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2" r:id="rId3"/>
    <p:sldId id="264" r:id="rId4"/>
    <p:sldId id="308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302" r:id="rId16"/>
    <p:sldId id="301" r:id="rId17"/>
    <p:sldId id="293" r:id="rId18"/>
    <p:sldId id="294" r:id="rId19"/>
    <p:sldId id="304" r:id="rId20"/>
    <p:sldId id="303" r:id="rId21"/>
    <p:sldId id="305" r:id="rId22"/>
    <p:sldId id="306" r:id="rId23"/>
    <p:sldId id="307" r:id="rId24"/>
    <p:sldId id="295" r:id="rId25"/>
    <p:sldId id="296" r:id="rId26"/>
    <p:sldId id="300" r:id="rId27"/>
    <p:sldId id="299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1CCD-DB53-4C35-BE0B-8518C06C1FA7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C9EA-CE84-4B35-B96C-9C43608B28B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90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Marcador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dirty="0" smtClean="0">
              <a:latin typeface="Arial" panose="020B0604020202020204" pitchFamily="34" charset="0"/>
            </a:endParaRPr>
          </a:p>
        </p:txBody>
      </p:sp>
      <p:sp>
        <p:nvSpPr>
          <p:cNvPr id="163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FB0825-3DBB-4615-A08F-1C47F4EBFD11}" type="slidenum">
              <a:rPr lang="es-AR" smtClean="0">
                <a:latin typeface="Arial" panose="020B0604020202020204" pitchFamily="34" charset="0"/>
              </a:rPr>
              <a:pPr/>
              <a:t>1</a:t>
            </a:fld>
            <a:endParaRPr lang="es-A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2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392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167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950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887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671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38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312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91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44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63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40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12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782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13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37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886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E1BB-0DDE-4A13-BEC2-0CECB3142199}" type="datetimeFigureOut">
              <a:rPr lang="es-ES" smtClean="0"/>
              <a:t>20/04/2017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A22244-9167-44A2-A8E5-3E9F73E50A3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2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6073" y="283335"/>
            <a:ext cx="9569003" cy="6168981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_tradnl" sz="3200" b="1" i="1" dirty="0" smtClean="0">
                <a:latin typeface="Cambria" panose="02040503050406030204" pitchFamily="18" charset="0"/>
              </a:rPr>
              <a:t>Derecho Privado II  </a:t>
            </a:r>
            <a:br>
              <a:rPr lang="es-ES_tradnl" sz="3200" b="1" i="1" dirty="0" smtClean="0">
                <a:latin typeface="Cambria" panose="02040503050406030204" pitchFamily="18" charset="0"/>
              </a:rPr>
            </a:br>
            <a:r>
              <a:rPr lang="es-ES_tradnl" sz="3200" b="1" i="1" dirty="0" smtClean="0">
                <a:latin typeface="Cambria" panose="02040503050406030204" pitchFamily="18" charset="0"/>
              </a:rPr>
              <a:t>Unidad III, puntos 5 y 6</a:t>
            </a:r>
            <a:br>
              <a:rPr lang="es-ES_tradnl" sz="3200" b="1" i="1" dirty="0" smtClean="0">
                <a:latin typeface="Cambria" panose="02040503050406030204" pitchFamily="18" charset="0"/>
              </a:rPr>
            </a:br>
            <a:r>
              <a:rPr lang="es-ES_tradnl" sz="3200" b="1" i="1" dirty="0" smtClean="0">
                <a:latin typeface="Cambria" panose="02040503050406030204" pitchFamily="18" charset="0"/>
              </a:rPr>
              <a:t/>
            </a:r>
            <a:br>
              <a:rPr lang="es-ES_tradnl" sz="3200" b="1" i="1" dirty="0" smtClean="0">
                <a:latin typeface="Cambria" panose="02040503050406030204" pitchFamily="18" charset="0"/>
              </a:rPr>
            </a:br>
            <a:r>
              <a:rPr lang="es-ES_tradnl" sz="3200" b="1" i="1" dirty="0">
                <a:latin typeface="Cambria" panose="02040503050406030204" pitchFamily="18" charset="0"/>
              </a:rPr>
              <a:t/>
            </a:r>
            <a:br>
              <a:rPr lang="es-ES_tradnl" sz="3200" b="1" i="1" dirty="0">
                <a:latin typeface="Cambria" panose="02040503050406030204" pitchFamily="18" charset="0"/>
              </a:rPr>
            </a:br>
            <a:r>
              <a:rPr lang="es-ES_tradnl" sz="3200" b="1" i="1" dirty="0" smtClean="0">
                <a:latin typeface="Cambria" panose="02040503050406030204" pitchFamily="18" charset="0"/>
              </a:rPr>
              <a:t/>
            </a:r>
            <a:br>
              <a:rPr lang="es-ES_tradnl" sz="3200" b="1" i="1" dirty="0" smtClean="0">
                <a:latin typeface="Cambria" panose="02040503050406030204" pitchFamily="18" charset="0"/>
              </a:rPr>
            </a:br>
            <a:r>
              <a:rPr lang="es-ES_tradnl" sz="5400" b="1" dirty="0" smtClean="0">
                <a:latin typeface="Cambria" panose="02040503050406030204" pitchFamily="18" charset="0"/>
              </a:rPr>
              <a:t>Acción directa y </a:t>
            </a:r>
            <a:br>
              <a:rPr lang="es-ES_tradnl" sz="5400" b="1" dirty="0" smtClean="0">
                <a:latin typeface="Cambria" panose="02040503050406030204" pitchFamily="18" charset="0"/>
              </a:rPr>
            </a:br>
            <a:r>
              <a:rPr lang="es-ES_tradnl" sz="5400" b="1" dirty="0" smtClean="0">
                <a:latin typeface="Cambria" panose="02040503050406030204" pitchFamily="18" charset="0"/>
              </a:rPr>
              <a:t>acción </a:t>
            </a:r>
            <a:r>
              <a:rPr lang="es-ES_tradnl" sz="5400" b="1" dirty="0" err="1" smtClean="0">
                <a:latin typeface="Cambria" panose="02040503050406030204" pitchFamily="18" charset="0"/>
              </a:rPr>
              <a:t>subrogatoria</a:t>
            </a:r>
            <a:r>
              <a:rPr lang="es-ES_tradnl" sz="5400" b="1" dirty="0" smtClean="0">
                <a:latin typeface="Cambria" panose="02040503050406030204" pitchFamily="18" charset="0"/>
              </a:rPr>
              <a:t/>
            </a:r>
            <a:br>
              <a:rPr lang="es-ES_tradnl" sz="5400" b="1" dirty="0" smtClean="0">
                <a:latin typeface="Cambria" panose="02040503050406030204" pitchFamily="18" charset="0"/>
              </a:rPr>
            </a:br>
            <a:r>
              <a:rPr lang="es-ES_tradnl" sz="5400" b="1" dirty="0" smtClean="0">
                <a:latin typeface="Cambria" panose="02040503050406030204" pitchFamily="18" charset="0"/>
              </a:rPr>
              <a:t/>
            </a:r>
            <a:br>
              <a:rPr lang="es-ES_tradnl" sz="5400" b="1" dirty="0" smtClean="0">
                <a:latin typeface="Cambria" panose="02040503050406030204" pitchFamily="18" charset="0"/>
              </a:rPr>
            </a:br>
            <a:r>
              <a:rPr lang="es-ES_tradnl" sz="3200" b="1" dirty="0" smtClean="0">
                <a:latin typeface="Cambria" panose="02040503050406030204" pitchFamily="18" charset="0"/>
              </a:rPr>
              <a:t/>
            </a:r>
            <a:br>
              <a:rPr lang="es-ES_tradnl" sz="3200" b="1" dirty="0" smtClean="0">
                <a:latin typeface="Cambria" panose="02040503050406030204" pitchFamily="18" charset="0"/>
              </a:rPr>
            </a:br>
            <a:r>
              <a:rPr lang="es-ES_tradnl" sz="2400" b="1" i="1" dirty="0" smtClean="0">
                <a:latin typeface="Cambria" panose="02040503050406030204" pitchFamily="18" charset="0"/>
              </a:rPr>
              <a:t>Pablo O. Quirós</a:t>
            </a:r>
            <a:br>
              <a:rPr lang="es-ES_tradnl" sz="2400" b="1" i="1" dirty="0" smtClean="0">
                <a:latin typeface="Cambria" panose="02040503050406030204" pitchFamily="18" charset="0"/>
              </a:rPr>
            </a:br>
            <a:r>
              <a:rPr lang="es-ES_tradnl" sz="2000" b="1" i="1" dirty="0" smtClean="0">
                <a:latin typeface="Cambria" panose="02040503050406030204" pitchFamily="18" charset="0"/>
              </a:rPr>
              <a:t>pabloquiros30@hotmail.com</a:t>
            </a:r>
            <a:br>
              <a:rPr lang="es-ES_tradnl" sz="2000" b="1" i="1" dirty="0" smtClean="0">
                <a:latin typeface="Cambria" panose="02040503050406030204" pitchFamily="18" charset="0"/>
              </a:rPr>
            </a:br>
            <a:endParaRPr lang="es-AR" sz="2000" b="1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03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de ejercicio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687133" y="1429555"/>
            <a:ext cx="5898524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737, CCCN. </a:t>
            </a:r>
          </a:p>
          <a:p>
            <a:pPr marL="0" indent="0">
              <a:buNone/>
            </a:pPr>
            <a:r>
              <a:rPr lang="es-ES" sz="2000" dirty="0" smtClean="0"/>
              <a:t>El </a:t>
            </a:r>
            <a:r>
              <a:rPr lang="es-ES" sz="2000" u="sng" dirty="0"/>
              <a:t>ejercicio de la acción directa</a:t>
            </a:r>
            <a:r>
              <a:rPr lang="es-ES" sz="2000" dirty="0"/>
              <a:t> por el </a:t>
            </a:r>
            <a:r>
              <a:rPr lang="es-ES" sz="2000" dirty="0" smtClean="0"/>
              <a:t>acreedor requiere </a:t>
            </a:r>
            <a:r>
              <a:rPr lang="es-ES" sz="2000" dirty="0"/>
              <a:t>el cumplimiento de los siguientes requisitos: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crédito exigible del acreedor contra su propio deudor;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una deuda correlativa exigible del tercero demandado a favor del deudor;</a:t>
            </a:r>
          </a:p>
          <a:p>
            <a:pPr marL="0" indent="0">
              <a:buNone/>
            </a:pPr>
            <a:r>
              <a:rPr lang="es-ES" sz="2000" b="1" dirty="0"/>
              <a:t>c.</a:t>
            </a:r>
            <a:r>
              <a:rPr lang="es-ES" sz="2000" dirty="0"/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homogeneidad de ambos créditos entre sí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s-ES" sz="2000" b="1" dirty="0" smtClean="0"/>
              <a:t>d.</a:t>
            </a:r>
            <a:r>
              <a:rPr lang="es-ES" sz="2000" dirty="0" smtClean="0"/>
              <a:t> ninguno </a:t>
            </a:r>
            <a:r>
              <a:rPr lang="es-ES" sz="2000" dirty="0"/>
              <a:t>de los dos créditos debe haber sido objeto de embargo anterior a </a:t>
            </a:r>
            <a:r>
              <a:rPr lang="es-ES" sz="2000" dirty="0" smtClean="0"/>
              <a:t>la promoción </a:t>
            </a:r>
            <a:r>
              <a:rPr lang="es-ES" sz="2000" dirty="0"/>
              <a:t>de la acción directa;</a:t>
            </a:r>
          </a:p>
          <a:p>
            <a:pPr marL="0" indent="0">
              <a:buNone/>
            </a:pPr>
            <a:r>
              <a:rPr lang="es-ES" sz="2000" b="1" dirty="0"/>
              <a:t>e.</a:t>
            </a:r>
            <a:r>
              <a:rPr lang="es-ES" sz="2000" dirty="0"/>
              <a:t> </a:t>
            </a:r>
            <a:r>
              <a:rPr lang="es-ES" sz="2000" u="sng" dirty="0">
                <a:solidFill>
                  <a:srgbClr val="7030A0"/>
                </a:solidFill>
              </a:rPr>
              <a:t>citación del deudor</a:t>
            </a:r>
            <a:r>
              <a:rPr lang="es-ES" sz="2000" dirty="0">
                <a:solidFill>
                  <a:srgbClr val="7030A0"/>
                </a:solidFill>
              </a:rPr>
              <a:t> a juicio.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959145" y="1532586"/>
            <a:ext cx="4082602" cy="5434883"/>
          </a:xfrm>
        </p:spPr>
        <p:txBody>
          <a:bodyPr>
            <a:normAutofit fontScale="92500"/>
          </a:bodyPr>
          <a:lstStyle/>
          <a:p>
            <a:r>
              <a:rPr lang="es-ES" sz="2400" dirty="0" smtClean="0">
                <a:latin typeface="Cambria" panose="02040503050406030204" pitchFamily="18" charset="0"/>
              </a:rPr>
              <a:t>La doctrina decía que </a:t>
            </a:r>
            <a:r>
              <a:rPr lang="es-ES" sz="2400" u="sng" dirty="0" smtClean="0">
                <a:latin typeface="Cambria" panose="02040503050406030204" pitchFamily="18" charset="0"/>
              </a:rPr>
              <a:t>no era indispensable</a:t>
            </a:r>
            <a:r>
              <a:rPr lang="es-ES" sz="2400" u="sng" dirty="0">
                <a:latin typeface="Cambria" panose="02040503050406030204" pitchFamily="18" charset="0"/>
              </a:rPr>
              <a:t> </a:t>
            </a:r>
            <a:r>
              <a:rPr lang="es-ES" sz="2400" u="sng" dirty="0" smtClean="0">
                <a:latin typeface="Cambria" panose="02040503050406030204" pitchFamily="18" charset="0"/>
              </a:rPr>
              <a:t>pero sí conveniente</a:t>
            </a:r>
            <a:r>
              <a:rPr lang="es-ES" sz="2400" dirty="0" smtClean="0">
                <a:latin typeface="Cambria" panose="02040503050406030204" pitchFamily="18" charset="0"/>
              </a:rPr>
              <a:t> </a:t>
            </a:r>
            <a:r>
              <a:rPr lang="es-ES" sz="2200" dirty="0" smtClean="0">
                <a:latin typeface="Cambria" panose="02040503050406030204" pitchFamily="18" charset="0"/>
              </a:rPr>
              <a:t>(Pizarro, Vallespinos)</a:t>
            </a:r>
          </a:p>
          <a:p>
            <a:r>
              <a:rPr lang="es-ES" sz="2400" dirty="0" smtClean="0">
                <a:latin typeface="Cambria" panose="02040503050406030204" pitchFamily="18" charset="0"/>
              </a:rPr>
              <a:t>Es lógica la citación ya que al tercero demandado </a:t>
            </a:r>
            <a:r>
              <a:rPr lang="es-ES" sz="2400" u="sng" dirty="0" smtClean="0">
                <a:latin typeface="Cambria" panose="02040503050406030204" pitchFamily="18" charset="0"/>
              </a:rPr>
              <a:t>se le permite oponer todas las defensas</a:t>
            </a:r>
            <a:r>
              <a:rPr lang="es-ES" sz="2400" dirty="0" smtClean="0">
                <a:latin typeface="Cambria" panose="02040503050406030204" pitchFamily="18" charset="0"/>
              </a:rPr>
              <a:t> contra su propio acreedor y contra el demandante </a:t>
            </a:r>
            <a:r>
              <a:rPr lang="es-ES" sz="2200" dirty="0" smtClean="0">
                <a:latin typeface="Cambria" panose="02040503050406030204" pitchFamily="18" charset="0"/>
              </a:rPr>
              <a:t>(</a:t>
            </a:r>
            <a:r>
              <a:rPr lang="es-ES" sz="2200" i="1" dirty="0" smtClean="0">
                <a:latin typeface="Cambria" panose="02040503050406030204" pitchFamily="18" charset="0"/>
              </a:rPr>
              <a:t>art. 738 inc. </a:t>
            </a:r>
            <a:r>
              <a:rPr lang="es-ES" sz="2200" i="1" dirty="0">
                <a:latin typeface="Cambria" panose="02040503050406030204" pitchFamily="18" charset="0"/>
              </a:rPr>
              <a:t>c</a:t>
            </a:r>
            <a:r>
              <a:rPr lang="es-ES" sz="2200" i="1" dirty="0" smtClean="0">
                <a:latin typeface="Cambria" panose="02040503050406030204" pitchFamily="18" charset="0"/>
              </a:rPr>
              <a:t>, CCCN</a:t>
            </a:r>
            <a:r>
              <a:rPr lang="es-ES" sz="2200" dirty="0" smtClean="0">
                <a:latin typeface="Cambria" panose="02040503050406030204" pitchFamily="18" charset="0"/>
              </a:rPr>
              <a:t>)</a:t>
            </a:r>
          </a:p>
          <a:p>
            <a:r>
              <a:rPr lang="es-ES" sz="2400" dirty="0" smtClean="0">
                <a:latin typeface="Cambria" panose="02040503050406030204" pitchFamily="18" charset="0"/>
              </a:rPr>
              <a:t>Otros dicen que se </a:t>
            </a:r>
            <a:r>
              <a:rPr lang="es-ES" sz="2400" u="sng" dirty="0" smtClean="0">
                <a:latin typeface="Cambria" panose="02040503050406030204" pitchFamily="18" charset="0"/>
              </a:rPr>
              <a:t>desnaturaliza</a:t>
            </a:r>
            <a:r>
              <a:rPr lang="es-ES" sz="2400" dirty="0" smtClean="0">
                <a:latin typeface="Cambria" panose="02040503050406030204" pitchFamily="18" charset="0"/>
              </a:rPr>
              <a:t> la acción directa ya que deja de ser expeditiva </a:t>
            </a:r>
            <a:r>
              <a:rPr lang="es-ES" sz="2200" dirty="0" smtClean="0">
                <a:latin typeface="Cambria" panose="02040503050406030204" pitchFamily="18" charset="0"/>
              </a:rPr>
              <a:t>(Salerno y Tagliani)</a:t>
            </a: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468192" y="1429555"/>
            <a:ext cx="6117465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5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Efectos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764406" y="1429555"/>
            <a:ext cx="5657603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738, CCCN. </a:t>
            </a:r>
          </a:p>
          <a:p>
            <a:pPr marL="0" indent="0">
              <a:buNone/>
            </a:pPr>
            <a:r>
              <a:rPr lang="es-ES" dirty="0"/>
              <a:t>La </a:t>
            </a:r>
            <a:r>
              <a:rPr lang="es-ES" b="1" dirty="0"/>
              <a:t>acción directa </a:t>
            </a:r>
            <a:r>
              <a:rPr lang="es-ES" dirty="0"/>
              <a:t>produce los siguientes efectos:</a:t>
            </a:r>
          </a:p>
          <a:p>
            <a:pPr marL="0" indent="0">
              <a:buNone/>
            </a:pPr>
            <a:r>
              <a:rPr lang="es-ES" b="1" dirty="0"/>
              <a:t>a.</a:t>
            </a:r>
            <a:r>
              <a:rPr lang="es-ES" dirty="0"/>
              <a:t> </a:t>
            </a:r>
            <a:r>
              <a:rPr lang="es-ES" dirty="0">
                <a:solidFill>
                  <a:srgbClr val="7030A0"/>
                </a:solidFill>
              </a:rPr>
              <a:t>la </a:t>
            </a:r>
            <a:r>
              <a:rPr lang="es-ES" u="sng" dirty="0">
                <a:solidFill>
                  <a:srgbClr val="7030A0"/>
                </a:solidFill>
              </a:rPr>
              <a:t>notificación</a:t>
            </a:r>
            <a:r>
              <a:rPr lang="es-ES" dirty="0">
                <a:solidFill>
                  <a:srgbClr val="7030A0"/>
                </a:solidFill>
              </a:rPr>
              <a:t> de la demanda </a:t>
            </a:r>
            <a:r>
              <a:rPr lang="es-ES" u="sng" dirty="0">
                <a:solidFill>
                  <a:srgbClr val="7030A0"/>
                </a:solidFill>
              </a:rPr>
              <a:t>causa el embargo del crédito</a:t>
            </a:r>
            <a:r>
              <a:rPr lang="es-ES" dirty="0">
                <a:solidFill>
                  <a:srgbClr val="7030A0"/>
                </a:solidFill>
              </a:rPr>
              <a:t> a favor del demandante;</a:t>
            </a:r>
          </a:p>
          <a:p>
            <a:pPr marL="0" indent="0">
              <a:buNone/>
            </a:pPr>
            <a:r>
              <a:rPr lang="es-ES" b="1" dirty="0"/>
              <a:t>b.</a:t>
            </a:r>
            <a:r>
              <a:rPr lang="es-ES" dirty="0"/>
              <a:t> el reclamo sólo puede prosperar hasta el monto menor de las dos obligaciones;</a:t>
            </a:r>
          </a:p>
          <a:p>
            <a:pPr marL="0" indent="0">
              <a:buNone/>
            </a:pPr>
            <a:r>
              <a:rPr lang="es-ES" b="1" dirty="0"/>
              <a:t>c.</a:t>
            </a:r>
            <a:r>
              <a:rPr lang="es-ES" dirty="0"/>
              <a:t> el tercero demandado puede oponer al progreso de la acción todas las </a:t>
            </a:r>
            <a:r>
              <a:rPr lang="es-ES" dirty="0" smtClean="0"/>
              <a:t>defensas que </a:t>
            </a:r>
            <a:r>
              <a:rPr lang="es-ES" dirty="0"/>
              <a:t>tenga contra su propio acreedor y contra el demandante;</a:t>
            </a:r>
          </a:p>
          <a:p>
            <a:pPr marL="0" indent="0">
              <a:buNone/>
            </a:pPr>
            <a:r>
              <a:rPr lang="es-ES" b="1" dirty="0"/>
              <a:t>d.</a:t>
            </a:r>
            <a:r>
              <a:rPr lang="es-ES" dirty="0"/>
              <a:t> </a:t>
            </a:r>
            <a:r>
              <a:rPr lang="es-ES" dirty="0">
                <a:solidFill>
                  <a:srgbClr val="7030A0"/>
                </a:solidFill>
              </a:rPr>
              <a:t>el monto percibido por el actor </a:t>
            </a:r>
            <a:r>
              <a:rPr lang="es-ES" u="sng" dirty="0" smtClean="0">
                <a:solidFill>
                  <a:srgbClr val="7030A0"/>
                </a:solidFill>
              </a:rPr>
              <a:t>ingresa directamente</a:t>
            </a:r>
            <a:r>
              <a:rPr lang="es-ES" dirty="0" smtClean="0">
                <a:solidFill>
                  <a:srgbClr val="7030A0"/>
                </a:solidFill>
              </a:rPr>
              <a:t> </a:t>
            </a:r>
            <a:r>
              <a:rPr lang="es-ES" dirty="0">
                <a:solidFill>
                  <a:srgbClr val="7030A0"/>
                </a:solidFill>
              </a:rPr>
              <a:t>a su patrimonio;</a:t>
            </a:r>
          </a:p>
          <a:p>
            <a:pPr marL="0" indent="0">
              <a:buNone/>
            </a:pPr>
            <a:r>
              <a:rPr lang="es-ES" b="1" dirty="0"/>
              <a:t>e.</a:t>
            </a:r>
            <a:r>
              <a:rPr lang="es-ES" dirty="0"/>
              <a:t> el deudor se libera frente a su acreedor en la medida en que corresponda en </a:t>
            </a:r>
            <a:r>
              <a:rPr lang="es-ES" dirty="0" smtClean="0"/>
              <a:t>función del </a:t>
            </a:r>
            <a:r>
              <a:rPr lang="es-ES" dirty="0"/>
              <a:t>pago efectuado por el demandado.</a:t>
            </a:r>
            <a:endParaRPr lang="es-ES" b="1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653829" y="953037"/>
            <a:ext cx="4387918" cy="5680791"/>
          </a:xfrm>
        </p:spPr>
        <p:txBody>
          <a:bodyPr>
            <a:normAutofit fontScale="92500" lnSpcReduction="20000"/>
          </a:bodyPr>
          <a:lstStyle/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r>
              <a:rPr lang="es-ES" sz="2400" dirty="0" smtClean="0">
                <a:latin typeface="Cambria" panose="02040503050406030204" pitchFamily="18" charset="0"/>
              </a:rPr>
              <a:t>Este es uno de los </a:t>
            </a:r>
            <a:r>
              <a:rPr lang="es-ES" sz="2400" u="sng" dirty="0" smtClean="0">
                <a:latin typeface="Cambria" panose="02040503050406030204" pitchFamily="18" charset="0"/>
              </a:rPr>
              <a:t>dos</a:t>
            </a:r>
            <a:r>
              <a:rPr lang="es-ES" sz="2400" dirty="0" smtClean="0">
                <a:latin typeface="Cambria" panose="02040503050406030204" pitchFamily="18" charset="0"/>
              </a:rPr>
              <a:t> </a:t>
            </a:r>
            <a:r>
              <a:rPr lang="es-ES" sz="2400" u="sng" dirty="0" smtClean="0">
                <a:latin typeface="Cambria" panose="02040503050406030204" pitchFamily="18" charset="0"/>
              </a:rPr>
              <a:t>grandes incentivos</a:t>
            </a:r>
            <a:r>
              <a:rPr lang="es-ES" sz="2400" dirty="0" smtClean="0">
                <a:latin typeface="Cambria" panose="02040503050406030204" pitchFamily="18" charset="0"/>
              </a:rPr>
              <a:t> de la acción directa, que lo diferencia de la subrogatoria</a:t>
            </a:r>
          </a:p>
          <a:p>
            <a:r>
              <a:rPr lang="es-ES" sz="2400" dirty="0">
                <a:latin typeface="Cambria" panose="02040503050406030204" pitchFamily="18" charset="0"/>
              </a:rPr>
              <a:t>El tercero demandado -una </a:t>
            </a:r>
            <a:r>
              <a:rPr lang="es-ES" sz="2400" dirty="0" smtClean="0">
                <a:latin typeface="Cambria" panose="02040503050406030204" pitchFamily="18" charset="0"/>
              </a:rPr>
              <a:t>vez practicada </a:t>
            </a:r>
            <a:r>
              <a:rPr lang="es-ES" sz="2400" dirty="0">
                <a:latin typeface="Cambria" panose="02040503050406030204" pitchFamily="18" charset="0"/>
              </a:rPr>
              <a:t>la notificación de </a:t>
            </a:r>
            <a:r>
              <a:rPr lang="es-ES" sz="2400" dirty="0" smtClean="0">
                <a:latin typeface="Cambria" panose="02040503050406030204" pitchFamily="18" charset="0"/>
              </a:rPr>
              <a:t>la demanda- </a:t>
            </a:r>
            <a:r>
              <a:rPr lang="es-ES" sz="2400" dirty="0">
                <a:latin typeface="Cambria" panose="02040503050406030204" pitchFamily="18" charset="0"/>
              </a:rPr>
              <a:t>no puede pagarle a </a:t>
            </a:r>
            <a:r>
              <a:rPr lang="es-ES" sz="2400" dirty="0" smtClean="0">
                <a:latin typeface="Cambria" panose="02040503050406030204" pitchFamily="18" charset="0"/>
              </a:rPr>
              <a:t>su acreedor</a:t>
            </a:r>
            <a:r>
              <a:rPr lang="es-ES" sz="2400" dirty="0">
                <a:latin typeface="Cambria" panose="02040503050406030204" pitchFamily="18" charset="0"/>
              </a:rPr>
              <a:t>, </a:t>
            </a:r>
            <a:r>
              <a:rPr lang="es-ES" sz="2400" u="sng" dirty="0">
                <a:latin typeface="Cambria" panose="02040503050406030204" pitchFamily="18" charset="0"/>
              </a:rPr>
              <a:t>sino que </a:t>
            </a:r>
            <a:r>
              <a:rPr lang="es-ES" sz="2400" u="sng" dirty="0" smtClean="0">
                <a:latin typeface="Cambria" panose="02040503050406030204" pitchFamily="18" charset="0"/>
              </a:rPr>
              <a:t>debe depositar </a:t>
            </a:r>
            <a:r>
              <a:rPr lang="es-ES" sz="2400" u="sng" dirty="0">
                <a:latin typeface="Cambria" panose="02040503050406030204" pitchFamily="18" charset="0"/>
              </a:rPr>
              <a:t>a </a:t>
            </a:r>
            <a:r>
              <a:rPr lang="es-ES" sz="2400" u="sng" dirty="0" smtClean="0">
                <a:latin typeface="Cambria" panose="02040503050406030204" pitchFamily="18" charset="0"/>
              </a:rPr>
              <a:t>la orden </a:t>
            </a:r>
            <a:r>
              <a:rPr lang="es-ES" sz="2400" u="sng" dirty="0">
                <a:latin typeface="Cambria" panose="02040503050406030204" pitchFamily="18" charset="0"/>
              </a:rPr>
              <a:t>del Juez interviniente</a:t>
            </a:r>
            <a:r>
              <a:rPr lang="es-ES" sz="2400" dirty="0">
                <a:latin typeface="Cambria" panose="02040503050406030204" pitchFamily="18" charset="0"/>
              </a:rPr>
              <a:t> (art. </a:t>
            </a:r>
            <a:r>
              <a:rPr lang="es-ES" sz="2400" dirty="0" smtClean="0">
                <a:latin typeface="Cambria" panose="02040503050406030204" pitchFamily="18" charset="0"/>
              </a:rPr>
              <a:t>883 inc</a:t>
            </a:r>
            <a:r>
              <a:rPr lang="es-ES" sz="2400" dirty="0">
                <a:latin typeface="Cambria" panose="02040503050406030204" pitchFamily="18" charset="0"/>
              </a:rPr>
              <a:t>. </a:t>
            </a:r>
            <a:r>
              <a:rPr lang="es-ES" sz="2400" dirty="0" smtClean="0">
                <a:latin typeface="Cambria" panose="02040503050406030204" pitchFamily="18" charset="0"/>
              </a:rPr>
              <a:t>b, CCCN.)</a:t>
            </a:r>
          </a:p>
          <a:p>
            <a:r>
              <a:rPr lang="es-ES" sz="2400" dirty="0" smtClean="0">
                <a:latin typeface="Cambria" panose="02040503050406030204" pitchFamily="18" charset="0"/>
              </a:rPr>
              <a:t>El pago hecho por el demandado a su acreedor (tercero en el juicio) </a:t>
            </a:r>
            <a:r>
              <a:rPr lang="es-ES" sz="2400" u="sng" dirty="0" smtClean="0">
                <a:latin typeface="Cambria" panose="02040503050406030204" pitchFamily="18" charset="0"/>
              </a:rPr>
              <a:t>es inoponible</a:t>
            </a:r>
            <a:r>
              <a:rPr lang="es-ES" sz="2400" dirty="0" smtClean="0">
                <a:latin typeface="Cambria" panose="02040503050406030204" pitchFamily="18" charset="0"/>
              </a:rPr>
              <a:t> al actor embargante (art. 877, CCCN)</a:t>
            </a:r>
          </a:p>
          <a:p>
            <a:pPr marL="0" indent="0">
              <a:buNone/>
            </a:pPr>
            <a:endParaRPr lang="es-ES" sz="2400" dirty="0" smtClean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532586" y="1429555"/>
            <a:ext cx="5889423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redondeado 1"/>
          <p:cNvSpPr/>
          <p:nvPr/>
        </p:nvSpPr>
        <p:spPr>
          <a:xfrm>
            <a:off x="7534141" y="2905626"/>
            <a:ext cx="4391696" cy="19487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739, 2do. párr. CCCN</a:t>
            </a: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“El acreedor (que deduce la acción subrogatoria)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goza de preferencia alguna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sobre los bienes obtenidos por ese medio” 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5563345" y="2009931"/>
            <a:ext cx="4589429" cy="30136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4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Efectos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764406" y="1429555"/>
            <a:ext cx="5657603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738, CCCN. </a:t>
            </a:r>
          </a:p>
          <a:p>
            <a:pPr marL="0" indent="0">
              <a:buNone/>
            </a:pPr>
            <a:r>
              <a:rPr lang="es-ES" dirty="0"/>
              <a:t>La </a:t>
            </a:r>
            <a:r>
              <a:rPr lang="es-ES" b="1" dirty="0"/>
              <a:t>acción directa </a:t>
            </a:r>
            <a:r>
              <a:rPr lang="es-ES" dirty="0"/>
              <a:t>produce los siguientes efectos:</a:t>
            </a:r>
          </a:p>
          <a:p>
            <a:pPr marL="0" indent="0">
              <a:buNone/>
            </a:pPr>
            <a:r>
              <a:rPr lang="es-ES" b="1" dirty="0"/>
              <a:t>a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notificación de la demanda causa el embargo del crédito a favor del demandante;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>
                <a:solidFill>
                  <a:srgbClr val="7030A0"/>
                </a:solidFill>
              </a:rPr>
              <a:t>el reclamo sólo puede prosperar hasta el </a:t>
            </a:r>
            <a:r>
              <a:rPr lang="es-ES" u="sng" dirty="0">
                <a:solidFill>
                  <a:srgbClr val="7030A0"/>
                </a:solidFill>
              </a:rPr>
              <a:t>monto menor</a:t>
            </a:r>
            <a:r>
              <a:rPr lang="es-ES" dirty="0">
                <a:solidFill>
                  <a:srgbClr val="7030A0"/>
                </a:solidFill>
              </a:rPr>
              <a:t> de las </a:t>
            </a:r>
            <a:r>
              <a:rPr lang="es-ES" u="sng" dirty="0">
                <a:solidFill>
                  <a:srgbClr val="7030A0"/>
                </a:solidFill>
              </a:rPr>
              <a:t>dos obligaciones</a:t>
            </a:r>
            <a:r>
              <a:rPr lang="es-ES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c.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el tercero demandado puede oponer al progreso de la acción todas las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defensas que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tenga contra su propio acreedor y contra el demandante;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d.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el monto percibido por el actor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ingresa directamente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su patrimonio;</a:t>
            </a:r>
          </a:p>
          <a:p>
            <a:pPr marL="0" indent="0">
              <a:buNone/>
            </a:pPr>
            <a:r>
              <a:rPr lang="es-ES" b="1" dirty="0"/>
              <a:t>e.</a:t>
            </a:r>
            <a:r>
              <a:rPr lang="es-ES" dirty="0"/>
              <a:t> </a:t>
            </a:r>
            <a:r>
              <a:rPr lang="es-ES" dirty="0">
                <a:solidFill>
                  <a:srgbClr val="7030A0"/>
                </a:solidFill>
              </a:rPr>
              <a:t>el </a:t>
            </a:r>
            <a:r>
              <a:rPr lang="es-ES" u="sng" dirty="0">
                <a:solidFill>
                  <a:srgbClr val="7030A0"/>
                </a:solidFill>
              </a:rPr>
              <a:t>deudor se libera</a:t>
            </a:r>
            <a:r>
              <a:rPr lang="es-ES" dirty="0">
                <a:solidFill>
                  <a:srgbClr val="7030A0"/>
                </a:solidFill>
              </a:rPr>
              <a:t> frente a su acreedor en la medida en que corresponda </a:t>
            </a:r>
            <a:r>
              <a:rPr lang="es-ES" u="sng" dirty="0">
                <a:solidFill>
                  <a:srgbClr val="7030A0"/>
                </a:solidFill>
              </a:rPr>
              <a:t>en </a:t>
            </a:r>
            <a:r>
              <a:rPr lang="es-ES" u="sng" dirty="0" smtClean="0">
                <a:solidFill>
                  <a:srgbClr val="7030A0"/>
                </a:solidFill>
              </a:rPr>
              <a:t>función del </a:t>
            </a:r>
            <a:r>
              <a:rPr lang="es-ES" u="sng" dirty="0">
                <a:solidFill>
                  <a:srgbClr val="7030A0"/>
                </a:solidFill>
              </a:rPr>
              <a:t>pago efectuado</a:t>
            </a:r>
            <a:r>
              <a:rPr lang="es-ES" dirty="0">
                <a:solidFill>
                  <a:srgbClr val="7030A0"/>
                </a:solidFill>
              </a:rPr>
              <a:t> por el demandado.</a:t>
            </a:r>
            <a:endParaRPr lang="es-ES" b="1" dirty="0" smtClean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653829" y="1159099"/>
            <a:ext cx="4387918" cy="5474729"/>
          </a:xfrm>
        </p:spPr>
        <p:txBody>
          <a:bodyPr>
            <a:normAutofit/>
          </a:bodyPr>
          <a:lstStyle/>
          <a:p>
            <a:endParaRPr lang="es-ES" sz="2400" dirty="0">
              <a:latin typeface="Cambria" panose="02040503050406030204" pitchFamily="18" charset="0"/>
            </a:endParaRPr>
          </a:p>
          <a:p>
            <a:r>
              <a:rPr lang="es-ES" sz="2400" dirty="0" smtClean="0">
                <a:latin typeface="Cambria" panose="02040503050406030204" pitchFamily="18" charset="0"/>
              </a:rPr>
              <a:t>Es una derivación de la </a:t>
            </a:r>
            <a:r>
              <a:rPr lang="es-ES" sz="2400" u="sng" dirty="0" smtClean="0">
                <a:latin typeface="Cambria" panose="02040503050406030204" pitchFamily="18" charset="0"/>
              </a:rPr>
              <a:t>prohibición del enriquecimiento sin causa</a:t>
            </a:r>
            <a:r>
              <a:rPr lang="es-ES" sz="2400" dirty="0" smtClean="0">
                <a:latin typeface="Cambria" panose="02040503050406030204" pitchFamily="18" charset="0"/>
              </a:rPr>
              <a:t> </a:t>
            </a:r>
            <a:r>
              <a:rPr lang="es-ES" sz="2000" dirty="0" smtClean="0">
                <a:latin typeface="Cambria" panose="02040503050406030204" pitchFamily="18" charset="0"/>
              </a:rPr>
              <a:t>(</a:t>
            </a:r>
            <a:r>
              <a:rPr lang="es-ES" sz="2000" i="1" dirty="0" smtClean="0">
                <a:latin typeface="Cambria" panose="02040503050406030204" pitchFamily="18" charset="0"/>
              </a:rPr>
              <a:t>arts. 1794 y 1796, inc. b, CCCN</a:t>
            </a:r>
            <a:r>
              <a:rPr lang="es-ES" sz="2000" dirty="0" smtClean="0">
                <a:latin typeface="Cambria" panose="02040503050406030204" pitchFamily="18" charset="0"/>
              </a:rPr>
              <a:t>)</a:t>
            </a:r>
          </a:p>
          <a:p>
            <a:endParaRPr lang="es-ES" sz="2000" dirty="0">
              <a:latin typeface="Cambria" panose="02040503050406030204" pitchFamily="18" charset="0"/>
            </a:endParaRPr>
          </a:p>
          <a:p>
            <a:r>
              <a:rPr lang="es-ES" sz="2400" dirty="0" smtClean="0">
                <a:latin typeface="Cambria" panose="02040503050406030204" pitchFamily="18" charset="0"/>
              </a:rPr>
              <a:t>Cuando el demandado paga…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532586" y="1429555"/>
            <a:ext cx="5889423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6272011" y="4031087"/>
            <a:ext cx="5035640" cy="15969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3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Efectos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764406" y="1429555"/>
            <a:ext cx="5657603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738, CCCN. </a:t>
            </a:r>
          </a:p>
          <a:p>
            <a:pPr marL="0" indent="0">
              <a:buNone/>
            </a:pPr>
            <a:r>
              <a:rPr lang="es-ES" dirty="0"/>
              <a:t>La </a:t>
            </a:r>
            <a:r>
              <a:rPr lang="es-ES" b="1" dirty="0"/>
              <a:t>acción directa </a:t>
            </a:r>
            <a:r>
              <a:rPr lang="es-ES" dirty="0"/>
              <a:t>produce los siguientes efectos:</a:t>
            </a:r>
          </a:p>
          <a:p>
            <a:pPr marL="0" indent="0">
              <a:buNone/>
            </a:pPr>
            <a:r>
              <a:rPr lang="es-ES" b="1" dirty="0"/>
              <a:t>a.</a:t>
            </a:r>
            <a:r>
              <a:rPr lang="es-ES" dirty="0"/>
              <a:t>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notificación de la demanda causa el embargo del crédito a favor del demandante;</a:t>
            </a:r>
          </a:p>
          <a:p>
            <a:pPr marL="0" indent="0">
              <a:buNone/>
            </a:pPr>
            <a:r>
              <a:rPr lang="es-ES" b="1" dirty="0"/>
              <a:t>b.</a:t>
            </a:r>
            <a:r>
              <a:rPr lang="es-ES" dirty="0"/>
              <a:t> el reclamo sólo puede prosperar hasta el monto menor de las dos obligaciones;</a:t>
            </a:r>
          </a:p>
          <a:p>
            <a:pPr marL="0" indent="0">
              <a:buNone/>
            </a:pPr>
            <a:r>
              <a:rPr lang="es-ES" b="1" dirty="0"/>
              <a:t>c.</a:t>
            </a:r>
            <a:r>
              <a:rPr lang="es-ES" dirty="0"/>
              <a:t> </a:t>
            </a:r>
            <a:r>
              <a:rPr lang="es-ES" dirty="0">
                <a:solidFill>
                  <a:srgbClr val="7030A0"/>
                </a:solidFill>
              </a:rPr>
              <a:t>el </a:t>
            </a:r>
            <a:r>
              <a:rPr lang="es-ES" u="sng" dirty="0">
                <a:solidFill>
                  <a:srgbClr val="7030A0"/>
                </a:solidFill>
              </a:rPr>
              <a:t>tercero demandado</a:t>
            </a:r>
            <a:r>
              <a:rPr lang="es-ES" dirty="0">
                <a:solidFill>
                  <a:srgbClr val="7030A0"/>
                </a:solidFill>
              </a:rPr>
              <a:t> puede oponer al progreso de la acción todas las </a:t>
            </a:r>
            <a:r>
              <a:rPr lang="es-ES" u="sng" dirty="0" smtClean="0">
                <a:solidFill>
                  <a:srgbClr val="7030A0"/>
                </a:solidFill>
              </a:rPr>
              <a:t>defensas</a:t>
            </a:r>
            <a:r>
              <a:rPr lang="es-ES" dirty="0" smtClean="0">
                <a:solidFill>
                  <a:srgbClr val="7030A0"/>
                </a:solidFill>
              </a:rPr>
              <a:t> que </a:t>
            </a:r>
            <a:r>
              <a:rPr lang="es-ES" dirty="0">
                <a:solidFill>
                  <a:srgbClr val="7030A0"/>
                </a:solidFill>
              </a:rPr>
              <a:t>tenga </a:t>
            </a:r>
            <a:r>
              <a:rPr lang="es-ES" u="sng" dirty="0">
                <a:solidFill>
                  <a:srgbClr val="7030A0"/>
                </a:solidFill>
              </a:rPr>
              <a:t>contra su propio acreedor y contra el demandante</a:t>
            </a:r>
            <a:r>
              <a:rPr lang="es-ES" dirty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es-ES" b="1" dirty="0"/>
              <a:t>d.</a:t>
            </a:r>
            <a:r>
              <a:rPr lang="es-ES" dirty="0"/>
              <a:t>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monto percibido por el actor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ingresa directamente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su patrimonio;</a:t>
            </a:r>
          </a:p>
          <a:p>
            <a:pPr marL="0" indent="0">
              <a:buNone/>
            </a:pPr>
            <a:r>
              <a:rPr lang="es-ES" b="1" dirty="0"/>
              <a:t>e.</a:t>
            </a:r>
            <a:r>
              <a:rPr lang="es-ES" dirty="0"/>
              <a:t> el deudor se libera frente a su acreedor en la medida en que corresponda en </a:t>
            </a:r>
            <a:r>
              <a:rPr lang="es-ES" dirty="0" smtClean="0"/>
              <a:t>función del </a:t>
            </a:r>
            <a:r>
              <a:rPr lang="es-ES" dirty="0"/>
              <a:t>pago efectuado por el demandado.</a:t>
            </a:r>
            <a:endParaRPr lang="es-ES" b="1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765961" y="1429555"/>
            <a:ext cx="4275786" cy="5204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 smtClean="0">
                <a:latin typeface="Cambria" panose="02040503050406030204" pitchFamily="18" charset="0"/>
              </a:rPr>
              <a:t>Ejemplos</a:t>
            </a:r>
            <a:endParaRPr lang="es-ES" sz="2400" dirty="0">
              <a:latin typeface="Cambria" panose="02040503050406030204" pitchFamily="18" charset="0"/>
            </a:endParaRPr>
          </a:p>
          <a:p>
            <a:r>
              <a:rPr lang="es-ES" sz="2000" dirty="0" smtClean="0">
                <a:latin typeface="Cambria" panose="02040503050406030204" pitchFamily="18" charset="0"/>
              </a:rPr>
              <a:t>La “</a:t>
            </a:r>
            <a:r>
              <a:rPr lang="es-ES" sz="2000" u="sng" dirty="0" smtClean="0">
                <a:latin typeface="Cambria" panose="02040503050406030204" pitchFamily="18" charset="0"/>
              </a:rPr>
              <a:t>prescripción</a:t>
            </a:r>
            <a:r>
              <a:rPr lang="es-ES" sz="2000" dirty="0" smtClean="0">
                <a:latin typeface="Cambria" panose="02040503050406030204" pitchFamily="18" charset="0"/>
              </a:rPr>
              <a:t>” del crédito del actor o de su acreedor</a:t>
            </a:r>
          </a:p>
          <a:p>
            <a:r>
              <a:rPr lang="es-ES" sz="2000" dirty="0" smtClean="0">
                <a:latin typeface="Cambria" panose="02040503050406030204" pitchFamily="18" charset="0"/>
              </a:rPr>
              <a:t>La pendencia de un “</a:t>
            </a:r>
            <a:r>
              <a:rPr lang="es-ES" sz="2000" u="sng" dirty="0" smtClean="0">
                <a:latin typeface="Cambria" panose="02040503050406030204" pitchFamily="18" charset="0"/>
              </a:rPr>
              <a:t>plazo o condición</a:t>
            </a:r>
            <a:r>
              <a:rPr lang="es-ES" sz="2000" dirty="0" smtClean="0">
                <a:latin typeface="Cambria" panose="02040503050406030204" pitchFamily="18" charset="0"/>
              </a:rPr>
              <a:t>” en alguno de los créditos</a:t>
            </a:r>
          </a:p>
          <a:p>
            <a:r>
              <a:rPr lang="es-ES" sz="2000" dirty="0" smtClean="0">
                <a:latin typeface="Cambria" panose="02040503050406030204" pitchFamily="18" charset="0"/>
              </a:rPr>
              <a:t>La “</a:t>
            </a:r>
            <a:r>
              <a:rPr lang="es-ES" sz="2000" u="sng" dirty="0" smtClean="0">
                <a:latin typeface="Cambria" panose="02040503050406030204" pitchFamily="18" charset="0"/>
              </a:rPr>
              <a:t>extinción</a:t>
            </a:r>
            <a:r>
              <a:rPr lang="es-ES" sz="2000" dirty="0" smtClean="0">
                <a:latin typeface="Cambria" panose="02040503050406030204" pitchFamily="18" charset="0"/>
              </a:rPr>
              <a:t>” de algunas de las dos obligaciones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532586" y="1429555"/>
            <a:ext cx="5889423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4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3200" dirty="0" smtClean="0"/>
              <a:t>Algunos supuestos legales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764405" y="1803043"/>
            <a:ext cx="6748529" cy="4830786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La sublocación </a:t>
            </a:r>
            <a:r>
              <a:rPr lang="es-ES" sz="2400" dirty="0" smtClean="0"/>
              <a:t>(art. 1216, CCCN) </a:t>
            </a:r>
          </a:p>
          <a:p>
            <a:r>
              <a:rPr lang="es-ES" sz="2400" b="1" dirty="0" smtClean="0"/>
              <a:t>El subcontrato </a:t>
            </a:r>
            <a:r>
              <a:rPr lang="es-ES" sz="2400" dirty="0" smtClean="0"/>
              <a:t>(arts. 1071 y 1072, CCCN)</a:t>
            </a:r>
          </a:p>
          <a:p>
            <a:r>
              <a:rPr lang="es-ES" sz="2400" b="1" dirty="0" smtClean="0"/>
              <a:t>Mandato</a:t>
            </a:r>
            <a:r>
              <a:rPr lang="es-ES" sz="2400" dirty="0" smtClean="0"/>
              <a:t> (art. 1327, CCCN)</a:t>
            </a:r>
          </a:p>
          <a:p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  <a:p>
            <a:endParaRPr lang="es-ES" sz="2400" dirty="0" smtClean="0"/>
          </a:p>
        </p:txBody>
      </p:sp>
      <p:sp>
        <p:nvSpPr>
          <p:cNvPr id="7" name="Rectángulo redondeado 6"/>
          <p:cNvSpPr/>
          <p:nvPr/>
        </p:nvSpPr>
        <p:spPr>
          <a:xfrm>
            <a:off x="8186672" y="2801223"/>
            <a:ext cx="3777802" cy="276245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1069, CCCN.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subcontrato es un </a:t>
            </a:r>
            <a:r>
              <a:rPr lang="es-E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nuevo contrato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mediante el cual el</a:t>
            </a:r>
          </a:p>
          <a:p>
            <a:pPr algn="ctr"/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subcontratante crea a favor del </a:t>
            </a:r>
            <a:r>
              <a:rPr lang="es-E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subcontratado </a:t>
            </a:r>
            <a:r>
              <a:rPr lang="es-E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una nueva posición contractual </a:t>
            </a:r>
            <a:r>
              <a:rPr lang="es-E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derivada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que aquél tiene en el contrato principal.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110766" y="3651766"/>
            <a:ext cx="3931832" cy="978794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Prevé la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acción directa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mandante contra el sustituto del mandatario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7263685" y="1905000"/>
            <a:ext cx="772732" cy="1556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178086" y="2801223"/>
            <a:ext cx="858331" cy="573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5138669" y="3193961"/>
            <a:ext cx="553793" cy="4121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redondeado 15"/>
          <p:cNvSpPr/>
          <p:nvPr/>
        </p:nvSpPr>
        <p:spPr>
          <a:xfrm>
            <a:off x="8186672" y="1493413"/>
            <a:ext cx="3931832" cy="978794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Prevé la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acción directa 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locador contra el sublocatario y viceversa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88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18681" y="14226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Acción Subrogatoria</a:t>
            </a:r>
            <a:endParaRPr lang="es-ES" sz="48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01" y="3077391"/>
            <a:ext cx="1992395" cy="28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b="1" dirty="0" smtClean="0"/>
              <a:t>Acción subrogatoria </a:t>
            </a:r>
            <a:br>
              <a:rPr lang="es-ES" sz="4000" b="1" dirty="0" smtClean="0"/>
            </a:br>
            <a:r>
              <a:rPr lang="es-ES" dirty="0" smtClean="0"/>
              <a:t>(oblicua o indirecta)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12694" y="3618963"/>
            <a:ext cx="4313864" cy="2408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111 a 114,               CPCC Nación</a:t>
            </a:r>
            <a:endParaRPr lang="es-ES" sz="24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190747" y="3850783"/>
            <a:ext cx="4313864" cy="2053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28 con </a:t>
            </a:r>
            <a:r>
              <a:rPr lang="es-ES" sz="2400" b="1" u="sng" dirty="0" smtClean="0"/>
              <a:t>nueve incisos</a:t>
            </a:r>
            <a:r>
              <a:rPr lang="es-ES" sz="2400" b="1" dirty="0" smtClean="0"/>
              <a:t>, CPC Mendoza</a:t>
            </a:r>
            <a:endParaRPr lang="es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869" y="1976177"/>
            <a:ext cx="1390008" cy="1481456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897746" y="1976177"/>
            <a:ext cx="5795493" cy="1462481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Art. 1196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s-E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“… los acreedores </a:t>
            </a:r>
            <a:r>
              <a:rPr lang="es-ES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pueden ejercer todos los derechos y acciones de su deudor</a:t>
            </a:r>
            <a:r>
              <a:rPr lang="es-ES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con excepción de los que sean inherentes a su persona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18" y="4571999"/>
            <a:ext cx="1918952" cy="21119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239" y="4752304"/>
            <a:ext cx="1832638" cy="183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414361" y="3039917"/>
            <a:ext cx="8929688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dirty="0" smtClean="0"/>
              <a:t>             </a:t>
            </a:r>
            <a:r>
              <a:rPr lang="en-US" sz="2800" u="sng" dirty="0" smtClean="0"/>
              <a:t>A</a:t>
            </a:r>
            <a:r>
              <a:rPr lang="en-US" sz="2800" dirty="0" smtClean="0"/>
              <a:t>			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u="sng" dirty="0" smtClean="0"/>
              <a:t>B</a:t>
            </a:r>
            <a:r>
              <a:rPr lang="en-US" sz="2800" dirty="0" smtClean="0"/>
              <a:t>			         </a:t>
            </a:r>
            <a:r>
              <a:rPr lang="en-US" sz="2800" u="sng" dirty="0" smtClean="0"/>
              <a:t>C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 err="1" smtClean="0"/>
              <a:t>Acreedor</a:t>
            </a:r>
            <a:r>
              <a:rPr lang="en-US" dirty="0" smtClean="0"/>
              <a:t> </a:t>
            </a:r>
            <a:r>
              <a:rPr lang="en-US" dirty="0"/>
              <a:t>Subrogante      Deudor Subrogado		Tercer Deudor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						      (Deudor del deudor)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dirty="0"/>
              <a:t>    Mutuante		Mutuario - Vendedor		Comprador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dirty="0"/>
              <a:t>	</a:t>
            </a:r>
            <a:endParaRPr lang="en-US" sz="240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 dirty="0"/>
          </a:p>
        </p:txBody>
      </p:sp>
      <p:sp>
        <p:nvSpPr>
          <p:cNvPr id="4" name="3 Flecha izquierda"/>
          <p:cNvSpPr/>
          <p:nvPr/>
        </p:nvSpPr>
        <p:spPr>
          <a:xfrm>
            <a:off x="2686051" y="4842456"/>
            <a:ext cx="2519363" cy="1075745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Debe $</a:t>
            </a:r>
            <a:r>
              <a:rPr lang="en-US" dirty="0" smtClean="0"/>
              <a:t>5.000 por el préstamo</a:t>
            </a:r>
            <a:endParaRPr lang="en-US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435225" y="3933825"/>
            <a:ext cx="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510213" y="3933825"/>
            <a:ext cx="0" cy="6477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8820150" y="4076701"/>
            <a:ext cx="0" cy="5048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izquierda"/>
          <p:cNvSpPr/>
          <p:nvPr/>
        </p:nvSpPr>
        <p:spPr>
          <a:xfrm>
            <a:off x="6494463" y="4937327"/>
            <a:ext cx="2736850" cy="113644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Debe $</a:t>
            </a:r>
            <a:r>
              <a:rPr lang="en-US" dirty="0" smtClean="0"/>
              <a:t>12.000 por la compraventa</a:t>
            </a:r>
            <a:endParaRPr lang="en-US" dirty="0"/>
          </a:p>
        </p:txBody>
      </p:sp>
      <p:sp>
        <p:nvSpPr>
          <p:cNvPr id="13" name="12 Flecha curvada hacia arriba"/>
          <p:cNvSpPr/>
          <p:nvPr/>
        </p:nvSpPr>
        <p:spPr>
          <a:xfrm>
            <a:off x="2208213" y="5949436"/>
            <a:ext cx="7023100" cy="691602"/>
          </a:xfrm>
          <a:prstGeom prst="curvedUpArrow">
            <a:avLst>
              <a:gd name="adj1" fmla="val 25570"/>
              <a:gd name="adj2" fmla="val 50000"/>
              <a:gd name="adj3" fmla="val 3878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915177" y="6063243"/>
            <a:ext cx="3928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acción  subrogatoria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4283" name="14 CuadroTexto"/>
          <p:cNvSpPr txBox="1">
            <a:spLocks noChangeArrowheads="1"/>
          </p:cNvSpPr>
          <p:nvPr/>
        </p:nvSpPr>
        <p:spPr bwMode="auto">
          <a:xfrm>
            <a:off x="3606645" y="422314"/>
            <a:ext cx="62342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s-ES" sz="3600" dirty="0">
                <a:latin typeface="+mj-lt"/>
              </a:rPr>
              <a:t>ACCIÓN SUBROGATORIA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811341" y="1232077"/>
            <a:ext cx="8063785" cy="1573632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739, CCCN</a:t>
            </a:r>
          </a:p>
          <a:p>
            <a:pPr algn="ctr"/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“El acreedor de un crédito cierto, exigible </a:t>
            </a:r>
            <a:r>
              <a:rPr lang="es-ES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no</a:t>
            </a:r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9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puede ejercer judicialmente los derechos patrimoniales de su deudor</a:t>
            </a:r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si éste es</a:t>
            </a:r>
          </a:p>
          <a:p>
            <a:pPr algn="ctr"/>
            <a:r>
              <a:rPr lang="es-ES" sz="19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remiso</a:t>
            </a:r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hacerlo y esa omisión </a:t>
            </a:r>
            <a:r>
              <a:rPr lang="es-ES" sz="19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afecta el cobro</a:t>
            </a:r>
            <a:r>
              <a:rPr lang="es-E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su acreencia.” 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38986" y="1227018"/>
            <a:ext cx="3212552" cy="1822571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artículo </a:t>
            </a:r>
            <a:r>
              <a:rPr lang="es-ES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define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la acción subrogatoria sino que indica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algunos de sus caracteres</a:t>
            </a:r>
            <a:endParaRPr lang="es-E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9840913" y="4224270"/>
            <a:ext cx="2175076" cy="23898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¿ Por cuanto ?</a:t>
            </a:r>
          </a:p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38986" y="4937327"/>
            <a:ext cx="1969227" cy="17725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accent4">
                    <a:lumMod val="75000"/>
                  </a:schemeClr>
                </a:solidFill>
              </a:rPr>
              <a:t>“El deudor de mi deudor… es mi deudor”</a:t>
            </a:r>
            <a:endParaRPr lang="es-E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694" y="4999015"/>
            <a:ext cx="1599013" cy="141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9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7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36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63" tmFilter="0, 0; 0.125,0.2665; 0.25,0.4; 0.375,0.465; 0.5,0.5;  0.625,0.535; 0.75,0.6; 0.875,0.7335; 1,1">
                                          <p:stCondLst>
                                            <p:cond delay="8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32" tmFilter="0, 0; 0.125,0.2665; 0.25,0.4; 0.375,0.465; 0.5,0.5;  0.625,0.535; 0.75,0.6; 0.875,0.7335; 1,1">
                                          <p:stCondLst>
                                            <p:cond delay="17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13" tmFilter="0, 0; 0.125,0.2665; 0.25,0.4; 0.375,0.465; 0.5,0.5;  0.625,0.535; 0.75,0.6; 0.875,0.7335; 1,1">
                                          <p:stCondLst>
                                            <p:cond delay="215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34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216" decel="50000">
                                          <p:stCondLst>
                                            <p:cond delay="87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4">
                                          <p:stCondLst>
                                            <p:cond delay="17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216" decel="50000">
                                          <p:stCondLst>
                                            <p:cond delay="173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4">
                                          <p:stCondLst>
                                            <p:cond delay="21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216" decel="50000">
                                          <p:stCondLst>
                                            <p:cond delay="21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4">
                                          <p:stCondLst>
                                            <p:cond delay="2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216" decel="50000">
                                          <p:stCondLst>
                                            <p:cond delay="23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  <p:bldP spid="13" grpId="0" animBg="1"/>
      <p:bldP spid="14" grpId="0"/>
      <p:bldP spid="15" grpId="0" animBg="1"/>
      <p:bldP spid="5" grpId="0" animBg="1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70198" y="592965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558345"/>
            <a:ext cx="3636674" cy="50754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Puede ocurrir que al deudor </a:t>
            </a:r>
            <a:r>
              <a:rPr lang="es-E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le interese hacer valer su derecho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(personal o real) ya que sólo servirá para satisfacer a sus acreedores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27090" y="1680357"/>
            <a:ext cx="1938125" cy="2118911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916537" y="1346178"/>
            <a:ext cx="3915178" cy="310380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197" y="4561805"/>
            <a:ext cx="2210895" cy="2072023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6516710" y="4301544"/>
            <a:ext cx="4687910" cy="23322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“La 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ley no podía dejar a los acreedores librados a la </a:t>
            </a:r>
            <a:r>
              <a:rPr lang="es-ES_tradnl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escasa honestidad de su </a:t>
            </a:r>
            <a:r>
              <a:rPr lang="es-ES_tradnl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deudor</a:t>
            </a:r>
            <a:r>
              <a:rPr lang="es-ES_tradnl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</a:p>
          <a:p>
            <a:pPr algn="ctr"/>
            <a:endParaRPr lang="es-ES_tradnl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_tradnl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(Llambías, </a:t>
            </a:r>
            <a:r>
              <a:rPr lang="es-ES_tradnl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es-A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orge Joaquín,</a:t>
            </a:r>
            <a:r>
              <a:rPr lang="es-ES_tradnl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s-ES_tradnl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Tratado de Derecho Civil - Obligaciones”, 1967, Buenos Aires, T</a:t>
            </a:r>
            <a:r>
              <a:rPr lang="es-ES_tradnl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</a:t>
            </a:r>
            <a:r>
              <a:rPr lang="es-A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s-ES_tradnl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p. </a:t>
            </a:r>
            <a:r>
              <a:rPr lang="es-A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530</a:t>
            </a:r>
            <a:r>
              <a:rPr lang="es-ES_tradnl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N</a:t>
            </a:r>
            <a:r>
              <a:rPr lang="es-AR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° 420</a:t>
            </a:r>
            <a:r>
              <a:rPr lang="es-AR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.)</a:t>
            </a:r>
            <a:endParaRPr lang="es-ES" sz="16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670198" y="592965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558345"/>
            <a:ext cx="3160155" cy="50754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oblicua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(lo obtenido </a:t>
            </a:r>
            <a:r>
              <a:rPr lang="es-E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va al patrimonio del acreedor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sino del deudor subrogado)</a:t>
            </a:r>
          </a:p>
          <a:p>
            <a:pPr marL="0" indent="0" algn="ctr">
              <a:buNone/>
            </a:pP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indirecta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(el acreedor subrogante no ejerce un derecho propio </a:t>
            </a:r>
            <a:r>
              <a:rPr lang="es-ES" sz="20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sino en representación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deudor remiso)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916537" y="1429555"/>
            <a:ext cx="3299407" cy="209925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152885" y="1764406"/>
            <a:ext cx="3351726" cy="4139438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Art. 739, in fine, CCCN:</a:t>
            </a:r>
          </a:p>
          <a:p>
            <a:pPr marL="0" indent="0" algn="ctr">
              <a:buNone/>
            </a:pPr>
            <a:r>
              <a:rPr lang="es-ES" dirty="0" smtClean="0"/>
              <a:t> El acreedor </a:t>
            </a:r>
            <a:r>
              <a:rPr lang="es-ES" u="sng" dirty="0" smtClean="0"/>
              <a:t>no goza de preferencia alguna sobre los bienes obtenidos</a:t>
            </a:r>
            <a:r>
              <a:rPr lang="es-ES" dirty="0" smtClean="0"/>
              <a:t> por ese medio.</a:t>
            </a:r>
            <a:endParaRPr lang="es-ES" u="sng" dirty="0" smtClean="0"/>
          </a:p>
          <a:p>
            <a:pPr marL="0" indent="0" algn="ctr">
              <a:buNone/>
            </a:pPr>
            <a:endParaRPr lang="es-ES" u="sng" dirty="0"/>
          </a:p>
          <a:p>
            <a:pPr marL="0" indent="0" algn="ctr">
              <a:buNone/>
            </a:pPr>
            <a:endParaRPr lang="es-ES" u="sng" dirty="0" smtClean="0"/>
          </a:p>
          <a:p>
            <a:pPr marL="0" indent="0" algn="ctr">
              <a:buNone/>
            </a:pPr>
            <a:r>
              <a:rPr lang="es-ES" b="1" dirty="0"/>
              <a:t>Art. 739, CCCN:</a:t>
            </a:r>
          </a:p>
          <a:p>
            <a:pPr marL="0" indent="0" algn="ctr">
              <a:buNone/>
            </a:pPr>
            <a:r>
              <a:rPr lang="es-ES" dirty="0"/>
              <a:t> El acreedor … </a:t>
            </a:r>
            <a:r>
              <a:rPr lang="es-ES" u="sng" dirty="0"/>
              <a:t>puede ejercer judicialmente los derechos</a:t>
            </a:r>
            <a:r>
              <a:rPr lang="es-ES" dirty="0"/>
              <a:t> patrimoniales de </a:t>
            </a:r>
            <a:r>
              <a:rPr lang="es-ES" u="sng" dirty="0"/>
              <a:t>su deudor</a:t>
            </a:r>
          </a:p>
          <a:p>
            <a:pPr marL="0" indent="0" algn="ctr">
              <a:buNone/>
            </a:pPr>
            <a:endParaRPr lang="es-ES" u="sng" dirty="0"/>
          </a:p>
        </p:txBody>
      </p:sp>
      <p:sp>
        <p:nvSpPr>
          <p:cNvPr id="8" name="Rectángulo redondeado 7"/>
          <p:cNvSpPr/>
          <p:nvPr/>
        </p:nvSpPr>
        <p:spPr>
          <a:xfrm>
            <a:off x="1916537" y="4056845"/>
            <a:ext cx="3299407" cy="24610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Elipse 9"/>
          <p:cNvSpPr/>
          <p:nvPr/>
        </p:nvSpPr>
        <p:spPr>
          <a:xfrm>
            <a:off x="8152885" y="3893666"/>
            <a:ext cx="3606734" cy="225380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Elipse 10"/>
          <p:cNvSpPr/>
          <p:nvPr/>
        </p:nvSpPr>
        <p:spPr>
          <a:xfrm>
            <a:off x="7897877" y="1520782"/>
            <a:ext cx="3916386" cy="212926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5293218" y="2190013"/>
            <a:ext cx="2527385" cy="18668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Tutela “conservatoria” 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</a:t>
            </a:r>
            <a:r>
              <a:rPr lang="es-E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ejecutiva</a:t>
            </a:r>
            <a:r>
              <a:rPr lang="es-E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del crédito</a:t>
            </a:r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ortar rectángulo de esquina del mismo lado 14"/>
          <p:cNvSpPr/>
          <p:nvPr/>
        </p:nvSpPr>
        <p:spPr>
          <a:xfrm>
            <a:off x="5393678" y="4365937"/>
            <a:ext cx="2426925" cy="2151981"/>
          </a:xfrm>
          <a:prstGeom prst="snip2Same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Finalidad</a:t>
            </a:r>
            <a:endParaRPr lang="es-E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Recomponer o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mantener</a:t>
            </a: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solvencia del deudor</a:t>
            </a:r>
          </a:p>
        </p:txBody>
      </p:sp>
    </p:spTree>
    <p:extLst>
      <p:ext uri="{BB962C8B-B14F-4D97-AF65-F5344CB8AC3E}">
        <p14:creationId xmlns:p14="http://schemas.microsoft.com/office/powerpoint/2010/main" val="27630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6" grpId="0" uiExpand="1" build="p"/>
      <p:bldP spid="8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Cual es la ubicación </a:t>
            </a:r>
            <a:br>
              <a:rPr lang="es-ES" dirty="0" smtClean="0"/>
            </a:br>
            <a:r>
              <a:rPr lang="es-ES" dirty="0" smtClean="0"/>
              <a:t>metodológica en el nuevo código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5769" y="2189408"/>
            <a:ext cx="10238704" cy="4250028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Libro </a:t>
            </a:r>
            <a:r>
              <a:rPr lang="es-ES" sz="3200" b="1" u="sng" dirty="0" smtClean="0"/>
              <a:t>tercero</a:t>
            </a:r>
            <a:r>
              <a:rPr lang="es-ES" sz="3200" b="1" dirty="0" smtClean="0"/>
              <a:t> – Derechos personales</a:t>
            </a:r>
          </a:p>
          <a:p>
            <a:pPr lvl="1"/>
            <a:r>
              <a:rPr lang="es-ES" sz="2800" dirty="0" smtClean="0"/>
              <a:t>Obligaciones en general (título I)</a:t>
            </a:r>
          </a:p>
          <a:p>
            <a:pPr lvl="2"/>
            <a:r>
              <a:rPr lang="es-ES" sz="2800" dirty="0" smtClean="0"/>
              <a:t>Disposiciones generales (capítulo 1)</a:t>
            </a:r>
          </a:p>
          <a:p>
            <a:pPr lvl="2"/>
            <a:r>
              <a:rPr lang="es-ES" sz="2800" dirty="0" smtClean="0"/>
              <a:t>Acciones y </a:t>
            </a:r>
            <a:r>
              <a:rPr lang="es-ES" sz="2800" b="1" dirty="0" smtClean="0"/>
              <a:t>garantía común de los acreedores</a:t>
            </a:r>
            <a:r>
              <a:rPr lang="es-ES" sz="2800" dirty="0" smtClean="0"/>
              <a:t> (capítulo 2)</a:t>
            </a:r>
          </a:p>
          <a:p>
            <a:pPr lvl="3"/>
            <a:r>
              <a:rPr lang="es-ES" sz="2400" dirty="0" smtClean="0"/>
              <a:t>Acción directa</a:t>
            </a:r>
          </a:p>
          <a:p>
            <a:pPr lvl="3"/>
            <a:r>
              <a:rPr lang="es-ES" sz="2400" dirty="0" smtClean="0"/>
              <a:t>Acción subrogatoria</a:t>
            </a:r>
          </a:p>
          <a:p>
            <a:pPr lvl="3"/>
            <a:r>
              <a:rPr lang="es-ES" sz="2400" b="1" dirty="0" smtClean="0"/>
              <a:t>Garantía común de los acreedores</a:t>
            </a:r>
          </a:p>
          <a:p>
            <a:pPr lvl="2"/>
            <a:endParaRPr lang="es-ES" sz="2400" u="sng" dirty="0"/>
          </a:p>
        </p:txBody>
      </p:sp>
    </p:spTree>
    <p:extLst>
      <p:ext uri="{BB962C8B-B14F-4D97-AF65-F5344CB8AC3E}">
        <p14:creationId xmlns:p14="http://schemas.microsoft.com/office/powerpoint/2010/main" val="229471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429555"/>
            <a:ext cx="3263186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2400" b="1" dirty="0" smtClean="0"/>
          </a:p>
          <a:p>
            <a:pPr marL="0" indent="0" algn="ctr">
              <a:buNone/>
            </a:pPr>
            <a:r>
              <a:rPr lang="es-ES" sz="2400" b="1" dirty="0" smtClean="0"/>
              <a:t>Art. 739, CCCN. 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rgbClr val="7030A0"/>
                </a:solidFill>
              </a:rPr>
              <a:t>El </a:t>
            </a:r>
            <a:r>
              <a:rPr lang="es-ES" sz="2000" dirty="0">
                <a:solidFill>
                  <a:srgbClr val="7030A0"/>
                </a:solidFill>
              </a:rPr>
              <a:t>acreedor de un </a:t>
            </a:r>
            <a:r>
              <a:rPr lang="es-ES" sz="2000" u="sng" dirty="0">
                <a:solidFill>
                  <a:srgbClr val="7030A0"/>
                </a:solidFill>
              </a:rPr>
              <a:t>crédito cierto, exigible </a:t>
            </a:r>
            <a:r>
              <a:rPr lang="es-ES" sz="2000" u="sng" dirty="0" smtClean="0">
                <a:solidFill>
                  <a:srgbClr val="7030A0"/>
                </a:solidFill>
              </a:rPr>
              <a:t>o no</a:t>
            </a:r>
            <a:r>
              <a:rPr lang="es-ES" sz="2000" dirty="0">
                <a:solidFill>
                  <a:srgbClr val="7030A0"/>
                </a:solidFill>
              </a:rPr>
              <a:t>,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puede ejercer judicialmente los derechos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patrimoniales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su deudor, si éste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remiso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hacerlo y esa omisión afecta el cobro de su acreencia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065949" y="1905000"/>
            <a:ext cx="5975798" cy="472882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Cambria" panose="02040503050406030204" pitchFamily="18" charset="0"/>
              </a:rPr>
              <a:t>Cierto: </a:t>
            </a:r>
            <a:r>
              <a:rPr lang="es-ES" sz="2400" dirty="0" smtClean="0">
                <a:latin typeface="Cambria" panose="02040503050406030204" pitchFamily="18" charset="0"/>
              </a:rPr>
              <a:t>demostrar su existencia por los medios de prueba pertinentes</a:t>
            </a:r>
            <a:endParaRPr lang="es-ES" sz="2400" b="1" dirty="0" smtClean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  <a:p>
            <a:r>
              <a:rPr lang="es-ES" sz="2400" b="1" dirty="0" smtClean="0">
                <a:latin typeface="Cambria" panose="02040503050406030204" pitchFamily="18" charset="0"/>
              </a:rPr>
              <a:t>Exigible o no: </a:t>
            </a:r>
            <a:r>
              <a:rPr lang="es-ES" sz="2400" dirty="0" smtClean="0">
                <a:latin typeface="Cambria" panose="02040503050406030204" pitchFamily="18" charset="0"/>
              </a:rPr>
              <a:t>es conteste con el </a:t>
            </a:r>
            <a:r>
              <a:rPr lang="es-ES" sz="2400" u="sng" dirty="0" smtClean="0">
                <a:latin typeface="Cambria" panose="02040503050406030204" pitchFamily="18" charset="0"/>
              </a:rPr>
              <a:t>carácter conservatorio</a:t>
            </a:r>
            <a:r>
              <a:rPr lang="es-ES" sz="2400" dirty="0" smtClean="0">
                <a:latin typeface="Cambria" panose="02040503050406030204" pitchFamily="18" charset="0"/>
              </a:rPr>
              <a:t> y no ejecutivo de la acción.</a:t>
            </a:r>
          </a:p>
          <a:p>
            <a:pPr lvl="1"/>
            <a:r>
              <a:rPr lang="es-ES" sz="2200" b="1" dirty="0" smtClean="0">
                <a:latin typeface="Cambria" panose="02040503050406030204" pitchFamily="18" charset="0"/>
              </a:rPr>
              <a:t>Aquí difiere con la ‘</a:t>
            </a:r>
            <a:r>
              <a:rPr lang="es-ES" sz="2200" b="1" u="sng" dirty="0" smtClean="0">
                <a:latin typeface="Cambria" panose="02040503050406030204" pitchFamily="18" charset="0"/>
              </a:rPr>
              <a:t>acción directa</a:t>
            </a:r>
            <a:r>
              <a:rPr lang="es-ES" sz="2200" b="1" dirty="0" smtClean="0">
                <a:latin typeface="Cambria" panose="02040503050406030204" pitchFamily="18" charset="0"/>
              </a:rPr>
              <a:t>’</a:t>
            </a:r>
            <a:endParaRPr lang="es-ES" sz="2200" b="1" dirty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828801" y="1790163"/>
            <a:ext cx="3837904" cy="3670479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redondeado 1"/>
          <p:cNvSpPr/>
          <p:nvPr/>
        </p:nvSpPr>
        <p:spPr>
          <a:xfrm>
            <a:off x="6203840" y="2987899"/>
            <a:ext cx="5503056" cy="15583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28, inciso 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II,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CPC Mendoza</a:t>
            </a: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acreedor al comparecer deberá acompañar “</a:t>
            </a:r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título o el </a:t>
            </a:r>
            <a:r>
              <a:rPr lang="es-E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reconocimiento </a:t>
            </a:r>
            <a:r>
              <a:rPr lang="es-E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judicial de su crédito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”, sin lo cual no podrá sustituir a su deudor </a:t>
            </a:r>
          </a:p>
        </p:txBody>
      </p:sp>
    </p:spTree>
    <p:extLst>
      <p:ext uri="{BB962C8B-B14F-4D97-AF65-F5344CB8AC3E}">
        <p14:creationId xmlns:p14="http://schemas.microsoft.com/office/powerpoint/2010/main" val="35105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3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31" tmFilter="0, 0; 0.125,0.2665; 0.25,0.4; 0.375,0.465; 0.5,0.5;  0.625,0.535; 0.75,0.6; 0.875,0.7335; 1,1">
                                          <p:stCondLst>
                                            <p:cond delay="6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15" tmFilter="0, 0; 0.125,0.2665; 0.25,0.4; 0.375,0.465; 0.5,0.5;  0.625,0.535; 0.75,0.6; 0.875,0.7335; 1,1">
                                          <p:stCondLst>
                                            <p:cond delay="12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tmFilter="0, 0; 0.125,0.2665; 0.25,0.4; 0.375,0.465; 0.5,0.5;  0.625,0.535; 0.75,0.6; 0.875,0.7335; 1,1">
                                          <p:stCondLst>
                                            <p:cond delay="15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5">
                                          <p:stCondLst>
                                            <p:cond delay="6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58" decel="50000">
                                          <p:stCondLst>
                                            <p:cond delay="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5">
                                          <p:stCondLst>
                                            <p:cond delay="12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58" decel="50000">
                                          <p:stCondLst>
                                            <p:cond delay="12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5">
                                          <p:stCondLst>
                                            <p:cond delay="1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58" decel="50000">
                                          <p:stCondLst>
                                            <p:cond delay="1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5">
                                          <p:stCondLst>
                                            <p:cond delay="171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58" decel="50000">
                                          <p:stCondLst>
                                            <p:cond delay="17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429555"/>
            <a:ext cx="3263186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2400" b="1" dirty="0" smtClean="0"/>
          </a:p>
          <a:p>
            <a:pPr marL="0" indent="0" algn="ctr">
              <a:buNone/>
            </a:pPr>
            <a:r>
              <a:rPr lang="es-ES" sz="2400" b="1" dirty="0" smtClean="0"/>
              <a:t>Art. 739, CCCN. 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acreedor de un crédito cierto, exigible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no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puede ejercer judicialmente </a:t>
            </a:r>
            <a:r>
              <a:rPr lang="es-ES" sz="2000" u="sng" dirty="0">
                <a:solidFill>
                  <a:srgbClr val="7030A0"/>
                </a:solidFill>
              </a:rPr>
              <a:t>los derechos </a:t>
            </a:r>
            <a:r>
              <a:rPr lang="es-ES" sz="2000" u="sng" dirty="0" smtClean="0">
                <a:solidFill>
                  <a:srgbClr val="7030A0"/>
                </a:solidFill>
              </a:rPr>
              <a:t> patrimoniales </a:t>
            </a:r>
            <a:r>
              <a:rPr lang="es-ES" sz="2000" u="sng" dirty="0">
                <a:solidFill>
                  <a:srgbClr val="7030A0"/>
                </a:solidFill>
              </a:rPr>
              <a:t>de su deudor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si éste 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remiso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hacerlo y esa omisión afecta el cobro de su acreencia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065949" y="1905000"/>
            <a:ext cx="5975798" cy="472882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Cambria" panose="02040503050406030204" pitchFamily="18" charset="0"/>
              </a:rPr>
              <a:t>No podría ejercer </a:t>
            </a:r>
            <a:r>
              <a:rPr lang="es-ES" sz="2400" b="1" u="sng" dirty="0" smtClean="0">
                <a:latin typeface="Cambria" panose="02040503050406030204" pitchFamily="18" charset="0"/>
              </a:rPr>
              <a:t>derechos extrapatrimoniales</a:t>
            </a:r>
            <a:r>
              <a:rPr lang="es-ES" sz="2400" b="1" dirty="0" smtClean="0">
                <a:latin typeface="Cambria" panose="02040503050406030204" pitchFamily="18" charset="0"/>
              </a:rPr>
              <a:t> del deudor</a:t>
            </a:r>
          </a:p>
          <a:p>
            <a:endParaRPr lang="es-ES" sz="2400" b="1" dirty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828801" y="1790163"/>
            <a:ext cx="3837904" cy="3670479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Rectángulo redondeado 2"/>
          <p:cNvSpPr/>
          <p:nvPr/>
        </p:nvSpPr>
        <p:spPr>
          <a:xfrm>
            <a:off x="5893693" y="2846231"/>
            <a:ext cx="5993507" cy="4011769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Art. </a:t>
            </a:r>
            <a:r>
              <a:rPr lang="es-ES" sz="2000" b="1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741, CCCN.- </a:t>
            </a:r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Derechos excluidos. </a:t>
            </a:r>
            <a:endParaRPr lang="es-ES" sz="2000" b="1" dirty="0" smtClean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Están </a:t>
            </a:r>
            <a:r>
              <a:rPr lang="es-ES" sz="2000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excluidos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de la acción subrogatoria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algn="ctr"/>
            <a:endParaRPr lang="es-E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a)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los </a:t>
            </a:r>
            <a:r>
              <a:rPr lang="es-ES" sz="2000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derechos y acciones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que, por su</a:t>
            </a:r>
          </a:p>
          <a:p>
            <a:pPr algn="ctr"/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naturaleza o por disposición de la ley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s-ES" sz="2000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solo </a:t>
            </a:r>
            <a:r>
              <a:rPr lang="es-ES" sz="2000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pueden ser ejercidos por </a:t>
            </a:r>
            <a:r>
              <a:rPr lang="es-ES" sz="2000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su titular;</a:t>
            </a:r>
          </a:p>
          <a:p>
            <a:pPr algn="ctr"/>
            <a:endParaRPr lang="es-E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b)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los derechos y acciones </a:t>
            </a:r>
            <a:r>
              <a:rPr lang="es-ES" sz="2000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sustraídos de </a:t>
            </a:r>
            <a:r>
              <a:rPr lang="es-ES" sz="2000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la garantía colectiva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de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los acreedores;</a:t>
            </a:r>
          </a:p>
          <a:p>
            <a:pPr algn="ctr"/>
            <a:endParaRPr lang="es-ES" sz="20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20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c)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 las </a:t>
            </a:r>
            <a:r>
              <a:rPr lang="es-ES" sz="2000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meras facultades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, excepto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que de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su ejercicio pueda </a:t>
            </a:r>
            <a:r>
              <a:rPr lang="es-ES" sz="2000" u="sng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resultar </a:t>
            </a:r>
            <a:r>
              <a:rPr lang="es-ES" sz="2000" u="sng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una mejora 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en la situación patrimonial </a:t>
            </a:r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del deudor</a:t>
            </a:r>
            <a:r>
              <a:rPr lang="es-ES" sz="20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Recortar rectángulo de esquina del mismo lado 6"/>
          <p:cNvSpPr/>
          <p:nvPr/>
        </p:nvSpPr>
        <p:spPr>
          <a:xfrm>
            <a:off x="3850783" y="3510097"/>
            <a:ext cx="2215166" cy="1043188"/>
          </a:xfrm>
          <a:prstGeom prst="snip2Same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Arts. 1741 y 52, CCCN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ortar rectángulo de esquina del mismo lado 8"/>
          <p:cNvSpPr/>
          <p:nvPr/>
        </p:nvSpPr>
        <p:spPr>
          <a:xfrm>
            <a:off x="3850783" y="4662454"/>
            <a:ext cx="2215166" cy="1043188"/>
          </a:xfrm>
          <a:prstGeom prst="snip2Same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Arts. 242 y 743, CCCN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ortar rectángulo de esquina del mismo lado 10"/>
          <p:cNvSpPr/>
          <p:nvPr/>
        </p:nvSpPr>
        <p:spPr>
          <a:xfrm>
            <a:off x="3011240" y="5814812"/>
            <a:ext cx="3054709" cy="819016"/>
          </a:xfrm>
          <a:prstGeom prst="snip2SameRec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vulneraría la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libertad de acción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del deudor</a:t>
            </a:r>
          </a:p>
          <a:p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ortar rectángulo de esquina del mismo lado 11"/>
          <p:cNvSpPr/>
          <p:nvPr/>
        </p:nvSpPr>
        <p:spPr>
          <a:xfrm>
            <a:off x="6292937" y="4795000"/>
            <a:ext cx="5797909" cy="982080"/>
          </a:xfrm>
          <a:prstGeom prst="snip2SameRect">
            <a:avLst/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resolución contractual de un negocio manifiestamente desventajoso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aceptación de un legado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10251583" y="5814812"/>
            <a:ext cx="1253029" cy="5215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7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animBg="1"/>
      <p:bldP spid="3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429555"/>
            <a:ext cx="3263186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2400" b="1" dirty="0" smtClean="0"/>
          </a:p>
          <a:p>
            <a:pPr marL="0" indent="0" algn="ctr">
              <a:buNone/>
            </a:pPr>
            <a:r>
              <a:rPr lang="es-ES" sz="2400" b="1" dirty="0" smtClean="0"/>
              <a:t>Art. 739, CCCN. 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acreedor de un crédito cierto, exigible o no, puede ejercer judicialmente los derechos  patrimoniales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su deudor, </a:t>
            </a:r>
            <a:r>
              <a:rPr lang="es-ES" sz="2000" dirty="0">
                <a:solidFill>
                  <a:srgbClr val="7030A0"/>
                </a:solidFill>
              </a:rPr>
              <a:t>si éste </a:t>
            </a:r>
            <a:r>
              <a:rPr lang="es-ES" sz="2000" dirty="0" smtClean="0">
                <a:solidFill>
                  <a:srgbClr val="7030A0"/>
                </a:solidFill>
              </a:rPr>
              <a:t>es </a:t>
            </a:r>
            <a:r>
              <a:rPr lang="es-ES" sz="2000" u="sng" dirty="0" smtClean="0">
                <a:solidFill>
                  <a:srgbClr val="7030A0"/>
                </a:solidFill>
              </a:rPr>
              <a:t>remiso </a:t>
            </a:r>
            <a:r>
              <a:rPr lang="es-ES" sz="2000" u="sng" dirty="0">
                <a:solidFill>
                  <a:srgbClr val="7030A0"/>
                </a:solidFill>
              </a:rPr>
              <a:t>en hacerlo</a:t>
            </a:r>
            <a:r>
              <a:rPr lang="es-ES" sz="2000" dirty="0">
                <a:solidFill>
                  <a:srgbClr val="7030A0"/>
                </a:solidFill>
              </a:rPr>
              <a:t> y esa omisión </a:t>
            </a:r>
            <a:r>
              <a:rPr lang="es-ES" sz="2000" u="sng" dirty="0">
                <a:solidFill>
                  <a:srgbClr val="7030A0"/>
                </a:solidFill>
              </a:rPr>
              <a:t>afecta el cobro</a:t>
            </a:r>
            <a:r>
              <a:rPr lang="es-ES" sz="2000" dirty="0">
                <a:solidFill>
                  <a:srgbClr val="7030A0"/>
                </a:solidFill>
              </a:rPr>
              <a:t> de su acreencia</a:t>
            </a:r>
            <a:r>
              <a:rPr lang="es-ES" sz="2000" dirty="0" smtClean="0">
                <a:solidFill>
                  <a:srgbClr val="7030A0"/>
                </a:solidFill>
              </a:rPr>
              <a:t>.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065949" y="1905000"/>
            <a:ext cx="5975798" cy="472882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Cambria" panose="02040503050406030204" pitchFamily="18" charset="0"/>
              </a:rPr>
              <a:t>La </a:t>
            </a:r>
            <a:r>
              <a:rPr lang="es-ES" sz="2400" b="1" u="sng" dirty="0" smtClean="0">
                <a:latin typeface="Cambria" panose="02040503050406030204" pitchFamily="18" charset="0"/>
              </a:rPr>
              <a:t>inacción del deudor</a:t>
            </a:r>
          </a:p>
          <a:p>
            <a:pPr lvl="1"/>
            <a:r>
              <a:rPr lang="es-ES" sz="2200" dirty="0" smtClean="0">
                <a:latin typeface="Cambria" panose="02040503050406030204" pitchFamily="18" charset="0"/>
              </a:rPr>
              <a:t>Si no, no se justifica la intromisión del acreedor</a:t>
            </a:r>
          </a:p>
          <a:p>
            <a:pPr lvl="1"/>
            <a:r>
              <a:rPr lang="es-ES" sz="2200" dirty="0" smtClean="0">
                <a:latin typeface="Cambria" panose="02040503050406030204" pitchFamily="18" charset="0"/>
              </a:rPr>
              <a:t>No se requiere la demostración de un factor subjetivo sino que basta la ‘</a:t>
            </a:r>
            <a:r>
              <a:rPr lang="es-ES" sz="2200" u="sng" dirty="0" smtClean="0">
                <a:latin typeface="Cambria" panose="02040503050406030204" pitchFamily="18" charset="0"/>
              </a:rPr>
              <a:t>inercia</a:t>
            </a:r>
            <a:r>
              <a:rPr lang="es-ES" sz="2200" dirty="0" smtClean="0">
                <a:latin typeface="Cambria" panose="02040503050406030204" pitchFamily="18" charset="0"/>
              </a:rPr>
              <a:t>’ del deudor</a:t>
            </a:r>
          </a:p>
          <a:p>
            <a:pPr lvl="1"/>
            <a:r>
              <a:rPr lang="es-ES" sz="2200" i="1" dirty="0" smtClean="0">
                <a:latin typeface="Cambria" panose="02040503050406030204" pitchFamily="18" charset="0"/>
              </a:rPr>
              <a:t>Onus</a:t>
            </a:r>
            <a:r>
              <a:rPr lang="es-ES" sz="2200" dirty="0" smtClean="0">
                <a:latin typeface="Cambria" panose="02040503050406030204" pitchFamily="18" charset="0"/>
              </a:rPr>
              <a:t> a cargo del acreedor-actor</a:t>
            </a:r>
          </a:p>
          <a:p>
            <a:pPr lvl="1"/>
            <a:endParaRPr lang="es-ES" sz="2200" dirty="0" smtClean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828801" y="1790163"/>
            <a:ext cx="3837904" cy="3670479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5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429555"/>
            <a:ext cx="3263186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ES" sz="2400" b="1" dirty="0" smtClean="0"/>
          </a:p>
          <a:p>
            <a:pPr marL="0" indent="0" algn="ctr">
              <a:buNone/>
            </a:pPr>
            <a:r>
              <a:rPr lang="es-ES" sz="2400" b="1" dirty="0" smtClean="0"/>
              <a:t>Art. 739, CCCN. 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acreedor de un crédito cierto, exigible o no, puede ejercer judicialmente los derechos  patrimoniales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su deudor, </a:t>
            </a:r>
            <a:r>
              <a:rPr lang="es-ES" sz="2000" dirty="0">
                <a:solidFill>
                  <a:srgbClr val="7030A0"/>
                </a:solidFill>
              </a:rPr>
              <a:t>si éste </a:t>
            </a:r>
            <a:r>
              <a:rPr lang="es-ES" sz="2000" dirty="0" smtClean="0">
                <a:solidFill>
                  <a:srgbClr val="7030A0"/>
                </a:solidFill>
              </a:rPr>
              <a:t>es </a:t>
            </a:r>
            <a:r>
              <a:rPr lang="es-ES" sz="2000" u="sng" dirty="0" smtClean="0">
                <a:solidFill>
                  <a:srgbClr val="7030A0"/>
                </a:solidFill>
              </a:rPr>
              <a:t>remiso </a:t>
            </a:r>
            <a:r>
              <a:rPr lang="es-ES" sz="2000" u="sng" dirty="0">
                <a:solidFill>
                  <a:srgbClr val="7030A0"/>
                </a:solidFill>
              </a:rPr>
              <a:t>en hacerlo</a:t>
            </a:r>
            <a:r>
              <a:rPr lang="es-ES" sz="2000" dirty="0">
                <a:solidFill>
                  <a:srgbClr val="7030A0"/>
                </a:solidFill>
              </a:rPr>
              <a:t> y esa omisión </a:t>
            </a:r>
            <a:r>
              <a:rPr lang="es-ES" sz="2000" u="sng" dirty="0">
                <a:solidFill>
                  <a:srgbClr val="7030A0"/>
                </a:solidFill>
              </a:rPr>
              <a:t>afecta el cobro</a:t>
            </a:r>
            <a:r>
              <a:rPr lang="es-ES" sz="2000" dirty="0">
                <a:solidFill>
                  <a:srgbClr val="7030A0"/>
                </a:solidFill>
              </a:rPr>
              <a:t> de su acreencia</a:t>
            </a:r>
            <a:r>
              <a:rPr lang="es-ES" sz="2000" dirty="0" smtClean="0">
                <a:solidFill>
                  <a:srgbClr val="7030A0"/>
                </a:solidFill>
              </a:rPr>
              <a:t>.</a:t>
            </a:r>
            <a:endParaRPr lang="es-ES" sz="2000" dirty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5856110" y="1905000"/>
            <a:ext cx="6185637" cy="472882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Cambria" panose="02040503050406030204" pitchFamily="18" charset="0"/>
              </a:rPr>
              <a:t>La </a:t>
            </a:r>
            <a:r>
              <a:rPr lang="es-ES" sz="2400" b="1" u="sng" dirty="0" smtClean="0">
                <a:latin typeface="Cambria" panose="02040503050406030204" pitchFamily="18" charset="0"/>
              </a:rPr>
              <a:t>inacción afecte el cobro de su crédito</a:t>
            </a:r>
          </a:p>
          <a:p>
            <a:pPr lvl="1"/>
            <a:r>
              <a:rPr lang="es-ES" sz="2200" dirty="0" smtClean="0">
                <a:latin typeface="Cambria" panose="02040503050406030204" pitchFamily="18" charset="0"/>
              </a:rPr>
              <a:t>No se exige la demostración de la “insolvencia”</a:t>
            </a:r>
          </a:p>
          <a:p>
            <a:pPr lvl="1"/>
            <a:r>
              <a:rPr lang="es-ES" sz="2200" dirty="0" smtClean="0">
                <a:latin typeface="Cambria" panose="02040503050406030204" pitchFamily="18" charset="0"/>
              </a:rPr>
              <a:t>Sí un ‘</a:t>
            </a:r>
            <a:r>
              <a:rPr lang="es-ES" sz="2200" u="sng" dirty="0" smtClean="0">
                <a:latin typeface="Cambria" panose="02040503050406030204" pitchFamily="18" charset="0"/>
              </a:rPr>
              <a:t>riesgo cierto</a:t>
            </a:r>
            <a:r>
              <a:rPr lang="es-ES" sz="2200" dirty="0" smtClean="0">
                <a:latin typeface="Cambria" panose="02040503050406030204" pitchFamily="18" charset="0"/>
              </a:rPr>
              <a:t>’ de no poder cobrar el crédito sino suple la inacción</a:t>
            </a:r>
          </a:p>
          <a:p>
            <a:pPr lvl="1"/>
            <a:r>
              <a:rPr lang="es-ES" sz="2200" i="1" dirty="0" smtClean="0">
                <a:latin typeface="Cambria" panose="02040503050406030204" pitchFamily="18" charset="0"/>
              </a:rPr>
              <a:t>Onus</a:t>
            </a:r>
            <a:r>
              <a:rPr lang="es-ES" sz="2200" dirty="0" smtClean="0">
                <a:latin typeface="Cambria" panose="02040503050406030204" pitchFamily="18" charset="0"/>
              </a:rPr>
              <a:t> a cargo del acreedor-actor</a:t>
            </a:r>
          </a:p>
          <a:p>
            <a:pPr lvl="1"/>
            <a:r>
              <a:rPr lang="es-ES" sz="2200" dirty="0" smtClean="0">
                <a:latin typeface="Cambria" panose="02040503050406030204" pitchFamily="18" charset="0"/>
              </a:rPr>
              <a:t>Pero si el deudor demuestra ‘solvencia’ o la ‘ausencia de riesgo’ de cobro, la acción subrogatoria es improcedente.</a:t>
            </a: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828801" y="1790163"/>
            <a:ext cx="3837904" cy="3670479"/>
          </a:xfrm>
          <a:prstGeom prst="roundRect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2055789" y="1429555"/>
            <a:ext cx="3636674" cy="31424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740, CCCN. </a:t>
            </a:r>
          </a:p>
          <a:p>
            <a:pPr marL="0" indent="0" algn="ctr">
              <a:buNone/>
            </a:pPr>
            <a:r>
              <a:rPr lang="es-ES" sz="2400" b="1" dirty="0" smtClean="0"/>
              <a:t>Citación del deudor</a:t>
            </a:r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r>
              <a:rPr lang="es-ES" sz="2000" dirty="0" smtClean="0"/>
              <a:t>El </a:t>
            </a:r>
            <a:r>
              <a:rPr lang="es-ES" sz="2000" u="sng" dirty="0" smtClean="0"/>
              <a:t>deudor debe ser citado</a:t>
            </a:r>
            <a:r>
              <a:rPr lang="es-ES" sz="2000" dirty="0" smtClean="0"/>
              <a:t> para que tome intervención en el juicio respectivo.</a:t>
            </a:r>
            <a:endParaRPr lang="es-ES" b="1" dirty="0" smtClean="0">
              <a:solidFill>
                <a:srgbClr val="7030A0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456586" y="1429555"/>
            <a:ext cx="5585161" cy="5204273"/>
          </a:xfrm>
        </p:spPr>
        <p:txBody>
          <a:bodyPr>
            <a:normAutofit/>
          </a:bodyPr>
          <a:lstStyle/>
          <a:p>
            <a:endParaRPr lang="es-ES" sz="2400" dirty="0">
              <a:latin typeface="Cambria" panose="02040503050406030204" pitchFamily="18" charset="0"/>
            </a:endParaRPr>
          </a:p>
          <a:p>
            <a:r>
              <a:rPr lang="es-ES" sz="2400" dirty="0" smtClean="0">
                <a:latin typeface="Cambria" panose="02040503050406030204" pitchFamily="18" charset="0"/>
              </a:rPr>
              <a:t>El Código de Vélez nada decía pero la doctrina se expedía por su ‘</a:t>
            </a:r>
            <a:r>
              <a:rPr lang="es-ES" sz="2400" u="sng" dirty="0" smtClean="0">
                <a:latin typeface="Cambria" panose="02040503050406030204" pitchFamily="18" charset="0"/>
              </a:rPr>
              <a:t>conveniencia</a:t>
            </a:r>
            <a:r>
              <a:rPr lang="es-ES" sz="2400" dirty="0" smtClean="0">
                <a:latin typeface="Cambria" panose="02040503050406030204" pitchFamily="18" charset="0"/>
              </a:rPr>
              <a:t>’</a:t>
            </a:r>
          </a:p>
          <a:p>
            <a:pPr lvl="1"/>
            <a:r>
              <a:rPr lang="es-ES" sz="2000" dirty="0" smtClean="0">
                <a:latin typeface="Cambria" panose="02040503050406030204" pitchFamily="18" charset="0"/>
              </a:rPr>
              <a:t>Derecho de defensa en juicio y la oponibilidad de la sentencia (art. 18, CN)</a:t>
            </a:r>
          </a:p>
          <a:p>
            <a:pPr lvl="1"/>
            <a:endParaRPr lang="es-ES" sz="1800" dirty="0">
              <a:latin typeface="Cambria" panose="02040503050406030204" pitchFamily="18" charset="0"/>
            </a:endParaRPr>
          </a:p>
          <a:p>
            <a:r>
              <a:rPr lang="es-ES" sz="2400" dirty="0" smtClean="0">
                <a:latin typeface="Cambria" panose="02040503050406030204" pitchFamily="18" charset="0"/>
              </a:rPr>
              <a:t>El requisito comenzó a ser exigido en las </a:t>
            </a:r>
            <a:r>
              <a:rPr lang="es-ES" sz="2400" u="sng" dirty="0" smtClean="0">
                <a:latin typeface="Cambria" panose="02040503050406030204" pitchFamily="18" charset="0"/>
              </a:rPr>
              <a:t>normas procesales</a:t>
            </a:r>
          </a:p>
          <a:p>
            <a:pPr lvl="1"/>
            <a:r>
              <a:rPr lang="es-ES" sz="2000" dirty="0" smtClean="0">
                <a:latin typeface="Cambria" panose="02040503050406030204" pitchFamily="18" charset="0"/>
              </a:rPr>
              <a:t>Art. 113, CPCC Nación</a:t>
            </a:r>
          </a:p>
          <a:p>
            <a:pPr lvl="1"/>
            <a:r>
              <a:rPr lang="es-ES" sz="2000" dirty="0" smtClean="0">
                <a:latin typeface="Cambria" panose="02040503050406030204" pitchFamily="18" charset="0"/>
              </a:rPr>
              <a:t>Art. 28, inc. VI, CPC Mendoza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828801" y="1429555"/>
            <a:ext cx="4069724" cy="314244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29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SUBROGATORIA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Defensas oponibles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828800" y="2356834"/>
            <a:ext cx="3881372" cy="3618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742, CCCN. 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rgbClr val="7030A0"/>
                </a:solidFill>
              </a:rPr>
              <a:t>Pueden </a:t>
            </a:r>
            <a:r>
              <a:rPr lang="es-ES" sz="2000" dirty="0">
                <a:solidFill>
                  <a:srgbClr val="7030A0"/>
                </a:solidFill>
              </a:rPr>
              <a:t>oponerse al acreedor todas </a:t>
            </a:r>
            <a:r>
              <a:rPr lang="es-ES" sz="2000" u="sng" dirty="0">
                <a:solidFill>
                  <a:srgbClr val="7030A0"/>
                </a:solidFill>
              </a:rPr>
              <a:t>las </a:t>
            </a:r>
            <a:r>
              <a:rPr lang="es-ES" sz="2000" u="sng" dirty="0" smtClean="0">
                <a:solidFill>
                  <a:srgbClr val="7030A0"/>
                </a:solidFill>
              </a:rPr>
              <a:t>excepciones y </a:t>
            </a:r>
            <a:r>
              <a:rPr lang="es-ES" sz="2000" u="sng" dirty="0">
                <a:solidFill>
                  <a:srgbClr val="7030A0"/>
                </a:solidFill>
              </a:rPr>
              <a:t>causas de extinción de su crédito</a:t>
            </a:r>
            <a:r>
              <a:rPr lang="es-ES" sz="2000" dirty="0">
                <a:solidFill>
                  <a:srgbClr val="7030A0"/>
                </a:solidFill>
              </a:rPr>
              <a:t>, aún cuando provengan de </a:t>
            </a:r>
            <a:r>
              <a:rPr lang="es-ES" sz="2000" u="sng" dirty="0">
                <a:solidFill>
                  <a:srgbClr val="7030A0"/>
                </a:solidFill>
              </a:rPr>
              <a:t>hechos </a:t>
            </a:r>
            <a:r>
              <a:rPr lang="es-ES" sz="2000" u="sng" dirty="0" smtClean="0">
                <a:solidFill>
                  <a:srgbClr val="7030A0"/>
                </a:solidFill>
              </a:rPr>
              <a:t>del deudor </a:t>
            </a:r>
            <a:r>
              <a:rPr lang="es-ES" sz="2000" u="sng" dirty="0">
                <a:solidFill>
                  <a:srgbClr val="7030A0"/>
                </a:solidFill>
              </a:rPr>
              <a:t>posteriores a la demanda</a:t>
            </a:r>
            <a:r>
              <a:rPr lang="es-ES" sz="2000" dirty="0">
                <a:solidFill>
                  <a:srgbClr val="7030A0"/>
                </a:solidFill>
              </a:rPr>
              <a:t>, </a:t>
            </a:r>
            <a:r>
              <a:rPr lang="es-ES" sz="2000" dirty="0"/>
              <a:t>siempre que éstos </a:t>
            </a:r>
            <a:r>
              <a:rPr lang="es-ES" sz="2000" b="1" dirty="0"/>
              <a:t>no sean en fraude</a:t>
            </a:r>
            <a:r>
              <a:rPr lang="es-ES" sz="2000" dirty="0"/>
              <a:t> de los </a:t>
            </a:r>
            <a:r>
              <a:rPr lang="es-ES" sz="2000" dirty="0" smtClean="0"/>
              <a:t>derechos del </a:t>
            </a:r>
            <a:r>
              <a:rPr lang="es-ES" sz="2000" dirty="0"/>
              <a:t>acreedor.</a:t>
            </a:r>
            <a:endParaRPr lang="es-ES" sz="2000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351702" y="656823"/>
            <a:ext cx="5692462" cy="6310648"/>
          </a:xfrm>
        </p:spPr>
        <p:txBody>
          <a:bodyPr>
            <a:normAutofit/>
          </a:bodyPr>
          <a:lstStyle/>
          <a:p>
            <a:endParaRPr lang="es-ES" sz="2400" dirty="0" smtClean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  <a:p>
            <a:r>
              <a:rPr lang="es-ES" sz="2200" dirty="0" smtClean="0">
                <a:latin typeface="Cambria" panose="02040503050406030204" pitchFamily="18" charset="0"/>
              </a:rPr>
              <a:t>El tercero demandado puede oponer todas las defensas vinculadas con el crédito </a:t>
            </a:r>
            <a:r>
              <a:rPr lang="es-ES" sz="2200" u="sng" dirty="0" smtClean="0">
                <a:latin typeface="Cambria" panose="02040503050406030204" pitchFamily="18" charset="0"/>
              </a:rPr>
              <a:t>que tiene con su acreedor</a:t>
            </a:r>
            <a:r>
              <a:rPr lang="es-ES" sz="2200" dirty="0" smtClean="0">
                <a:latin typeface="Cambria" panose="02040503050406030204" pitchFamily="18" charset="0"/>
              </a:rPr>
              <a:t> (deudor subrogado)</a:t>
            </a:r>
          </a:p>
          <a:p>
            <a:endParaRPr lang="es-ES" sz="2600" dirty="0" smtClean="0">
              <a:latin typeface="Cambria" panose="02040503050406030204" pitchFamily="18" charset="0"/>
            </a:endParaRPr>
          </a:p>
          <a:p>
            <a:endParaRPr lang="es-ES" sz="2600" dirty="0">
              <a:latin typeface="Cambria" panose="02040503050406030204" pitchFamily="18" charset="0"/>
            </a:endParaRPr>
          </a:p>
          <a:p>
            <a:endParaRPr lang="es-ES" sz="2400" dirty="0" smtClean="0">
              <a:latin typeface="Cambria" panose="02040503050406030204" pitchFamily="18" charset="0"/>
            </a:endParaRPr>
          </a:p>
          <a:p>
            <a:endParaRPr lang="es-ES" sz="2400" dirty="0">
              <a:latin typeface="Cambria" panose="02040503050406030204" pitchFamily="18" charset="0"/>
            </a:endParaRPr>
          </a:p>
          <a:p>
            <a:r>
              <a:rPr lang="es-ES" sz="2200" dirty="0" smtClean="0">
                <a:latin typeface="Cambria" panose="02040503050406030204" pitchFamily="18" charset="0"/>
              </a:rPr>
              <a:t>Aún </a:t>
            </a:r>
            <a:r>
              <a:rPr lang="es-ES" sz="2200" u="sng" dirty="0" smtClean="0">
                <a:latin typeface="Cambria" panose="02040503050406030204" pitchFamily="18" charset="0"/>
              </a:rPr>
              <a:t>por hechos posteriores</a:t>
            </a:r>
            <a:r>
              <a:rPr lang="es-ES" sz="2200" dirty="0" smtClean="0">
                <a:latin typeface="Cambria" panose="02040503050406030204" pitchFamily="18" charset="0"/>
              </a:rPr>
              <a:t> (ej. pago, transacción, remisión de deuda, después de ejercitada la acción oblicua)</a:t>
            </a:r>
          </a:p>
          <a:p>
            <a:r>
              <a:rPr lang="es-ES" sz="2200" dirty="0" smtClean="0">
                <a:latin typeface="Cambria" panose="02040503050406030204" pitchFamily="18" charset="0"/>
              </a:rPr>
              <a:t>Con el </a:t>
            </a:r>
            <a:r>
              <a:rPr lang="es-ES" sz="2200" u="sng" dirty="0" smtClean="0">
                <a:latin typeface="Cambria" panose="02040503050406030204" pitchFamily="18" charset="0"/>
              </a:rPr>
              <a:t>límite del fraude</a:t>
            </a:r>
            <a:r>
              <a:rPr lang="es-ES" sz="2200" dirty="0" smtClean="0">
                <a:latin typeface="Cambria" panose="02040503050406030204" pitchFamily="18" charset="0"/>
              </a:rPr>
              <a:t> al acreedor demandante.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650911" y="2240923"/>
            <a:ext cx="4237149" cy="38507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redondeado 1"/>
          <p:cNvSpPr/>
          <p:nvPr/>
        </p:nvSpPr>
        <p:spPr>
          <a:xfrm>
            <a:off x="6351702" y="3032975"/>
            <a:ext cx="5589430" cy="1558344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la acción directa </a:t>
            </a:r>
            <a:r>
              <a:rPr lang="es-ES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también podía invocar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las defensas contra el demandante </a:t>
            </a: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art. 738, inc. c, CCCN)</a:t>
            </a:r>
          </a:p>
        </p:txBody>
      </p:sp>
      <p:sp>
        <p:nvSpPr>
          <p:cNvPr id="3" name="Elipse 2"/>
          <p:cNvSpPr/>
          <p:nvPr/>
        </p:nvSpPr>
        <p:spPr>
          <a:xfrm>
            <a:off x="1506828" y="386366"/>
            <a:ext cx="2949262" cy="171289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El acreedor subrogante (o actor) es un </a:t>
            </a:r>
            <a:r>
              <a:rPr lang="es-ES" b="1" dirty="0" smtClean="0">
                <a:solidFill>
                  <a:schemeClr val="bg2">
                    <a:lumMod val="10000"/>
                  </a:schemeClr>
                </a:solidFill>
              </a:rPr>
              <a:t>“adversario aparente”</a:t>
            </a:r>
            <a:endParaRPr lang="es-ES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 flipH="1" flipV="1">
            <a:off x="4546242" y="1519707"/>
            <a:ext cx="2099257" cy="7780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 flipV="1">
            <a:off x="4896386" y="5326488"/>
            <a:ext cx="1455316" cy="1074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  <p:bldP spid="8" grpId="0" animBg="1"/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448629"/>
              </p:ext>
            </p:extLst>
          </p:nvPr>
        </p:nvGraphicFramePr>
        <p:xfrm>
          <a:off x="1681162" y="404814"/>
          <a:ext cx="10167401" cy="6211887"/>
        </p:xfrm>
        <a:graphic>
          <a:graphicData uri="http://schemas.openxmlformats.org/drawingml/2006/table">
            <a:tbl>
              <a:tblPr/>
              <a:tblGrid>
                <a:gridCol w="2136841"/>
                <a:gridCol w="4011614"/>
                <a:gridCol w="4018946"/>
              </a:tblGrid>
              <a:tr h="5048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Diferencias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D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Acción directa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D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Acción subrogatoria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DB0"/>
                    </a:solidFill>
                  </a:tcPr>
                </a:tc>
              </a:tr>
              <a:tr h="15986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Acción Ejercida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acción (directa) que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 concede la ley</a:t>
                      </a: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acción de mi deudor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contra el deudor de mi deudor emergente la relación que lo une a él con el tercero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</a:tr>
              <a:tr h="11887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Cómo la ejerzo?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En nombre propio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En el nombre de mi deudor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subrogado (acreedor del tercero)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</a:tr>
              <a:tr h="14843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En beneficio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quién?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En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mi propio beneficio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y lo que obtenga entra en el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patrimonio del actor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Del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patrimonio de mi deudor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,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 la finalidad de cobrarme, lo que puedo obtener o no, si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él tiene acreedores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</a:tr>
              <a:tr h="14351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Qué 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reclama?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 monto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hasta el que coincidan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la deuda de mi deudor y el crédito contra el tercero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La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totalidad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de lo que el tercero le debe a mi deudor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1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48579"/>
              </p:ext>
            </p:extLst>
          </p:nvPr>
        </p:nvGraphicFramePr>
        <p:xfrm>
          <a:off x="1631951" y="-3175"/>
          <a:ext cx="10152218" cy="6753224"/>
        </p:xfrm>
        <a:graphic>
          <a:graphicData uri="http://schemas.openxmlformats.org/drawingml/2006/table">
            <a:tbl>
              <a:tblPr/>
              <a:tblGrid>
                <a:gridCol w="2132503"/>
                <a:gridCol w="4005381"/>
                <a:gridCol w="4014334"/>
              </a:tblGrid>
              <a:tr h="4619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Diferencias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D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Acción directa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DB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Acción subrogatoria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26DB0"/>
                    </a:solidFill>
                  </a:tcPr>
                </a:tc>
              </a:tr>
              <a:tr h="20114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 parecen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pero… no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son iguales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 una acción para que me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pueda cobrar del patrimonio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un tercero que es deudor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 mi deudor.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 un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medio legal directo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para la satisfacción de mi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crédito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 una acción para que me pueda cobrar del patrimonio de mi deudor integrando lo que un tercero le debe.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 un </a:t>
                      </a:r>
                      <a:r>
                        <a:rPr kumimoji="0" lang="es-E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medio legal indirecto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para la satisfacción de mi crédito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</a:tr>
              <a:tr h="11886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Necesidad de probar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 requiere probar que mi deudor es remiso en cobrarle al tercero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Debo probar que mi deudor es remiso en cobrarle al tercero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</a:tr>
              <a:tr h="13540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Preferencia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Causa el embargo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del crédito hasta el monto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reclamado (art. 738 inc. a), y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confiere la preferencia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(art. 745)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 confiere preferencia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alguna al acreedor subrogante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4E4"/>
                    </a:solidFill>
                  </a:tcPr>
                </a:tc>
              </a:tr>
              <a:tr h="17371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Hay cierta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diferencia 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relación a las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defensas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Estas defensas posteriores estarían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enervadas por la inoponibilidad que causa el embargo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que produce la notificación de la acción directa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 tercero puede interponer 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defensas nacidas con posterioridad a la demanda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que surjan de su relación con el deudor siempre que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no exista fraude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8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Estructura institucional de la obligación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5769" y="1493949"/>
            <a:ext cx="9778843" cy="4945487"/>
          </a:xfrm>
        </p:spPr>
        <p:txBody>
          <a:bodyPr>
            <a:normAutofit fontScale="85000" lnSpcReduction="20000"/>
          </a:bodyPr>
          <a:lstStyle/>
          <a:p>
            <a:pPr marL="914400" lvl="2" indent="0" algn="ctr">
              <a:buNone/>
            </a:pPr>
            <a:r>
              <a:rPr lang="es-ES" sz="3000" b="1" dirty="0" smtClean="0"/>
              <a:t>Toda obligación presenta </a:t>
            </a:r>
            <a:r>
              <a:rPr lang="es-ES" sz="3000" b="1" u="sng" dirty="0" smtClean="0"/>
              <a:t>dos tramos</a:t>
            </a:r>
          </a:p>
          <a:p>
            <a:pPr marL="914400" lvl="2" indent="0" algn="ctr">
              <a:buNone/>
            </a:pPr>
            <a:endParaRPr lang="es-ES" sz="3000" b="1" u="sng" dirty="0" smtClean="0"/>
          </a:p>
          <a:p>
            <a:pPr lvl="2"/>
            <a:endParaRPr lang="es-ES" sz="1800" dirty="0"/>
          </a:p>
          <a:p>
            <a:pPr lvl="2"/>
            <a:endParaRPr lang="es-ES" sz="1800" dirty="0" smtClean="0"/>
          </a:p>
          <a:p>
            <a:pPr lvl="2"/>
            <a:endParaRPr lang="es-ES" sz="1800" dirty="0"/>
          </a:p>
          <a:p>
            <a:pPr lvl="2"/>
            <a:endParaRPr lang="es-ES" sz="1800" dirty="0" smtClean="0"/>
          </a:p>
          <a:p>
            <a:pPr lvl="2"/>
            <a:endParaRPr lang="es-ES" sz="1800" dirty="0"/>
          </a:p>
          <a:p>
            <a:pPr lvl="2"/>
            <a:endParaRPr lang="es-ES" sz="1800" dirty="0" smtClean="0"/>
          </a:p>
          <a:p>
            <a:pPr marL="914400" lvl="2" indent="0">
              <a:buNone/>
            </a:pPr>
            <a:r>
              <a:rPr lang="es-ES" sz="1800" dirty="0" smtClean="0"/>
              <a:t>	</a:t>
            </a:r>
            <a:r>
              <a:rPr lang="es-ES" sz="2400" b="1" dirty="0" smtClean="0"/>
              <a:t>Deuda								   			Responsabilidad o 														  garantía </a:t>
            </a:r>
          </a:p>
          <a:p>
            <a:pPr marL="914400" lvl="2" indent="0">
              <a:buNone/>
            </a:pPr>
            <a:endParaRPr lang="es-ES" sz="2400" b="1" dirty="0"/>
          </a:p>
          <a:p>
            <a:pPr marL="914400" lvl="2" indent="0">
              <a:buNone/>
            </a:pPr>
            <a:endParaRPr lang="es-ES" sz="2400" b="1" dirty="0" smtClean="0"/>
          </a:p>
          <a:p>
            <a:pPr marL="914400" lvl="2" indent="0">
              <a:buNone/>
            </a:pPr>
            <a:r>
              <a:rPr lang="es-ES" sz="2400" b="1" dirty="0" smtClean="0"/>
              <a:t>						Incumplimiento de la </a:t>
            </a:r>
          </a:p>
          <a:p>
            <a:pPr marL="914400" lvl="2" indent="0">
              <a:buNone/>
            </a:pPr>
            <a:r>
              <a:rPr lang="es-ES" sz="2400" b="1" dirty="0" smtClean="0"/>
              <a:t>							   obligación</a:t>
            </a:r>
            <a:endParaRPr lang="es-ES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718" y="2318936"/>
            <a:ext cx="2992459" cy="16735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802" y="2261250"/>
            <a:ext cx="2923504" cy="1910968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7048768" y="3002421"/>
            <a:ext cx="0" cy="2333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2468965" y="2261250"/>
            <a:ext cx="3322749" cy="19109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8375046" y="2261250"/>
            <a:ext cx="3129566" cy="173120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6387921" y="141669"/>
            <a:ext cx="5537916" cy="1230600"/>
          </a:xfrm>
          <a:prstGeom prst="round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son independientes ni están separados.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Están </a:t>
            </a:r>
            <a:r>
              <a:rPr lang="es-ES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firmemente amalgamados</a:t>
            </a:r>
            <a:r>
              <a:rPr lang="es-E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siendo dos fases del mismo fenómeno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1378039" y="4810526"/>
            <a:ext cx="3940936" cy="18416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El acreedor se encuentra en un </a:t>
            </a:r>
            <a:r>
              <a:rPr lang="es-ES" b="1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estado de legítima expectativa</a:t>
            </a:r>
          </a:p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Su derecho se reduce a un “</a:t>
            </a:r>
            <a:r>
              <a:rPr lang="es-ES" b="1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control de gestión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”</a:t>
            </a:r>
            <a:endParaRPr lang="es-ES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8559787" y="4887834"/>
            <a:ext cx="3181082" cy="184167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El acreedor tiene el </a:t>
            </a:r>
            <a:r>
              <a:rPr lang="es-ES" b="1" u="sng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poder de agresión patrimonial </a:t>
            </a:r>
            <a:endParaRPr lang="es-ES" b="1" u="sng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257576" y="141669"/>
            <a:ext cx="6027313" cy="1763331"/>
          </a:xfrm>
          <a:prstGeom prst="round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Art. 724 del Código Civil y Comercial</a:t>
            </a:r>
          </a:p>
          <a:p>
            <a:pPr algn="ctr"/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La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obligación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es una </a:t>
            </a:r>
            <a:r>
              <a:rPr lang="es-ES" u="sng" dirty="0">
                <a:solidFill>
                  <a:schemeClr val="accent2">
                    <a:lumMod val="50000"/>
                  </a:schemeClr>
                </a:solidFill>
              </a:rPr>
              <a:t>relación jurídica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en virtud de la cual el acreedor tiene el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derecho a exigir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del deudor una prestación destinada a satisfacer un interés lícito y, ante el </a:t>
            </a:r>
            <a:r>
              <a:rPr lang="es-ES" u="sng" dirty="0">
                <a:solidFill>
                  <a:schemeClr val="accent2">
                    <a:lumMod val="50000"/>
                  </a:schemeClr>
                </a:solidFill>
              </a:rPr>
              <a:t>incumplimiento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a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obtener forzadamente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la satisfacción de dicho interés.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72" y="3368397"/>
            <a:ext cx="1553102" cy="151943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739172" y="3347129"/>
            <a:ext cx="1557373" cy="15407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77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dirty="0" smtClean="0"/>
              <a:t>Antes que nada !!!!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0924" y="2133600"/>
            <a:ext cx="9263688" cy="377762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Cuáles </a:t>
            </a:r>
            <a:r>
              <a:rPr lang="es-ES" sz="3600" dirty="0" smtClean="0"/>
              <a:t>son </a:t>
            </a:r>
            <a:r>
              <a:rPr lang="es-ES" sz="3600" b="1" u="sng" dirty="0" smtClean="0"/>
              <a:t>las partes</a:t>
            </a:r>
            <a:r>
              <a:rPr lang="es-ES" sz="3600" dirty="0" smtClean="0"/>
              <a:t> en un proceso o juicio civil ?</a:t>
            </a:r>
          </a:p>
          <a:p>
            <a:endParaRPr lang="es-ES" sz="3600" b="1" dirty="0"/>
          </a:p>
          <a:p>
            <a:endParaRPr lang="es-ES" sz="3600" b="1" dirty="0" smtClean="0"/>
          </a:p>
          <a:p>
            <a:r>
              <a:rPr lang="es-ES" sz="3600" dirty="0" smtClean="0"/>
              <a:t>Cuáles </a:t>
            </a:r>
            <a:r>
              <a:rPr lang="es-ES" sz="3600" dirty="0" smtClean="0"/>
              <a:t>son </a:t>
            </a:r>
            <a:r>
              <a:rPr lang="es-ES" sz="3600" b="1" u="sng" dirty="0" smtClean="0"/>
              <a:t>las etapas</a:t>
            </a:r>
            <a:r>
              <a:rPr lang="es-ES" sz="3600" dirty="0" smtClean="0"/>
              <a:t> de un proceso o juicio civil 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6560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977" y="43346"/>
            <a:ext cx="2653047" cy="275311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25014" y="2796464"/>
            <a:ext cx="4198513" cy="37776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400" b="1" dirty="0" smtClean="0"/>
              <a:t>Acción Directa</a:t>
            </a:r>
          </a:p>
          <a:p>
            <a:pPr marL="0" indent="0" algn="ctr">
              <a:buNone/>
            </a:pPr>
            <a:r>
              <a:rPr lang="es-ES" sz="2000" dirty="0" smtClean="0"/>
              <a:t>(arts. 736 a 738, CCCN)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u="sng" dirty="0" smtClean="0"/>
              <a:t>Tutela satisfactiva </a:t>
            </a:r>
            <a:r>
              <a:rPr lang="es-ES" sz="2000" dirty="0" smtClean="0"/>
              <a:t>del crédito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endParaRPr lang="es-ES" sz="2000" dirty="0" smtClean="0"/>
          </a:p>
          <a:p>
            <a:pPr marL="0" indent="0" algn="ctr">
              <a:buNone/>
            </a:pPr>
            <a:r>
              <a:rPr lang="es-ES" sz="2000" u="sng" dirty="0" smtClean="0"/>
              <a:t>No estaba regulada</a:t>
            </a:r>
            <a:r>
              <a:rPr lang="es-ES" sz="2000" dirty="0" smtClean="0"/>
              <a:t> pero se desprendía de supuestos legales específicos</a:t>
            </a:r>
            <a:endParaRPr lang="es-ES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984901" y="2759717"/>
            <a:ext cx="3883811" cy="39759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400" b="1" dirty="0" smtClean="0"/>
              <a:t>Acción Subrogatoria</a:t>
            </a:r>
          </a:p>
          <a:p>
            <a:pPr marL="0" indent="0" algn="ctr">
              <a:buNone/>
            </a:pPr>
            <a:r>
              <a:rPr lang="es-ES" sz="2000" dirty="0" smtClean="0"/>
              <a:t>(arts. 739 a 742, CCCN)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u="sng" dirty="0" smtClean="0"/>
              <a:t>Tutela conservatoria</a:t>
            </a:r>
            <a:r>
              <a:rPr lang="es-ES" sz="2000" dirty="0" smtClean="0"/>
              <a:t> del crédito</a:t>
            </a:r>
          </a:p>
          <a:p>
            <a:pPr marL="0" indent="0" algn="ctr">
              <a:buNone/>
            </a:pPr>
            <a:endParaRPr lang="es-ES" sz="2000" dirty="0"/>
          </a:p>
          <a:p>
            <a:pPr marL="0" indent="0" algn="ctr">
              <a:buNone/>
            </a:pPr>
            <a:r>
              <a:rPr lang="es-ES" sz="2000" u="sng" dirty="0" smtClean="0"/>
              <a:t>Sólo había una norma</a:t>
            </a:r>
            <a:r>
              <a:rPr lang="es-ES" sz="2000" dirty="0" smtClean="0"/>
              <a:t>:   </a:t>
            </a:r>
          </a:p>
          <a:p>
            <a:pPr marL="0" indent="0" algn="ctr">
              <a:buNone/>
            </a:pPr>
            <a:r>
              <a:rPr lang="es-ES" sz="2000" dirty="0" smtClean="0"/>
              <a:t>        </a:t>
            </a:r>
            <a:r>
              <a:rPr lang="es-ES" sz="2000" b="1" dirty="0" smtClean="0"/>
              <a:t>Art. 1196</a:t>
            </a:r>
            <a:r>
              <a:rPr lang="es-ES" sz="2000" dirty="0" smtClean="0"/>
              <a:t>: “… </a:t>
            </a:r>
            <a:r>
              <a:rPr lang="es-ES" sz="2000" i="1" dirty="0" smtClean="0"/>
              <a:t>los acreedores pueden ejercer todos los derechos y acciones de su deudor con excepción de los que sean inherentes a su persona</a:t>
            </a:r>
            <a:r>
              <a:rPr lang="es-ES" sz="2000" dirty="0" smtClean="0"/>
              <a:t>”</a:t>
            </a:r>
            <a:endParaRPr lang="es-ES" sz="2000" dirty="0"/>
          </a:p>
        </p:txBody>
      </p:sp>
      <p:sp>
        <p:nvSpPr>
          <p:cNvPr id="6" name="Rectángulo redondeado 5"/>
          <p:cNvSpPr/>
          <p:nvPr/>
        </p:nvSpPr>
        <p:spPr>
          <a:xfrm>
            <a:off x="2125014" y="2550017"/>
            <a:ext cx="4198513" cy="41856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redondeado 6"/>
          <p:cNvSpPr/>
          <p:nvPr/>
        </p:nvSpPr>
        <p:spPr>
          <a:xfrm>
            <a:off x="7984901" y="2550017"/>
            <a:ext cx="3883811" cy="418563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94" y="5087154"/>
            <a:ext cx="1390919" cy="148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244699"/>
            <a:ext cx="8911687" cy="1660301"/>
          </a:xfrm>
        </p:spPr>
        <p:txBody>
          <a:bodyPr/>
          <a:lstStyle/>
          <a:p>
            <a:pPr algn="ctr"/>
            <a:r>
              <a:rPr lang="es-ES" b="1" dirty="0" smtClean="0"/>
              <a:t>ACCIÓN DIRECTA</a:t>
            </a:r>
            <a:endParaRPr lang="es-E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68192" y="1738648"/>
            <a:ext cx="10547797" cy="4726546"/>
          </a:xfrm>
        </p:spPr>
        <p:txBody>
          <a:bodyPr>
            <a:normAutofit lnSpcReduction="10000"/>
          </a:bodyPr>
          <a:lstStyle/>
          <a:p>
            <a:pPr lvl="1"/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1828800" lvl="4" indent="0">
              <a:buNone/>
            </a:pPr>
            <a:r>
              <a:rPr lang="es-ES" sz="2600" b="1" dirty="0" smtClean="0"/>
              <a:t>¿ Le puede cobrar en </a:t>
            </a:r>
            <a:r>
              <a:rPr lang="es-ES" sz="2600" b="1" u="sng" dirty="0" smtClean="0"/>
              <a:t>forma directa</a:t>
            </a:r>
            <a:r>
              <a:rPr lang="es-ES" sz="2600" b="1" dirty="0" smtClean="0"/>
              <a:t> ? </a:t>
            </a:r>
          </a:p>
          <a:p>
            <a:pPr marL="0" indent="0">
              <a:buNone/>
            </a:pP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s-ES" sz="2400" b="1" u="sng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							 </a:t>
            </a:r>
            <a:r>
              <a:rPr lang="es-ES" sz="2400" b="1" u="sng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s-ES" sz="2400" b="1" dirty="0" smtClean="0">
                <a:solidFill>
                  <a:schemeClr val="accent6">
                    <a:lumMod val="50000"/>
                  </a:schemeClr>
                </a:solidFill>
              </a:rPr>
              <a:t>									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400" b="1" u="sng" dirty="0" smtClean="0">
                <a:solidFill>
                  <a:schemeClr val="accent6">
                    <a:lumMod val="50000"/>
                  </a:schemeClr>
                </a:solidFill>
              </a:rPr>
              <a:t>C</a:t>
            </a:r>
          </a:p>
          <a:p>
            <a:pPr marL="0" indent="0">
              <a:buNone/>
            </a:pPr>
            <a:r>
              <a:rPr lang="es-ES" sz="2200" b="1" dirty="0" smtClean="0"/>
              <a:t>Acreedor					Deudor					Tercero (deudor del deudor)</a:t>
            </a:r>
            <a:endParaRPr lang="es-ES" sz="2200" b="1" dirty="0"/>
          </a:p>
          <a:p>
            <a:pPr marL="914400" lvl="2" indent="0">
              <a:buNone/>
            </a:pPr>
            <a:r>
              <a:rPr lang="es-ES" sz="2600" b="1" dirty="0" smtClean="0"/>
              <a:t>	</a:t>
            </a:r>
            <a:r>
              <a:rPr lang="es-ES" sz="2800" b="1" dirty="0" smtClean="0">
                <a:solidFill>
                  <a:srgbClr val="7030A0"/>
                </a:solidFill>
              </a:rPr>
              <a:t>$ 6.000	</a:t>
            </a:r>
            <a:r>
              <a:rPr lang="es-ES" sz="1800" b="1" dirty="0" smtClean="0">
                <a:solidFill>
                  <a:srgbClr val="7030A0"/>
                </a:solidFill>
              </a:rPr>
              <a:t>							</a:t>
            </a:r>
            <a:r>
              <a:rPr lang="es-ES" sz="2800" b="1" dirty="0" smtClean="0">
                <a:solidFill>
                  <a:srgbClr val="7030A0"/>
                </a:solidFill>
              </a:rPr>
              <a:t>  $ 4.000</a:t>
            </a:r>
          </a:p>
          <a:p>
            <a:pPr marL="0" indent="0">
              <a:buNone/>
            </a:pPr>
            <a:r>
              <a:rPr lang="es-ES" sz="2200" b="1" dirty="0" smtClean="0"/>
              <a:t>Locador				      Locatario – sublocador			Sublocatario – deudor</a:t>
            </a:r>
          </a:p>
          <a:p>
            <a:pPr marL="0" indent="0">
              <a:buNone/>
            </a:pPr>
            <a:endParaRPr lang="es-ES" sz="2200" b="1" dirty="0" smtClean="0"/>
          </a:p>
          <a:p>
            <a:pPr marL="0" indent="0" algn="ctr">
              <a:buNone/>
            </a:pPr>
            <a:r>
              <a:rPr lang="es-ES" sz="2400" b="1" dirty="0" smtClean="0"/>
              <a:t>¿ Cuánto ?</a:t>
            </a:r>
            <a:endParaRPr lang="es-ES" sz="2400" b="1" dirty="0"/>
          </a:p>
          <a:p>
            <a:pPr marL="0" indent="0">
              <a:buNone/>
            </a:pPr>
            <a:endParaRPr lang="es-ES" sz="2200" b="1" dirty="0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7920508" y="5190186"/>
            <a:ext cx="8886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2975020" y="5190186"/>
            <a:ext cx="13114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echa curvada hacia abajo 12"/>
          <p:cNvSpPr/>
          <p:nvPr/>
        </p:nvSpPr>
        <p:spPr>
          <a:xfrm>
            <a:off x="2086377" y="2794178"/>
            <a:ext cx="8551572" cy="901521"/>
          </a:xfrm>
          <a:prstGeom prst="curvedDownArrow">
            <a:avLst>
              <a:gd name="adj1" fmla="val 27807"/>
              <a:gd name="adj2" fmla="val 50000"/>
              <a:gd name="adj3" fmla="val 2642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706450" y="913594"/>
            <a:ext cx="10071279" cy="2266681"/>
          </a:xfrm>
          <a:prstGeom prst="roundRect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736, CCCN</a:t>
            </a:r>
          </a:p>
          <a:p>
            <a:pPr algn="ctr"/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“Acción directa es la que compete al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acreedor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para percibir lo que un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tercero debe a su deudor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hasta el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importe del propio crédito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 acreedor la ejerce por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derecho propio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 en su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exclusivo beneficio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ctr"/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Tiene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carácter excepcional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es de interpretación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restrictiva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y sólo procede en los </a:t>
            </a:r>
            <a:r>
              <a:rPr lang="es-E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casos expresamente previstos</a:t>
            </a:r>
            <a:r>
              <a:rPr lang="es-E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por la ley.” </a:t>
            </a:r>
            <a:endParaRPr lang="es-ES" sz="2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08" y="5544894"/>
            <a:ext cx="2619375" cy="1139780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1918952" y="5821251"/>
            <a:ext cx="3400023" cy="86342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1216, CCCN</a:t>
            </a:r>
            <a:endParaRPr lang="es-E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3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de ejercicio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687133" y="1429555"/>
            <a:ext cx="5898524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737, CCCN. </a:t>
            </a:r>
          </a:p>
          <a:p>
            <a:pPr marL="0" indent="0">
              <a:buNone/>
            </a:pPr>
            <a:r>
              <a:rPr lang="es-ES" sz="2000" dirty="0" smtClean="0"/>
              <a:t>El </a:t>
            </a:r>
            <a:r>
              <a:rPr lang="es-ES" sz="2000" u="sng" dirty="0"/>
              <a:t>ejercicio de la acción directa</a:t>
            </a:r>
            <a:r>
              <a:rPr lang="es-ES" sz="2000" dirty="0"/>
              <a:t> por el </a:t>
            </a:r>
            <a:r>
              <a:rPr lang="es-ES" sz="2000" dirty="0" smtClean="0"/>
              <a:t>acreedor requiere </a:t>
            </a:r>
            <a:r>
              <a:rPr lang="es-ES" sz="2000" dirty="0"/>
              <a:t>el cumplimiento de los siguientes requisitos: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7030A0"/>
                </a:solidFill>
              </a:rPr>
              <a:t>a. </a:t>
            </a:r>
            <a:r>
              <a:rPr lang="es-ES" sz="2000" dirty="0">
                <a:solidFill>
                  <a:srgbClr val="7030A0"/>
                </a:solidFill>
              </a:rPr>
              <a:t>un </a:t>
            </a:r>
            <a:r>
              <a:rPr lang="es-ES" sz="2000" u="sng" dirty="0">
                <a:solidFill>
                  <a:srgbClr val="7030A0"/>
                </a:solidFill>
              </a:rPr>
              <a:t>crédito exigible </a:t>
            </a:r>
            <a:r>
              <a:rPr lang="es-ES" sz="2000" dirty="0">
                <a:solidFill>
                  <a:srgbClr val="7030A0"/>
                </a:solidFill>
              </a:rPr>
              <a:t>del acreedor contra su propio deudor;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7030A0"/>
                </a:solidFill>
              </a:rPr>
              <a:t>b.</a:t>
            </a:r>
            <a:r>
              <a:rPr lang="es-ES" sz="2000" dirty="0">
                <a:solidFill>
                  <a:srgbClr val="7030A0"/>
                </a:solidFill>
              </a:rPr>
              <a:t> una </a:t>
            </a:r>
            <a:r>
              <a:rPr lang="es-ES" sz="2000" u="sng" dirty="0">
                <a:solidFill>
                  <a:srgbClr val="7030A0"/>
                </a:solidFill>
              </a:rPr>
              <a:t>deuda correlativa exigible</a:t>
            </a:r>
            <a:r>
              <a:rPr lang="es-ES" sz="2000" dirty="0">
                <a:solidFill>
                  <a:srgbClr val="7030A0"/>
                </a:solidFill>
              </a:rPr>
              <a:t> del tercero demandado a favor del deudor;</a:t>
            </a:r>
          </a:p>
          <a:p>
            <a:pPr marL="0" indent="0">
              <a:buNone/>
            </a:pPr>
            <a:r>
              <a:rPr lang="es-ES" sz="2000" b="1" dirty="0"/>
              <a:t>c.</a:t>
            </a:r>
            <a:r>
              <a:rPr lang="es-ES" sz="2000" dirty="0"/>
              <a:t> homogeneidad de ambos créditos entre sí</a:t>
            </a:r>
            <a:r>
              <a:rPr lang="es-ES" sz="2000" dirty="0" smtClean="0"/>
              <a:t>;</a:t>
            </a:r>
          </a:p>
          <a:p>
            <a:pPr marL="0" indent="0">
              <a:buNone/>
            </a:pPr>
            <a:r>
              <a:rPr lang="es-ES" sz="2000" b="1" dirty="0" smtClean="0"/>
              <a:t>d.</a:t>
            </a:r>
            <a:r>
              <a:rPr lang="es-ES" sz="2000" dirty="0" smtClean="0"/>
              <a:t> ninguno </a:t>
            </a:r>
            <a:r>
              <a:rPr lang="es-ES" sz="2000" dirty="0"/>
              <a:t>de los dos créditos debe haber sido objeto de embargo anterior a </a:t>
            </a:r>
            <a:r>
              <a:rPr lang="es-ES" sz="2000" dirty="0" smtClean="0"/>
              <a:t>la promoción </a:t>
            </a:r>
            <a:r>
              <a:rPr lang="es-ES" sz="2000" dirty="0"/>
              <a:t>de la acción directa;</a:t>
            </a:r>
          </a:p>
          <a:p>
            <a:pPr marL="0" indent="0">
              <a:buNone/>
            </a:pPr>
            <a:r>
              <a:rPr lang="es-ES" sz="2000" b="1" dirty="0"/>
              <a:t>e.</a:t>
            </a:r>
            <a:r>
              <a:rPr lang="es-ES" sz="2000" dirty="0"/>
              <a:t> citación del deudor a juicio.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126569" y="1687131"/>
            <a:ext cx="3799268" cy="4946697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latin typeface="Cambria" panose="02040503050406030204" pitchFamily="18" charset="0"/>
              </a:rPr>
              <a:t>Los dos créditos </a:t>
            </a:r>
            <a:r>
              <a:rPr lang="es-ES" sz="2400" b="1" dirty="0">
                <a:latin typeface="Cambria" panose="02040503050406030204" pitchFamily="18" charset="0"/>
              </a:rPr>
              <a:t>deben ser exigibles</a:t>
            </a:r>
          </a:p>
          <a:p>
            <a:r>
              <a:rPr lang="es-ES" sz="2400" dirty="0">
                <a:latin typeface="Cambria" panose="02040503050406030204" pitchFamily="18" charset="0"/>
              </a:rPr>
              <a:t>Obligaciones a plazo (vencido) o a sujeta a condición (cumplida)</a:t>
            </a:r>
          </a:p>
          <a:p>
            <a:r>
              <a:rPr lang="es-ES" sz="2400" dirty="0">
                <a:latin typeface="Cambria" panose="02040503050406030204" pitchFamily="18" charset="0"/>
              </a:rPr>
              <a:t>Es una </a:t>
            </a:r>
            <a:r>
              <a:rPr lang="es-ES" sz="2400" u="sng" dirty="0">
                <a:latin typeface="Cambria" panose="02040503050406030204" pitchFamily="18" charset="0"/>
              </a:rPr>
              <a:t>acción netamente ejecutiva</a:t>
            </a:r>
            <a:r>
              <a:rPr lang="es-ES" sz="2400" dirty="0">
                <a:latin typeface="Cambria" panose="02040503050406030204" pitchFamily="18" charset="0"/>
              </a:rPr>
              <a:t> (tutela </a:t>
            </a:r>
            <a:r>
              <a:rPr lang="es-ES" sz="2400" dirty="0" smtClean="0">
                <a:latin typeface="Cambria" panose="02040503050406030204" pitchFamily="18" charset="0"/>
              </a:rPr>
              <a:t>‘satisfactiva’ o ‘efectiva’ del crédito)</a:t>
            </a:r>
            <a:endParaRPr lang="es-ES" sz="2400" dirty="0">
              <a:latin typeface="Cambria" panose="02040503050406030204" pitchFamily="18" charset="0"/>
            </a:endParaRPr>
          </a:p>
          <a:p>
            <a:r>
              <a:rPr lang="es-ES" sz="2400" dirty="0">
                <a:latin typeface="Cambria" panose="02040503050406030204" pitchFamily="18" charset="0"/>
              </a:rPr>
              <a:t>Aquí </a:t>
            </a:r>
            <a:r>
              <a:rPr lang="es-ES" sz="2400" u="sng" dirty="0">
                <a:latin typeface="Cambria" panose="02040503050406030204" pitchFamily="18" charset="0"/>
              </a:rPr>
              <a:t>se diferencia con la acción subrogatoria</a:t>
            </a:r>
          </a:p>
          <a:p>
            <a:pPr lvl="1"/>
            <a:r>
              <a:rPr lang="es-ES" sz="2200" dirty="0">
                <a:latin typeface="Cambria" panose="02040503050406030204" pitchFamily="18" charset="0"/>
              </a:rPr>
              <a:t>El crédito puede ser “</a:t>
            </a:r>
            <a:r>
              <a:rPr lang="es-ES" sz="2200" i="1" dirty="0">
                <a:latin typeface="Cambria" panose="02040503050406030204" pitchFamily="18" charset="0"/>
              </a:rPr>
              <a:t>exigible o no</a:t>
            </a:r>
            <a:r>
              <a:rPr lang="es-ES" sz="2200" dirty="0">
                <a:latin typeface="Cambria" panose="02040503050406030204" pitchFamily="18" charset="0"/>
              </a:rPr>
              <a:t>” (art. 739, CCCN)</a:t>
            </a:r>
          </a:p>
          <a:p>
            <a:endParaRPr lang="es-ES" sz="2200" dirty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468192" y="1429555"/>
            <a:ext cx="6117465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341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de ejercicio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687133" y="1429555"/>
            <a:ext cx="5898524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737, CCCN. </a:t>
            </a:r>
          </a:p>
          <a:p>
            <a:pPr marL="0" indent="0">
              <a:buNone/>
            </a:pPr>
            <a:r>
              <a:rPr lang="es-ES" sz="2000" dirty="0" smtClean="0"/>
              <a:t>El </a:t>
            </a:r>
            <a:r>
              <a:rPr lang="es-ES" sz="2000" u="sng" dirty="0"/>
              <a:t>ejercicio de la acción directa</a:t>
            </a:r>
            <a:r>
              <a:rPr lang="es-ES" sz="2000" dirty="0"/>
              <a:t> por el </a:t>
            </a:r>
            <a:r>
              <a:rPr lang="es-ES" sz="2000" dirty="0" smtClean="0"/>
              <a:t>acreedor requiere </a:t>
            </a:r>
            <a:r>
              <a:rPr lang="es-ES" sz="2000" dirty="0"/>
              <a:t>el cumplimiento de los siguientes requisitos: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crédito exigible del acreedor contra su propio deudor;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una deuda correlativa exigible del tercero demandado a favor del deudor;</a:t>
            </a:r>
          </a:p>
          <a:p>
            <a:pPr marL="0" indent="0">
              <a:buNone/>
            </a:pPr>
            <a:r>
              <a:rPr lang="es-ES" sz="2000" b="1" dirty="0"/>
              <a:t>c.</a:t>
            </a:r>
            <a:r>
              <a:rPr lang="es-ES" sz="2000" dirty="0"/>
              <a:t> </a:t>
            </a:r>
            <a:r>
              <a:rPr lang="es-ES" sz="2000" u="sng" dirty="0">
                <a:solidFill>
                  <a:srgbClr val="7030A0"/>
                </a:solidFill>
              </a:rPr>
              <a:t>homogeneidad</a:t>
            </a:r>
            <a:r>
              <a:rPr lang="es-ES" sz="2000" dirty="0">
                <a:solidFill>
                  <a:srgbClr val="7030A0"/>
                </a:solidFill>
              </a:rPr>
              <a:t> de ambos créditos entre sí</a:t>
            </a:r>
            <a:r>
              <a:rPr lang="es-ES" sz="2000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es-ES" sz="2000" b="1" dirty="0" smtClean="0"/>
              <a:t>d.</a:t>
            </a:r>
            <a:r>
              <a:rPr lang="es-ES" sz="2000" dirty="0" smtClean="0"/>
              <a:t> ninguno </a:t>
            </a:r>
            <a:r>
              <a:rPr lang="es-ES" sz="2000" dirty="0"/>
              <a:t>de los dos créditos debe haber sido objeto de embargo anterior a </a:t>
            </a:r>
            <a:r>
              <a:rPr lang="es-ES" sz="2000" dirty="0" smtClean="0"/>
              <a:t>la promoción </a:t>
            </a:r>
            <a:r>
              <a:rPr lang="es-ES" sz="2000" dirty="0"/>
              <a:t>de la acción directa;</a:t>
            </a:r>
          </a:p>
          <a:p>
            <a:pPr marL="0" indent="0">
              <a:buNone/>
            </a:pPr>
            <a:r>
              <a:rPr lang="es-ES" sz="2000" b="1" dirty="0"/>
              <a:t>e.</a:t>
            </a:r>
            <a:r>
              <a:rPr lang="es-ES" sz="2000" dirty="0"/>
              <a:t> citación del deudor a juicio.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8126569" y="1687131"/>
            <a:ext cx="3915177" cy="4946697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>
                <a:latin typeface="Cambria" panose="02040503050406030204" pitchFamily="18" charset="0"/>
              </a:rPr>
              <a:t>Los dos créditos </a:t>
            </a:r>
            <a:r>
              <a:rPr lang="es-ES" sz="2400" b="1" dirty="0" smtClean="0">
                <a:latin typeface="Cambria" panose="02040503050406030204" pitchFamily="18" charset="0"/>
              </a:rPr>
              <a:t>deben ser de la misma naturaleza</a:t>
            </a:r>
          </a:p>
          <a:p>
            <a:r>
              <a:rPr lang="es-ES" sz="2400" dirty="0" smtClean="0">
                <a:latin typeface="Cambria" panose="02040503050406030204" pitchFamily="18" charset="0"/>
              </a:rPr>
              <a:t>Ej. sumas de dinero</a:t>
            </a:r>
          </a:p>
          <a:p>
            <a:r>
              <a:rPr lang="es-ES" sz="2400" dirty="0" smtClean="0">
                <a:latin typeface="Cambria" panose="02040503050406030204" pitchFamily="18" charset="0"/>
              </a:rPr>
              <a:t>Ej. obligación de hacer</a:t>
            </a:r>
          </a:p>
          <a:p>
            <a:pPr lvl="1"/>
            <a:r>
              <a:rPr lang="es-ES" sz="2200" dirty="0" smtClean="0">
                <a:latin typeface="Cambria" panose="02040503050406030204" pitchFamily="18" charset="0"/>
              </a:rPr>
              <a:t>(reparación del inmueble locado a cargo del locador principal y/o del locatario)</a:t>
            </a:r>
          </a:p>
          <a:p>
            <a:r>
              <a:rPr lang="es-ES" sz="2400" dirty="0" smtClean="0">
                <a:latin typeface="Cambria" panose="02040503050406030204" pitchFamily="18" charset="0"/>
              </a:rPr>
              <a:t>Si no hay homogeneidad el pago al acreedor carecería de identidad (art. 868, CCCN)</a:t>
            </a:r>
          </a:p>
          <a:p>
            <a:pPr lvl="1"/>
            <a:endParaRPr lang="es-ES" sz="2200" dirty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es-ES" sz="2200" dirty="0" smtClean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468192" y="1429555"/>
            <a:ext cx="6117465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redondeado 1"/>
          <p:cNvSpPr/>
          <p:nvPr/>
        </p:nvSpPr>
        <p:spPr>
          <a:xfrm>
            <a:off x="4146996" y="5217152"/>
            <a:ext cx="7894750" cy="1416676"/>
          </a:xfrm>
          <a:prstGeom prst="round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Art. 1216, 2do. párr. CCCN</a:t>
            </a: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“… el sublocatario </a:t>
            </a:r>
            <a:r>
              <a:rPr lang="es-E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tiene acción directa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contra el locador para obtener a su favor del cumplimiento de las obligaciones asumidas en el contrato de locación.” 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592924" y="231820"/>
            <a:ext cx="8911687" cy="1673180"/>
          </a:xfrm>
        </p:spPr>
        <p:txBody>
          <a:bodyPr/>
          <a:lstStyle/>
          <a:p>
            <a:pPr algn="ctr"/>
            <a:r>
              <a:rPr lang="es-ES" b="1" dirty="0" smtClean="0"/>
              <a:t>ACCION DIRECTA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Requisitos de ejercicio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687133" y="1429555"/>
            <a:ext cx="5898524" cy="5204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Art. 737, CCCN. </a:t>
            </a:r>
          </a:p>
          <a:p>
            <a:pPr marL="0" indent="0">
              <a:buNone/>
            </a:pPr>
            <a:r>
              <a:rPr lang="es-ES" sz="2000" dirty="0" smtClean="0"/>
              <a:t>El </a:t>
            </a:r>
            <a:r>
              <a:rPr lang="es-ES" sz="2000" u="sng" dirty="0"/>
              <a:t>ejercicio de la acción directa</a:t>
            </a:r>
            <a:r>
              <a:rPr lang="es-ES" sz="2000" dirty="0"/>
              <a:t> por el </a:t>
            </a:r>
            <a:r>
              <a:rPr lang="es-ES" sz="2000" dirty="0" smtClean="0"/>
              <a:t>acreedor requiere </a:t>
            </a:r>
            <a:r>
              <a:rPr lang="es-ES" sz="2000" dirty="0"/>
              <a:t>el cumplimiento de los siguientes requisitos: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 crédito exigible del acreedor contra su propio deudor;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una deuda correlativa exigible del tercero demandado a favor del deudor;</a:t>
            </a:r>
          </a:p>
          <a:p>
            <a:pPr marL="0" indent="0">
              <a:buNone/>
            </a:pPr>
            <a:r>
              <a:rPr lang="es-ES" sz="2000" b="1" dirty="0"/>
              <a:t>c.</a:t>
            </a:r>
            <a:r>
              <a:rPr lang="es-ES" sz="2000" dirty="0"/>
              <a:t> 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homogeneidad de ambos créditos entre sí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marL="0" indent="0">
              <a:buNone/>
            </a:pPr>
            <a:r>
              <a:rPr lang="es-ES" sz="2000" b="1" dirty="0" smtClean="0"/>
              <a:t>d.</a:t>
            </a: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7030A0"/>
                </a:solidFill>
              </a:rPr>
              <a:t>ninguno </a:t>
            </a:r>
            <a:r>
              <a:rPr lang="es-ES" sz="2000" dirty="0">
                <a:solidFill>
                  <a:srgbClr val="7030A0"/>
                </a:solidFill>
              </a:rPr>
              <a:t>de los dos créditos debe haber sido objeto de </a:t>
            </a:r>
            <a:r>
              <a:rPr lang="es-ES" sz="2000" u="sng" dirty="0">
                <a:solidFill>
                  <a:srgbClr val="7030A0"/>
                </a:solidFill>
              </a:rPr>
              <a:t>embargo anterior a </a:t>
            </a:r>
            <a:r>
              <a:rPr lang="es-ES" sz="2000" u="sng" dirty="0" smtClean="0">
                <a:solidFill>
                  <a:srgbClr val="7030A0"/>
                </a:solidFill>
              </a:rPr>
              <a:t>la promoción</a:t>
            </a:r>
            <a:r>
              <a:rPr lang="es-ES" sz="2000" dirty="0" smtClean="0">
                <a:solidFill>
                  <a:srgbClr val="7030A0"/>
                </a:solidFill>
              </a:rPr>
              <a:t> </a:t>
            </a:r>
            <a:r>
              <a:rPr lang="es-ES" sz="2000" dirty="0">
                <a:solidFill>
                  <a:srgbClr val="7030A0"/>
                </a:solidFill>
              </a:rPr>
              <a:t>de la acción directa;</a:t>
            </a:r>
          </a:p>
          <a:p>
            <a:pPr marL="0" indent="0">
              <a:buNone/>
            </a:pPr>
            <a:r>
              <a:rPr lang="es-ES" sz="2000" b="1" dirty="0"/>
              <a:t>e.</a:t>
            </a:r>
            <a:r>
              <a:rPr lang="es-ES" sz="2000" dirty="0"/>
              <a:t> citación del deudor a juicio.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804599" y="1687131"/>
            <a:ext cx="4387402" cy="4946697"/>
          </a:xfrm>
        </p:spPr>
        <p:txBody>
          <a:bodyPr>
            <a:normAutofit/>
          </a:bodyPr>
          <a:lstStyle/>
          <a:p>
            <a:r>
              <a:rPr lang="es-ES" sz="2200" dirty="0" smtClean="0">
                <a:latin typeface="Cambria" panose="02040503050406030204" pitchFamily="18" charset="0"/>
              </a:rPr>
              <a:t>Los dos créditos </a:t>
            </a:r>
            <a:r>
              <a:rPr lang="es-ES" sz="2200" b="1" dirty="0" smtClean="0">
                <a:latin typeface="Cambria" panose="02040503050406030204" pitchFamily="18" charset="0"/>
              </a:rPr>
              <a:t>deben encontrarse “expeditos” o “libres de embargos”</a:t>
            </a:r>
          </a:p>
          <a:p>
            <a:r>
              <a:rPr lang="es-ES" sz="2200" dirty="0" smtClean="0">
                <a:latin typeface="Cambria" panose="02040503050406030204" pitchFamily="18" charset="0"/>
              </a:rPr>
              <a:t>De lo contrario se frustraría el </a:t>
            </a:r>
            <a:r>
              <a:rPr lang="es-ES" sz="2200" u="sng" dirty="0" smtClean="0">
                <a:latin typeface="Cambria" panose="02040503050406030204" pitchFamily="18" charset="0"/>
              </a:rPr>
              <a:t>carácter ejecutivo de la acción</a:t>
            </a:r>
            <a:r>
              <a:rPr lang="es-ES" sz="2200" dirty="0" smtClean="0">
                <a:latin typeface="Cambria" panose="02040503050406030204" pitchFamily="18" charset="0"/>
              </a:rPr>
              <a:t>.</a:t>
            </a:r>
          </a:p>
          <a:p>
            <a:endParaRPr lang="es-ES" sz="2400" dirty="0" smtClean="0">
              <a:latin typeface="Cambria" panose="020405030504060302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1468192" y="1429555"/>
            <a:ext cx="6117465" cy="520427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7804598" y="4160479"/>
            <a:ext cx="4237147" cy="204130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Art. 738, inc. a), CCCN</a:t>
            </a:r>
          </a:p>
          <a:p>
            <a:pPr algn="ctr"/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“La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acción directa produce los siguientes efectos:</a:t>
            </a:r>
          </a:p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a.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la notificación de la demanda </a:t>
            </a:r>
            <a:r>
              <a:rPr lang="es-ES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causa el embargo del crédito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a favor del demandante</a:t>
            </a:r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;”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2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build="p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2945</TotalTime>
  <Words>2912</Words>
  <Application>Microsoft Office PowerPoint</Application>
  <PresentationFormat>Panorámica</PresentationFormat>
  <Paragraphs>349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Cambria</vt:lpstr>
      <vt:lpstr>Century Gothic</vt:lpstr>
      <vt:lpstr>Wingdings 3</vt:lpstr>
      <vt:lpstr>Espiral</vt:lpstr>
      <vt:lpstr>Derecho Privado II   Unidad III, puntos 5 y 6    Acción directa y  acción subrogatoria   Pablo O. Quirós pabloquiros30@hotmail.com </vt:lpstr>
      <vt:lpstr>Cual es la ubicación  metodológica en el nuevo código</vt:lpstr>
      <vt:lpstr>Estructura institucional de la obligación</vt:lpstr>
      <vt:lpstr>Antes que nada !!!!</vt:lpstr>
      <vt:lpstr>Presentación de PowerPoint</vt:lpstr>
      <vt:lpstr>ACCIÓN DIRECTA</vt:lpstr>
      <vt:lpstr>ACCION DIRECTA Requisitos de ejercicio</vt:lpstr>
      <vt:lpstr>ACCION DIRECTA Requisitos de ejercicio</vt:lpstr>
      <vt:lpstr>ACCION DIRECTA Requisitos de ejercicio</vt:lpstr>
      <vt:lpstr>ACCION DIRECTA Requisitos de ejercicio </vt:lpstr>
      <vt:lpstr>ACCION DIRECTA Efectos </vt:lpstr>
      <vt:lpstr>ACCION DIRECTA Efectos </vt:lpstr>
      <vt:lpstr>ACCION DIRECTA Efectos </vt:lpstr>
      <vt:lpstr>ACCION DIRECTA Algunos supuestos legales </vt:lpstr>
      <vt:lpstr>Acción Subrogatoria</vt:lpstr>
      <vt:lpstr>Acción subrogatoria  (oblicua o indirecta) </vt:lpstr>
      <vt:lpstr>Presentación de PowerPoint</vt:lpstr>
      <vt:lpstr>ACCION SUBROGATORIA </vt:lpstr>
      <vt:lpstr>ACCION SUBROGATORIA </vt:lpstr>
      <vt:lpstr>ACCION SUBROGATORIA Requisitos </vt:lpstr>
      <vt:lpstr>ACCION SUBROGATORIA Requisitos </vt:lpstr>
      <vt:lpstr>ACCION SUBROGATORIA Requisitos </vt:lpstr>
      <vt:lpstr>ACCION SUBROGATORIA Requisitos </vt:lpstr>
      <vt:lpstr>ACCION SUBROGATORIA Requisitos </vt:lpstr>
      <vt:lpstr>ACCION SUBROGATORIA Defensas oponibles 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IV – Obligaciones  El patrimonio como garantía común de los acreedores   Mendoza, 19 de mayo de 2016</dc:title>
  <dc:creator>Usuario Hp</dc:creator>
  <cp:lastModifiedBy>Usuario Hp</cp:lastModifiedBy>
  <cp:revision>425</cp:revision>
  <dcterms:created xsi:type="dcterms:W3CDTF">2016-03-30T19:35:22Z</dcterms:created>
  <dcterms:modified xsi:type="dcterms:W3CDTF">2017-04-20T22:43:46Z</dcterms:modified>
</cp:coreProperties>
</file>