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1" r:id="rId2"/>
  </p:sldMasterIdLst>
  <p:notesMasterIdLst>
    <p:notesMasterId r:id="rId108"/>
  </p:notesMasterIdLst>
  <p:sldIdLst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343" r:id="rId27"/>
    <p:sldId id="344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283" r:id="rId49"/>
    <p:sldId id="338" r:id="rId50"/>
    <p:sldId id="339" r:id="rId51"/>
    <p:sldId id="340" r:id="rId52"/>
    <p:sldId id="341" r:id="rId53"/>
    <p:sldId id="342" r:id="rId54"/>
    <p:sldId id="285" r:id="rId55"/>
    <p:sldId id="286" r:id="rId56"/>
    <p:sldId id="287" r:id="rId57"/>
    <p:sldId id="288" r:id="rId58"/>
    <p:sldId id="289" r:id="rId59"/>
    <p:sldId id="290" r:id="rId60"/>
    <p:sldId id="291" r:id="rId61"/>
    <p:sldId id="292" r:id="rId62"/>
    <p:sldId id="293" r:id="rId63"/>
    <p:sldId id="294" r:id="rId64"/>
    <p:sldId id="295" r:id="rId65"/>
    <p:sldId id="296" r:id="rId66"/>
    <p:sldId id="297" r:id="rId67"/>
    <p:sldId id="298" r:id="rId68"/>
    <p:sldId id="299" r:id="rId69"/>
    <p:sldId id="300" r:id="rId70"/>
    <p:sldId id="301" r:id="rId71"/>
    <p:sldId id="302" r:id="rId72"/>
    <p:sldId id="303" r:id="rId73"/>
    <p:sldId id="304" r:id="rId74"/>
    <p:sldId id="305" r:id="rId75"/>
    <p:sldId id="306" r:id="rId76"/>
    <p:sldId id="307" r:id="rId77"/>
    <p:sldId id="308" r:id="rId78"/>
    <p:sldId id="309" r:id="rId79"/>
    <p:sldId id="310" r:id="rId80"/>
    <p:sldId id="311" r:id="rId81"/>
    <p:sldId id="312" r:id="rId82"/>
    <p:sldId id="313" r:id="rId83"/>
    <p:sldId id="314" r:id="rId84"/>
    <p:sldId id="315" r:id="rId85"/>
    <p:sldId id="316" r:id="rId86"/>
    <p:sldId id="317" r:id="rId87"/>
    <p:sldId id="318" r:id="rId88"/>
    <p:sldId id="319" r:id="rId89"/>
    <p:sldId id="320" r:id="rId90"/>
    <p:sldId id="321" r:id="rId91"/>
    <p:sldId id="322" r:id="rId92"/>
    <p:sldId id="323" r:id="rId93"/>
    <p:sldId id="324" r:id="rId94"/>
    <p:sldId id="325" r:id="rId95"/>
    <p:sldId id="326" r:id="rId96"/>
    <p:sldId id="327" r:id="rId97"/>
    <p:sldId id="328" r:id="rId98"/>
    <p:sldId id="329" r:id="rId99"/>
    <p:sldId id="330" r:id="rId100"/>
    <p:sldId id="331" r:id="rId101"/>
    <p:sldId id="332" r:id="rId102"/>
    <p:sldId id="333" r:id="rId103"/>
    <p:sldId id="334" r:id="rId104"/>
    <p:sldId id="335" r:id="rId105"/>
    <p:sldId id="336" r:id="rId106"/>
    <p:sldId id="337" r:id="rId10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ableStyles" Target="tableStyle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presProps" Target="pres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DFD66-B134-4473-96EF-191EB00AE1C7}" type="datetimeFigureOut">
              <a:rPr lang="es-ES" smtClean="0"/>
              <a:t>21/05/2019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770A1-C82B-4B5F-8A2F-0B4A20AC62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0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59C1EFE-9C24-44B5-AA43-6F816C87869C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397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7853FA2-1028-4921-85B3-2CB0BBA26352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47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3972" name="Text Box 1"/>
          <p:cNvSpPr txBox="1">
            <a:spLocks noChangeArrowheads="1"/>
          </p:cNvSpPr>
          <p:nvPr/>
        </p:nvSpPr>
        <p:spPr bwMode="auto">
          <a:xfrm>
            <a:off x="3886088" y="8686800"/>
            <a:ext cx="2971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81A086AF-B578-45D8-B090-B2553BF721A1}" type="slidenum">
              <a:rPr lang="es-ES" altLang="es-AR" sz="1200">
                <a:solidFill>
                  <a:srgbClr val="000000"/>
                </a:solidFill>
                <a:latin typeface="Times New Roman" pitchFamily="18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47</a:t>
            </a:fld>
            <a:endParaRPr lang="es-ES" altLang="es-A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39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12788"/>
            <a:ext cx="4562475" cy="3421062"/>
          </a:xfrm>
          <a:solidFill>
            <a:srgbClr val="FFFFFF"/>
          </a:solidFill>
          <a:ln/>
        </p:spPr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78" y="4343400"/>
            <a:ext cx="502964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2113119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9E75B1F-563D-4C6C-BF22-889BAEA45176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011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63D3377-2169-4253-87A1-B29AB4A4408E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63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011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12788"/>
            <a:ext cx="4562475" cy="3421062"/>
          </a:xfrm>
          <a:solidFill>
            <a:srgbClr val="FFFFFF"/>
          </a:solidFill>
          <a:ln/>
        </p:spPr>
      </p:sp>
      <p:sp>
        <p:nvSpPr>
          <p:cNvPr id="901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78" y="4347634"/>
            <a:ext cx="5029645" cy="41317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3891250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24892D8-2381-4B83-B12A-1BFC20830AE6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113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AB56682-81DC-4434-9205-BA84FD592F42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64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114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12788"/>
            <a:ext cx="4562475" cy="3421062"/>
          </a:xfrm>
          <a:solidFill>
            <a:srgbClr val="FFFFFF"/>
          </a:solidFill>
          <a:ln/>
        </p:spPr>
      </p:sp>
      <p:sp>
        <p:nvSpPr>
          <p:cNvPr id="9114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78" y="4347634"/>
            <a:ext cx="5029645" cy="41317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1035216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DD94543-75D9-4E0F-BC30-A94F48962FFB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6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7AEF8C1-4EA7-45F7-A975-0E2CE1F59E4B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65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6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12788"/>
            <a:ext cx="4562475" cy="3421062"/>
          </a:xfrm>
          <a:solidFill>
            <a:srgbClr val="FFFFFF"/>
          </a:solidFill>
          <a:ln/>
        </p:spPr>
      </p:sp>
      <p:sp>
        <p:nvSpPr>
          <p:cNvPr id="921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78" y="4347634"/>
            <a:ext cx="5029645" cy="41317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2124430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4F5EF65-6BB3-416E-97DD-82BE5288D27A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318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140A436-985C-48AF-B18D-CCCB9163E9BD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66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318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12788"/>
            <a:ext cx="4562475" cy="3421062"/>
          </a:xfrm>
          <a:solidFill>
            <a:srgbClr val="FFFFFF"/>
          </a:solidFill>
          <a:ln/>
        </p:spPr>
      </p:sp>
      <p:sp>
        <p:nvSpPr>
          <p:cNvPr id="9318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78" y="4347634"/>
            <a:ext cx="5029645" cy="41317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4081041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DC194CF-63AB-4FAB-9B51-B9D4D366A963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3520548-C624-4415-90BE-D115DAAC3DB4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67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421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12788"/>
            <a:ext cx="4562475" cy="3421062"/>
          </a:xfrm>
          <a:solidFill>
            <a:srgbClr val="FFFFFF"/>
          </a:solidFill>
          <a:ln/>
        </p:spPr>
      </p:sp>
      <p:sp>
        <p:nvSpPr>
          <p:cNvPr id="942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78" y="4347634"/>
            <a:ext cx="5029645" cy="41317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278189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C85A21A-36A4-48D7-8339-10D7F990262F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523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FDA3FD2-6B3D-4E3B-932B-3CA22C0E14C2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68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523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12788"/>
            <a:ext cx="4562475" cy="3421062"/>
          </a:xfrm>
          <a:solidFill>
            <a:srgbClr val="FFFFFF"/>
          </a:solidFill>
          <a:ln/>
        </p:spPr>
      </p:sp>
      <p:sp>
        <p:nvSpPr>
          <p:cNvPr id="952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78" y="4347634"/>
            <a:ext cx="5029645" cy="41317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41771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67E7FBC-D0FD-40C5-AB08-0E911D9FFFD6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5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991EB34-7F0A-46AE-9033-E12A588BC22C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69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6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12788"/>
            <a:ext cx="4562475" cy="3421062"/>
          </a:xfrm>
          <a:solidFill>
            <a:srgbClr val="FFFFFF"/>
          </a:solidFill>
          <a:ln/>
        </p:spPr>
      </p:sp>
      <p:sp>
        <p:nvSpPr>
          <p:cNvPr id="962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78" y="4347634"/>
            <a:ext cx="5029645" cy="41317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3020861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6ADF1B3-5492-465D-80C4-5D29B1F7DAC8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728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94589CE-4C9F-4020-A74E-7C806CC3810E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70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728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12788"/>
            <a:ext cx="4562475" cy="3421062"/>
          </a:xfrm>
          <a:solidFill>
            <a:srgbClr val="FFFFFF"/>
          </a:solidFill>
          <a:ln/>
        </p:spPr>
      </p:sp>
      <p:sp>
        <p:nvSpPr>
          <p:cNvPr id="9728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78" y="4347634"/>
            <a:ext cx="5029645" cy="41317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2915377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72578C1-72D6-4A31-ADBB-D4148BBA1561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0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3617DA7-4A12-4739-8416-180DC68CD9A1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71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0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12788"/>
            <a:ext cx="4562475" cy="3421062"/>
          </a:xfrm>
          <a:solidFill>
            <a:srgbClr val="FFFFFF"/>
          </a:solidFill>
          <a:ln/>
        </p:spPr>
      </p:sp>
      <p:sp>
        <p:nvSpPr>
          <p:cNvPr id="983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78" y="4347634"/>
            <a:ext cx="5029645" cy="41317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2071552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31935E5-BDFB-484B-9CFC-DBA755F7B519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933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1D3CDD7-65D5-4C9A-9ED4-BEFE200AF647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72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933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12788"/>
            <a:ext cx="4562475" cy="3421062"/>
          </a:xfrm>
          <a:solidFill>
            <a:srgbClr val="FFFFFF"/>
          </a:solidFill>
          <a:ln/>
        </p:spPr>
      </p:sp>
      <p:sp>
        <p:nvSpPr>
          <p:cNvPr id="993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78" y="4347634"/>
            <a:ext cx="5029645" cy="41317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1188425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459D80B-11DA-4B9B-ABBA-835442314609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709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20D8B39-8A87-4943-B80B-600CF1317E62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48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7092" name="Text Box 1"/>
          <p:cNvSpPr txBox="1">
            <a:spLocks noChangeArrowheads="1"/>
          </p:cNvSpPr>
          <p:nvPr/>
        </p:nvSpPr>
        <p:spPr bwMode="auto">
          <a:xfrm>
            <a:off x="3886088" y="8686800"/>
            <a:ext cx="2971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C1D44BA8-A32A-45EE-ADEF-492D332E6F64}" type="slidenum">
              <a:rPr lang="es-ES" altLang="es-AR" sz="1200">
                <a:solidFill>
                  <a:srgbClr val="000000"/>
                </a:solidFill>
                <a:latin typeface="Times New Roman" pitchFamily="18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48</a:t>
            </a:fld>
            <a:endParaRPr lang="es-ES" altLang="es-A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70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59300" cy="3421062"/>
          </a:xfrm>
          <a:solidFill>
            <a:srgbClr val="FFFFFF"/>
          </a:solidFill>
          <a:ln/>
        </p:spPr>
      </p:sp>
      <p:sp>
        <p:nvSpPr>
          <p:cNvPr id="2170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78" y="4343400"/>
            <a:ext cx="502964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1114088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F1AA706-3F2A-4A7E-9D31-00DEB4649BBF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035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4B8F561-C2B5-4886-A6CE-F937BA2DFECA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73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035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12788"/>
            <a:ext cx="4562475" cy="3421062"/>
          </a:xfrm>
          <a:solidFill>
            <a:srgbClr val="FFFFFF"/>
          </a:solidFill>
          <a:ln/>
        </p:spPr>
      </p:sp>
      <p:sp>
        <p:nvSpPr>
          <p:cNvPr id="1003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78" y="4347634"/>
            <a:ext cx="5029645" cy="41317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643068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5392F6F-52B8-4734-B806-F691731EF208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137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F285F37-AA00-4794-8836-2B239E01F691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74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13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12788"/>
            <a:ext cx="4562475" cy="3421062"/>
          </a:xfrm>
          <a:solidFill>
            <a:srgbClr val="FFFFFF"/>
          </a:solidFill>
          <a:ln/>
        </p:spPr>
      </p:sp>
      <p:sp>
        <p:nvSpPr>
          <p:cNvPr id="10138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78" y="4347634"/>
            <a:ext cx="5029645" cy="41317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3125692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183C7B4-C950-4395-A535-E54E1BFEF34C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0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67F3842-4B19-423E-BF57-FA5B5DECD8AE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75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0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12788"/>
            <a:ext cx="4562475" cy="3421062"/>
          </a:xfrm>
          <a:solidFill>
            <a:srgbClr val="FFFFFF"/>
          </a:solidFill>
          <a:ln/>
        </p:spPr>
      </p:sp>
      <p:sp>
        <p:nvSpPr>
          <p:cNvPr id="1024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78" y="4347634"/>
            <a:ext cx="5029645" cy="41317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18678794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F49D3A5-D2C4-4D30-8A6B-EB396D4BF2BD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42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0D78373-A1ED-4FE0-89E0-8DD932ECE79F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76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4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12788"/>
            <a:ext cx="4562475" cy="3421062"/>
          </a:xfrm>
          <a:solidFill>
            <a:srgbClr val="FFFFFF"/>
          </a:solidFill>
          <a:ln/>
        </p:spPr>
      </p:sp>
      <p:sp>
        <p:nvSpPr>
          <p:cNvPr id="1034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78" y="4347634"/>
            <a:ext cx="5029645" cy="41317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1771657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3499C76-38ED-4DDF-B7C5-A147B72563E9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5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36A9DE4-18BD-4A40-91C4-9EB43636FCBE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77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12788"/>
            <a:ext cx="4562475" cy="3421062"/>
          </a:xfrm>
          <a:solidFill>
            <a:srgbClr val="FFFFFF"/>
          </a:solidFill>
          <a:ln/>
        </p:spPr>
      </p:sp>
      <p:sp>
        <p:nvSpPr>
          <p:cNvPr id="1044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78" y="4347634"/>
            <a:ext cx="5029645" cy="41317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26238926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6E6ACE5-9453-482C-88F5-310D1079AEA1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547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5A0E19A-73E1-4146-944C-D156324E1E86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80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547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12788"/>
            <a:ext cx="4562475" cy="3421062"/>
          </a:xfrm>
          <a:solidFill>
            <a:srgbClr val="FFFFFF"/>
          </a:solidFill>
          <a:ln/>
        </p:spPr>
      </p:sp>
      <p:sp>
        <p:nvSpPr>
          <p:cNvPr id="10547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78" y="4347634"/>
            <a:ext cx="5029645" cy="41317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1559445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703F551-4F3F-4071-B655-FD003930D40D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49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98214E8-8A97-4B60-A53A-A1BF8F60118B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81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12788"/>
            <a:ext cx="4562475" cy="3421062"/>
          </a:xfrm>
          <a:solidFill>
            <a:srgbClr val="FFFFFF"/>
          </a:solidFill>
          <a:ln/>
        </p:spPr>
      </p:sp>
      <p:sp>
        <p:nvSpPr>
          <p:cNvPr id="1065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78" y="4347634"/>
            <a:ext cx="5029645" cy="41317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6362268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BFAC3B7-C7A7-4329-94DB-D1E58444EA57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752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686B53B-6954-45A6-9DCC-2BFADDFC7A81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82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752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12788"/>
            <a:ext cx="4562475" cy="3421062"/>
          </a:xfrm>
          <a:solidFill>
            <a:srgbClr val="FFFFFF"/>
          </a:solidFill>
          <a:ln/>
        </p:spPr>
      </p:sp>
      <p:sp>
        <p:nvSpPr>
          <p:cNvPr id="1075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78" y="4347634"/>
            <a:ext cx="5029645" cy="41317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12922649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8CC8272-CEB6-4DCB-BAC4-B88C489B830D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854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AE21CFA-F818-487B-B926-9A58126B91DE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83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854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12788"/>
            <a:ext cx="4562475" cy="3421062"/>
          </a:xfrm>
          <a:solidFill>
            <a:srgbClr val="FFFFFF"/>
          </a:solidFill>
          <a:ln/>
        </p:spPr>
      </p:sp>
      <p:sp>
        <p:nvSpPr>
          <p:cNvPr id="1085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78" y="4347634"/>
            <a:ext cx="5029645" cy="41317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5922520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089AEDD-8924-41A1-A349-46DD7A1F33E6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957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F30F566-A9FA-41A8-9BEE-CF0147A51DF2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84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95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12788"/>
            <a:ext cx="4562475" cy="3421062"/>
          </a:xfrm>
          <a:solidFill>
            <a:srgbClr val="FFFFFF"/>
          </a:solidFill>
          <a:ln/>
        </p:spPr>
      </p:sp>
      <p:sp>
        <p:nvSpPr>
          <p:cNvPr id="1095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78" y="4347634"/>
            <a:ext cx="5029645" cy="41317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137925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A60DB07-708E-4A25-8A32-2772552E4641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811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42529B4-4C69-46A1-87B3-EC506FB36C85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49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811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59300" cy="3421062"/>
          </a:xfrm>
          <a:solidFill>
            <a:srgbClr val="FFFFFF"/>
          </a:solidFill>
          <a:ln/>
        </p:spPr>
      </p:sp>
      <p:sp>
        <p:nvSpPr>
          <p:cNvPr id="2181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78" y="4347634"/>
            <a:ext cx="5029645" cy="41317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16435903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95B47DC-B0A5-4AB9-94AA-5FC7FBB31979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05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7DD2F72-5FA6-4673-9D13-41418F15186A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85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05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12788"/>
            <a:ext cx="4562475" cy="3421062"/>
          </a:xfrm>
          <a:solidFill>
            <a:srgbClr val="FFFFFF"/>
          </a:solidFill>
          <a:ln/>
        </p:spPr>
      </p:sp>
      <p:sp>
        <p:nvSpPr>
          <p:cNvPr id="1105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78" y="4347634"/>
            <a:ext cx="5029645" cy="41317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26608749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CF091A1-0698-4966-B19E-7C04D85198EF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161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DF93DF2-8831-428E-A6F0-ECE20FC6D4BD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86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16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12788"/>
            <a:ext cx="4562475" cy="3421062"/>
          </a:xfrm>
          <a:solidFill>
            <a:srgbClr val="FFFFFF"/>
          </a:solidFill>
          <a:ln/>
        </p:spPr>
      </p:sp>
      <p:sp>
        <p:nvSpPr>
          <p:cNvPr id="1116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78" y="4347634"/>
            <a:ext cx="5029645" cy="41317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16280999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47EE9E2-C72F-4067-962D-7AF8B3DD1AF1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4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50BE300-5594-47B9-9B79-F860CA0D7A45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88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4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12788"/>
            <a:ext cx="4562475" cy="3421062"/>
          </a:xfrm>
          <a:solidFill>
            <a:srgbClr val="FFFFFF"/>
          </a:solidFill>
          <a:ln/>
        </p:spPr>
      </p:sp>
      <p:sp>
        <p:nvSpPr>
          <p:cNvPr id="11264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78" y="4347634"/>
            <a:ext cx="5029645" cy="41317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2244969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9493FE9-5B6A-4C36-9FE0-2DE79D7C60F2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913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2EAEEBE-BC0F-4A48-B1FD-6CA5FB5A3236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51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914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59300" cy="3421062"/>
          </a:xfrm>
          <a:solidFill>
            <a:srgbClr val="FFFFFF"/>
          </a:solidFill>
          <a:ln/>
        </p:spPr>
      </p:sp>
      <p:sp>
        <p:nvSpPr>
          <p:cNvPr id="21914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78" y="4347634"/>
            <a:ext cx="5029645" cy="41317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98424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8499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AR" altLang="es-AR" smtClean="0"/>
          </a:p>
        </p:txBody>
      </p:sp>
      <p:sp>
        <p:nvSpPr>
          <p:cNvPr id="84996" name="Marcador de número de diapositiva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09A90BC-FDAD-473B-9976-9F6E6EB9A95D}" type="slidenum">
              <a:rPr lang="es-AR" altLang="es-AR">
                <a:solidFill>
                  <a:prstClr val="black"/>
                </a:solidFill>
                <a:latin typeface="Times New Roman" pitchFamily="18" charset="0"/>
              </a:rPr>
              <a:pPr/>
              <a:t>53</a:t>
            </a:fld>
            <a:endParaRPr lang="es-AR" altLang="es-AR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91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57A4113-3C11-4B78-B4F1-FFC072FFD4FC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01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D2D3067-9A32-46A9-8735-9EDFD2BAFD9A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54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020" name="Text Box 1"/>
          <p:cNvSpPr txBox="1">
            <a:spLocks noChangeArrowheads="1"/>
          </p:cNvSpPr>
          <p:nvPr/>
        </p:nvSpPr>
        <p:spPr bwMode="auto">
          <a:xfrm>
            <a:off x="3886088" y="8686800"/>
            <a:ext cx="2971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FCD3BC9F-65AB-40D1-86B7-91C2BB7B24F6}" type="slidenum">
              <a:rPr lang="es-ES" altLang="es-AR" sz="1200">
                <a:solidFill>
                  <a:srgbClr val="000000"/>
                </a:solidFill>
                <a:latin typeface="Times New Roman" pitchFamily="18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54</a:t>
            </a:fld>
            <a:endParaRPr lang="es-ES" altLang="es-A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0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12788"/>
            <a:ext cx="4562475" cy="3421062"/>
          </a:xfrm>
          <a:solidFill>
            <a:srgbClr val="FFFFFF"/>
          </a:solidFill>
          <a:ln/>
        </p:spPr>
      </p:sp>
      <p:sp>
        <p:nvSpPr>
          <p:cNvPr id="860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78" y="4343400"/>
            <a:ext cx="502964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97493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D8E347F-E906-4186-903E-A2E7BCD36AB4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704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9094FB0-CC43-4067-BCD7-B00A4533CD91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58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7044" name="Text Box 1"/>
          <p:cNvSpPr txBox="1">
            <a:spLocks noChangeArrowheads="1"/>
          </p:cNvSpPr>
          <p:nvPr/>
        </p:nvSpPr>
        <p:spPr bwMode="auto">
          <a:xfrm>
            <a:off x="3886088" y="8686800"/>
            <a:ext cx="2971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EF1A676C-3CF4-4F14-84FF-8386BADA2E17}" type="slidenum">
              <a:rPr lang="es-ES" altLang="es-AR" sz="1200">
                <a:solidFill>
                  <a:srgbClr val="000000"/>
                </a:solidFill>
                <a:latin typeface="Times New Roman" pitchFamily="18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58</a:t>
            </a:fld>
            <a:endParaRPr lang="es-ES" altLang="es-A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70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12788"/>
            <a:ext cx="4562475" cy="3421062"/>
          </a:xfrm>
          <a:solidFill>
            <a:srgbClr val="FFFFFF"/>
          </a:solidFill>
          <a:ln/>
        </p:spPr>
      </p:sp>
      <p:sp>
        <p:nvSpPr>
          <p:cNvPr id="870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78" y="4343400"/>
            <a:ext cx="502964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2903077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88B3A1E-7277-4252-914B-6930E0A32510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806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D0A92E4-E397-4517-A0B4-2AC4180F983B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61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8068" name="Text Box 1"/>
          <p:cNvSpPr txBox="1">
            <a:spLocks noChangeArrowheads="1"/>
          </p:cNvSpPr>
          <p:nvPr/>
        </p:nvSpPr>
        <p:spPr bwMode="auto">
          <a:xfrm>
            <a:off x="3886088" y="8686800"/>
            <a:ext cx="2971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0052196B-0B59-40A3-B1C7-929FB6241DDD}" type="slidenum">
              <a:rPr lang="es-ES" altLang="es-AR" sz="1200">
                <a:solidFill>
                  <a:srgbClr val="000000"/>
                </a:solidFill>
                <a:latin typeface="Times New Roman" pitchFamily="18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61</a:t>
            </a:fld>
            <a:endParaRPr lang="es-ES" altLang="es-A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12788"/>
            <a:ext cx="4562475" cy="3421062"/>
          </a:xfrm>
          <a:solidFill>
            <a:srgbClr val="FFFFFF"/>
          </a:solidFill>
          <a:ln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78" y="4343400"/>
            <a:ext cx="502964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3947246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0F00DA6-DA94-4027-AEE4-19A953B1DA51}" type="datetime1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21/05/2019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909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462A507-9F7A-4F49-8F13-39A3A2248FC2}" type="slidenum">
              <a:rPr lang="es-ES" altLang="es-AR">
                <a:solidFill>
                  <a:srgbClr val="000000"/>
                </a:solidFill>
                <a:latin typeface="Times New Roman" pitchFamily="18" charset="0"/>
              </a:rPr>
              <a:pPr/>
              <a:t>62</a:t>
            </a:fld>
            <a:endParaRPr lang="es-ES" altLang="es-A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909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712788"/>
            <a:ext cx="4562475" cy="3421062"/>
          </a:xfrm>
          <a:solidFill>
            <a:srgbClr val="FFFFFF"/>
          </a:solidFill>
          <a:ln/>
        </p:spPr>
      </p:sp>
      <p:sp>
        <p:nvSpPr>
          <p:cNvPr id="8909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178" y="4347634"/>
            <a:ext cx="5029645" cy="41317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271958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694" y="2130434"/>
            <a:ext cx="7772612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389" y="3886200"/>
            <a:ext cx="640122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8A1B3-E5FE-433B-A88E-C2B80727D4DB}" type="datetime1">
              <a:rPr lang="es-ES"/>
              <a:pPr>
                <a:defRPr/>
              </a:pPr>
              <a:t>21/05/2019</a:t>
            </a:fld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B1278-6F79-4C9A-97C3-F53E25BB4409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38285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838" y="4800600"/>
            <a:ext cx="54869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838" y="612775"/>
            <a:ext cx="54869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838" y="5367338"/>
            <a:ext cx="54869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FB81-79C2-4FED-9400-82ACB775BB35}" type="datetime1">
              <a:rPr lang="es-ES"/>
              <a:pPr>
                <a:defRPr/>
              </a:pPr>
              <a:t>21/05/2019</a:t>
            </a:fld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B5CBC-6DA2-41E5-8F12-19B2044C44DD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50142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E2549-7DB2-4BC6-8448-DD8A57E4DD0F}" type="datetime1">
              <a:rPr lang="es-ES"/>
              <a:pPr>
                <a:defRPr/>
              </a:pPr>
              <a:t>21/05/2019</a:t>
            </a:fld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B8A6D-7F6D-4DC6-B0DE-07501586B3C6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009727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57289" y="144463"/>
            <a:ext cx="1873666" cy="6102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434879" y="144463"/>
            <a:ext cx="5486964" cy="6102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C8535-70DB-495F-A41B-1F8D102498AF}" type="datetime1">
              <a:rPr lang="es-ES"/>
              <a:pPr>
                <a:defRPr/>
              </a:pPr>
              <a:t>21/05/2019</a:t>
            </a:fld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1E2C2-7864-443B-A807-8FC3E3D9FC82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142158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37A5F-8DF6-47E8-BECD-11B0F74736F7}" type="datetime1">
              <a:rPr lang="es-ES"/>
              <a:pPr>
                <a:defRPr/>
              </a:pPr>
              <a:t>21/05/2019</a:t>
            </a:fld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82918-1935-4285-B270-8F9FF7C9F477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783237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9413" y="6408745"/>
            <a:ext cx="235196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S PGothic" pitchFamily="34" charset="-128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995E22-B0D4-4C3B-8BDA-D3CCFDB5C2E5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1702288783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9413" y="6408745"/>
            <a:ext cx="235196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MS PGothic" pitchFamily="34" charset="-128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F4BD69-55EB-4D4A-AD8B-CB0FD5E4E490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4029521328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66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12" b="0" i="0">
                <a:solidFill>
                  <a:srgbClr val="898989"/>
                </a:solidFill>
                <a:latin typeface="Trebuchet MS"/>
                <a:cs typeface="Trebuchet MS"/>
              </a:defRPr>
            </a:lvl1pPr>
          </a:lstStyle>
          <a:p>
            <a:pPr marL="21720">
              <a:spcBef>
                <a:spcPts val="47"/>
              </a:spcBef>
            </a:pPr>
            <a:fld id="{81D60167-4931-47E6-BA6A-407CBD079E47}" type="slidenum">
              <a:rPr lang="es-AR" spc="-13" smtClean="0"/>
              <a:pPr marL="21720">
                <a:spcBef>
                  <a:spcPts val="47"/>
                </a:spcBef>
              </a:pPr>
              <a:t>‹Nº›</a:t>
            </a:fld>
            <a:endParaRPr lang="es-AR" spc="-13" dirty="0"/>
          </a:p>
        </p:txBody>
      </p:sp>
    </p:spTree>
    <p:extLst>
      <p:ext uri="{BB962C8B-B14F-4D97-AF65-F5344CB8AC3E}">
        <p14:creationId xmlns:p14="http://schemas.microsoft.com/office/powerpoint/2010/main" val="4162750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12" b="0" i="0">
                <a:solidFill>
                  <a:srgbClr val="898989"/>
                </a:solidFill>
                <a:latin typeface="Trebuchet MS"/>
                <a:cs typeface="Trebuchet MS"/>
              </a:defRPr>
            </a:lvl1pPr>
          </a:lstStyle>
          <a:p>
            <a:pPr marL="21720">
              <a:spcBef>
                <a:spcPts val="47"/>
              </a:spcBef>
            </a:pPr>
            <a:fld id="{81D60167-4931-47E6-BA6A-407CBD079E47}" type="slidenum">
              <a:rPr lang="es-AR" spc="-13" smtClean="0"/>
              <a:pPr marL="21720">
                <a:spcBef>
                  <a:spcPts val="47"/>
                </a:spcBef>
              </a:pPr>
              <a:t>‹Nº›</a:t>
            </a:fld>
            <a:endParaRPr lang="es-AR" spc="-13" dirty="0"/>
          </a:p>
        </p:txBody>
      </p:sp>
    </p:spTree>
    <p:extLst>
      <p:ext uri="{BB962C8B-B14F-4D97-AF65-F5344CB8AC3E}">
        <p14:creationId xmlns:p14="http://schemas.microsoft.com/office/powerpoint/2010/main" val="2950725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66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27611" y="1616976"/>
            <a:ext cx="3572350" cy="348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66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69739" y="1640028"/>
            <a:ext cx="3583210" cy="348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66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12" b="0" i="0">
                <a:solidFill>
                  <a:srgbClr val="898989"/>
                </a:solidFill>
                <a:latin typeface="Trebuchet MS"/>
                <a:cs typeface="Trebuchet MS"/>
              </a:defRPr>
            </a:lvl1pPr>
          </a:lstStyle>
          <a:p>
            <a:pPr marL="21720">
              <a:spcBef>
                <a:spcPts val="47"/>
              </a:spcBef>
            </a:pPr>
            <a:fld id="{81D60167-4931-47E6-BA6A-407CBD079E47}" type="slidenum">
              <a:rPr lang="es-AR" spc="-13" smtClean="0"/>
              <a:pPr marL="21720">
                <a:spcBef>
                  <a:spcPts val="47"/>
                </a:spcBef>
              </a:pPr>
              <a:t>‹Nº›</a:t>
            </a:fld>
            <a:endParaRPr lang="es-AR" spc="-13" dirty="0"/>
          </a:p>
        </p:txBody>
      </p:sp>
    </p:spTree>
    <p:extLst>
      <p:ext uri="{BB962C8B-B14F-4D97-AF65-F5344CB8AC3E}">
        <p14:creationId xmlns:p14="http://schemas.microsoft.com/office/powerpoint/2010/main" val="751531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694" y="2130428"/>
            <a:ext cx="7772612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389" y="3886200"/>
            <a:ext cx="640122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26517-00B7-44ED-BE96-827410969EF1}" type="datetime1">
              <a:rPr lang="es-ES"/>
              <a:pPr>
                <a:defRPr/>
              </a:pPr>
              <a:t>21/05/2019</a:t>
            </a:fld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D3CDD-E29D-44CC-93BD-46EBAE7CBD23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11304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C339-24E2-41CC-88C3-92A4B1EA478A}" type="datetime1">
              <a:rPr lang="es-ES"/>
              <a:pPr>
                <a:defRPr/>
              </a:pPr>
              <a:t>21/05/2019</a:t>
            </a:fld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21005-DE11-407F-A674-6537ACF72F6E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851369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3D82-54BB-45D3-AA20-B30AAE573464}" type="datetime1">
              <a:rPr lang="es-ES"/>
              <a:pPr>
                <a:defRPr/>
              </a:pPr>
              <a:t>21/05/2019</a:t>
            </a:fld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3AE1D-8E93-451B-83AD-A6FF0D2A2346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044288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7" y="4406903"/>
            <a:ext cx="77726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77" y="2906713"/>
            <a:ext cx="77726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348DE-DB25-48DD-94D1-C56C26DC6147}" type="datetime1">
              <a:rPr lang="es-ES"/>
              <a:pPr>
                <a:defRPr/>
              </a:pPr>
              <a:t>21/05/2019</a:t>
            </a:fld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62020-0914-4A38-BE13-CE86627ADE0B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470596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4879" y="1447800"/>
            <a:ext cx="3679610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49935" y="1447800"/>
            <a:ext cx="3681020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9D38F-86F1-4D1D-BF63-40B40ACA9188}" type="datetime1">
              <a:rPr lang="es-ES"/>
              <a:pPr>
                <a:defRPr/>
              </a:pPr>
              <a:t>21/05/2019</a:t>
            </a:fld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CDF6F-BF7D-41AC-B410-4ACC6EE633C6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023458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30" y="274638"/>
            <a:ext cx="822974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131" y="1535113"/>
            <a:ext cx="40407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131" y="2174875"/>
            <a:ext cx="40407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4661" y="1535113"/>
            <a:ext cx="4042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4661" y="2174875"/>
            <a:ext cx="4042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9413D-3695-484B-84DB-EAB2231C0DB2}" type="datetime1">
              <a:rPr lang="es-ES"/>
              <a:pPr>
                <a:defRPr/>
              </a:pPr>
              <a:t>21/05/2019</a:t>
            </a:fld>
            <a:endParaRPr lang="es-E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72609-9B25-46BE-868E-25738A64D218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675243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E5229-C214-4788-BFDB-67A7ED677BB0}" type="datetime1">
              <a:rPr lang="es-ES"/>
              <a:pPr>
                <a:defRPr/>
              </a:pPr>
              <a:t>21/05/2019</a:t>
            </a:fld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AA822-9E74-4C19-AA9B-18867897F646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217050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3F6EDDD-707F-4484-9A56-7956EB288C47}" type="datetime1">
              <a:rPr lang="es-ES">
                <a:solidFill>
                  <a:srgbClr val="000000"/>
                </a:solidFill>
              </a:rPr>
              <a:pPr>
                <a:defRPr/>
              </a:pPr>
              <a:t>21/05/2019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1"/>
          </p:nvPr>
        </p:nvSpPr>
        <p:spPr>
          <a:xfrm>
            <a:off x="8348256" y="6303963"/>
            <a:ext cx="719556" cy="47466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65D498-DF43-4917-8CBB-5194B229BB59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788813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8A70D-E4C7-40E5-B16A-7DB789CA6703}" type="datetime1">
              <a:rPr lang="es-ES"/>
              <a:pPr>
                <a:defRPr/>
              </a:pPr>
              <a:t>21/05/2019</a:t>
            </a:fld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4FF14-5402-47AC-ABC7-3F86A70BD676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184459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30" y="273050"/>
            <a:ext cx="3008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205" y="273053"/>
            <a:ext cx="5111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130" y="1435103"/>
            <a:ext cx="3008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17614-9315-48BA-9602-CE406F73EA06}" type="datetime1">
              <a:rPr lang="es-ES"/>
              <a:pPr>
                <a:defRPr/>
              </a:pPr>
              <a:t>21/05/2019</a:t>
            </a:fld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0E351-BA25-4E37-9996-3AD920B79A0E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111403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835" y="4800600"/>
            <a:ext cx="54869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835" y="612775"/>
            <a:ext cx="54869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835" y="5367338"/>
            <a:ext cx="54869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9D64B-5C74-4CC1-822C-C5EB4CA72A5E}" type="datetime1">
              <a:rPr lang="es-ES"/>
              <a:pPr>
                <a:defRPr/>
              </a:pPr>
              <a:t>21/05/2019</a:t>
            </a:fld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017B1-4F81-444B-A141-D7D2C724A27D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074707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20E41-6441-4613-95FB-2BADA35FAB35}" type="datetime1">
              <a:rPr lang="es-ES"/>
              <a:pPr>
                <a:defRPr/>
              </a:pPr>
              <a:t>21/05/2019</a:t>
            </a:fld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52EB0-6446-47B4-8E65-0DC60019122E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4961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7" y="4406909"/>
            <a:ext cx="77726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77" y="2906713"/>
            <a:ext cx="77726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F4718-FD08-4510-BE56-BD9027D08232}" type="datetime1">
              <a:rPr lang="es-ES"/>
              <a:pPr>
                <a:defRPr/>
              </a:pPr>
              <a:t>21/05/2019</a:t>
            </a:fld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E9287-9675-4CB3-9160-AD207D9ABAE6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762474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57289" y="144463"/>
            <a:ext cx="1873666" cy="6102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434879" y="144463"/>
            <a:ext cx="5486964" cy="6102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B3705-DBC7-449A-A6A6-5B3BA6013CA9}" type="datetime1">
              <a:rPr lang="es-ES"/>
              <a:pPr>
                <a:defRPr/>
              </a:pPr>
              <a:t>21/05/2019</a:t>
            </a:fld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B9ED4-EE3B-49D5-9F34-C5AA1599EDBF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677693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450A-4D47-4DBA-B08A-EB7F3A8918BE}" type="datetime1">
              <a:rPr lang="es-ES"/>
              <a:pPr>
                <a:defRPr/>
              </a:pPr>
              <a:t>21/05/2019</a:t>
            </a:fld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BC30E-A6C5-43AB-9593-5978E3B53D1D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204897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9413" y="6408739"/>
            <a:ext cx="235196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7BC45-EFC6-4309-9E8E-5480DBDF876C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2221813883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9413" y="6408739"/>
            <a:ext cx="235196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6A1CE6-DC8A-491F-9F18-645FD6146EE9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621227856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9413" y="6408739"/>
            <a:ext cx="235196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BC899C-DAB4-43CC-9015-0162EA0B079A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200193445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4879" y="1447800"/>
            <a:ext cx="3679610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49935" y="1447800"/>
            <a:ext cx="3681020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55960-9A6E-46FB-B2C6-154E61B6E779}" type="datetime1">
              <a:rPr lang="es-ES"/>
              <a:pPr>
                <a:defRPr/>
              </a:pPr>
              <a:t>21/05/2019</a:t>
            </a:fld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47D99-4A16-41F7-973A-93E79DCC0ADD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46275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30" y="274638"/>
            <a:ext cx="822974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131" y="1535113"/>
            <a:ext cx="40407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131" y="2174875"/>
            <a:ext cx="40407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4661" y="1535113"/>
            <a:ext cx="4042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4661" y="2174875"/>
            <a:ext cx="4042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C7445-CD69-49ED-986F-7FFF22B912CA}" type="datetime1">
              <a:rPr lang="es-ES"/>
              <a:pPr>
                <a:defRPr/>
              </a:pPr>
              <a:t>21/05/2019</a:t>
            </a:fld>
            <a:endParaRPr lang="es-E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FB248-443D-4DE8-B756-EA8ACC98AEFF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14206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41CD6-77BE-485D-8175-19903F3C6A60}" type="datetime1">
              <a:rPr lang="es-ES"/>
              <a:pPr>
                <a:defRPr/>
              </a:pPr>
              <a:t>21/05/2019</a:t>
            </a:fld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B703-E55B-4278-B691-1C9ED01A0B70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40145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DD3E936-7E7D-4586-A92C-2059D8B30ECA}" type="datetime1">
              <a:rPr lang="es-ES">
                <a:solidFill>
                  <a:srgbClr val="000000"/>
                </a:solidFill>
              </a:rPr>
              <a:pPr>
                <a:defRPr/>
              </a:pPr>
              <a:t>21/05/2019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1"/>
          </p:nvPr>
        </p:nvSpPr>
        <p:spPr>
          <a:xfrm>
            <a:off x="8348256" y="6303963"/>
            <a:ext cx="719556" cy="47466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F7502A-B353-42CC-9358-70C34C29699C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1922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75236-6D4A-43AB-9F73-0AAC963C6E1C}" type="datetime1">
              <a:rPr lang="es-ES"/>
              <a:pPr>
                <a:defRPr/>
              </a:pPr>
              <a:t>21/05/2019</a:t>
            </a:fld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9AB7C-6AC1-4F58-90C8-86B9753381F8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17683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33" y="273050"/>
            <a:ext cx="3008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208" y="273059"/>
            <a:ext cx="5111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133" y="1435103"/>
            <a:ext cx="3008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1FD05-7EED-4470-8876-E92169C50F93}" type="datetime1">
              <a:rPr lang="es-ES"/>
              <a:pPr>
                <a:defRPr/>
              </a:pPr>
              <a:t>21/05/2019</a:t>
            </a:fld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3E881-B543-4758-8F5D-727B304C3131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51262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1"/>
          <p:cNvSpPr>
            <a:spLocks noChangeArrowheads="1"/>
          </p:cNvSpPr>
          <p:nvPr/>
        </p:nvSpPr>
        <p:spPr bwMode="auto">
          <a:xfrm>
            <a:off x="-815497" y="-815975"/>
            <a:ext cx="1638048" cy="1638300"/>
          </a:xfrm>
          <a:custGeom>
            <a:avLst/>
            <a:gdLst>
              <a:gd name="T0" fmla="*/ 1843088 w 1843088"/>
              <a:gd name="T1" fmla="*/ 819150 h 1638300"/>
              <a:gd name="T2" fmla="*/ 921544 w 1843088"/>
              <a:gd name="T3" fmla="*/ 1638300 h 1638300"/>
              <a:gd name="T4" fmla="*/ 0 w 1843088"/>
              <a:gd name="T5" fmla="*/ 819150 h 1638300"/>
              <a:gd name="T6" fmla="*/ 921544 w 1843088"/>
              <a:gd name="T7" fmla="*/ 0 h 1638300"/>
              <a:gd name="T8" fmla="*/ 0 60000 65536"/>
              <a:gd name="T9" fmla="*/ 0 60000 65536"/>
              <a:gd name="T10" fmla="*/ 0 60000 65536"/>
              <a:gd name="T11" fmla="*/ 0 60000 65536"/>
              <a:gd name="T12" fmla="*/ 269914 w 1843088"/>
              <a:gd name="T13" fmla="*/ 239923 h 1638300"/>
              <a:gd name="T14" fmla="*/ 1573174 w 1843088"/>
              <a:gd name="T15" fmla="*/ 1398377 h 1638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3088" h="1638300">
                <a:moveTo>
                  <a:pt x="1843088" y="819150"/>
                </a:moveTo>
                <a:lnTo>
                  <a:pt x="1843088" y="819150"/>
                </a:lnTo>
                <a:cubicBezTo>
                  <a:pt x="1843088" y="1271554"/>
                  <a:pt x="1430498" y="1638300"/>
                  <a:pt x="921544" y="1638300"/>
                </a:cubicBezTo>
                <a:cubicBezTo>
                  <a:pt x="921375" y="1638300"/>
                  <a:pt x="921206" y="1638299"/>
                  <a:pt x="921038" y="1638299"/>
                </a:cubicBezTo>
                <a:lnTo>
                  <a:pt x="921544" y="819150"/>
                </a:lnTo>
                <a:lnTo>
                  <a:pt x="1843088" y="819150"/>
                </a:lnTo>
                <a:close/>
              </a:path>
            </a:pathLst>
          </a:custGeom>
          <a:solidFill>
            <a:srgbClr val="F6FFFF">
              <a:alpha val="32941"/>
            </a:srgbClr>
          </a:solidFill>
          <a:ln w="3240">
            <a:solidFill>
              <a:srgbClr val="AEDBE2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219" name="Oval 2"/>
          <p:cNvSpPr>
            <a:spLocks noChangeArrowheads="1"/>
          </p:cNvSpPr>
          <p:nvPr/>
        </p:nvSpPr>
        <p:spPr bwMode="auto">
          <a:xfrm>
            <a:off x="169311" y="20641"/>
            <a:ext cx="1701537" cy="1703387"/>
          </a:xfrm>
          <a:prstGeom prst="ellipse">
            <a:avLst/>
          </a:prstGeom>
          <a:noFill/>
          <a:ln w="27360">
            <a:solidFill>
              <a:srgbClr val="E1FFFF"/>
            </a:solidFill>
            <a:miter lim="800000"/>
            <a:headEnd/>
            <a:tailEnd/>
          </a:ln>
          <a:effectLst>
            <a:outerShdw dist="12600" dir="5400000" algn="ctr" rotWithShape="0">
              <a:srgbClr val="9BB8BD">
                <a:alpha val="8500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AR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189063" y="1006482"/>
            <a:ext cx="1120249" cy="1222375"/>
            <a:chOff x="134" y="634"/>
            <a:chExt cx="794" cy="770"/>
          </a:xfrm>
        </p:grpSpPr>
        <p:pic>
          <p:nvPicPr>
            <p:cNvPr id="9228" name="Picture 4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" y="634"/>
              <a:ext cx="794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229" name="Text Box 5"/>
            <p:cNvSpPr txBox="1">
              <a:spLocks noChangeArrowheads="1"/>
            </p:cNvSpPr>
            <p:nvPr/>
          </p:nvSpPr>
          <p:spPr bwMode="auto">
            <a:xfrm rot="2340000">
              <a:off x="247" y="766"/>
              <a:ext cx="564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s-ES" altLang="es-AR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013025" y="0"/>
            <a:ext cx="812956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AR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1014436" y="0"/>
            <a:ext cx="73366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 algn="ctr" rotWithShape="0">
              <a:srgbClr val="687779">
                <a:alpha val="2504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AR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22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434879" y="144463"/>
            <a:ext cx="7496076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922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4879" y="1447800"/>
            <a:ext cx="7496076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los formatos del texto del esquema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  <a:p>
            <a:pPr lvl="4"/>
            <a:r>
              <a:rPr lang="en-GB" altLang="es-AR" smtClean="0"/>
              <a:t>Octavo nivel del esquema</a:t>
            </a:r>
          </a:p>
          <a:p>
            <a:pPr lvl="4"/>
            <a:r>
              <a:rPr lang="en-GB" altLang="es-AR" smtClean="0"/>
              <a:t>Noveno nivel del esquema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3580850" y="6303963"/>
            <a:ext cx="2131860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95BCC2"/>
                </a:solidFill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2593AFF7-1B4C-470C-9399-314DA44B020A}" type="datetime1">
              <a:rPr lang="es-ES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21/05/2019</a:t>
            </a:fld>
            <a:endParaRPr lang="es-ES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5714121" y="6303963"/>
            <a:ext cx="289515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AR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8612096" y="6303963"/>
            <a:ext cx="455719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defRPr sz="1200" smtClean="0">
                <a:solidFill>
                  <a:srgbClr val="95BCC2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068DCFD9-14E6-4695-B0C4-84F80A24BE8F}" type="slidenum">
              <a:rPr lang="es-ES" altLang="es-AR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18170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708" r:id="rId16"/>
    <p:sldLayoutId id="2147483709" r:id="rId17"/>
    <p:sldLayoutId id="2147483710" r:id="rId18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6B8D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6B8D"/>
          </a:solidFill>
          <a:latin typeface="Calibri" pitchFamily="34" charset="0"/>
          <a:cs typeface="Lucida Sans Unicode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6B8D"/>
          </a:solidFill>
          <a:latin typeface="Calibri" pitchFamily="34" charset="0"/>
          <a:cs typeface="Lucida Sans Unicode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6B8D"/>
          </a:solidFill>
          <a:latin typeface="Calibri" pitchFamily="34" charset="0"/>
          <a:cs typeface="Lucida Sans Unicode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6B8D"/>
          </a:solidFill>
          <a:latin typeface="Calibri" pitchFamily="34" charset="0"/>
          <a:cs typeface="Lucida Sans Unicode" pitchFamily="34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6B8D"/>
          </a:solidFill>
          <a:latin typeface="Gill Sans MT" pitchFamily="34" charset="0"/>
          <a:cs typeface="Lucida Sans Unicode" pitchFamily="34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6B8D"/>
          </a:solidFill>
          <a:latin typeface="Gill Sans MT" pitchFamily="34" charset="0"/>
          <a:cs typeface="Lucida Sans Unicode" pitchFamily="34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6B8D"/>
          </a:solidFill>
          <a:latin typeface="Gill Sans MT" pitchFamily="34" charset="0"/>
          <a:cs typeface="Lucida Sans Unicode" pitchFamily="34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6B8D"/>
          </a:solidFill>
          <a:latin typeface="Gill Sans MT" pitchFamily="34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1"/>
          <p:cNvSpPr>
            <a:spLocks noChangeArrowheads="1"/>
          </p:cNvSpPr>
          <p:nvPr/>
        </p:nvSpPr>
        <p:spPr bwMode="auto">
          <a:xfrm>
            <a:off x="-815497" y="-815975"/>
            <a:ext cx="1638048" cy="1638300"/>
          </a:xfrm>
          <a:custGeom>
            <a:avLst/>
            <a:gdLst>
              <a:gd name="T0" fmla="*/ 1843088 w 1843088"/>
              <a:gd name="T1" fmla="*/ 819150 h 1638300"/>
              <a:gd name="T2" fmla="*/ 921544 w 1843088"/>
              <a:gd name="T3" fmla="*/ 1638300 h 1638300"/>
              <a:gd name="T4" fmla="*/ 0 w 1843088"/>
              <a:gd name="T5" fmla="*/ 819150 h 1638300"/>
              <a:gd name="T6" fmla="*/ 921544 w 1843088"/>
              <a:gd name="T7" fmla="*/ 0 h 1638300"/>
              <a:gd name="T8" fmla="*/ 0 60000 65536"/>
              <a:gd name="T9" fmla="*/ 0 60000 65536"/>
              <a:gd name="T10" fmla="*/ 0 60000 65536"/>
              <a:gd name="T11" fmla="*/ 0 60000 65536"/>
              <a:gd name="T12" fmla="*/ 269914 w 1843088"/>
              <a:gd name="T13" fmla="*/ 239923 h 1638300"/>
              <a:gd name="T14" fmla="*/ 1573174 w 1843088"/>
              <a:gd name="T15" fmla="*/ 1398377 h 1638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3088" h="1638300">
                <a:moveTo>
                  <a:pt x="1843088" y="819150"/>
                </a:moveTo>
                <a:lnTo>
                  <a:pt x="1843088" y="819150"/>
                </a:lnTo>
                <a:cubicBezTo>
                  <a:pt x="1843088" y="1271554"/>
                  <a:pt x="1430498" y="1638300"/>
                  <a:pt x="921544" y="1638300"/>
                </a:cubicBezTo>
                <a:cubicBezTo>
                  <a:pt x="921375" y="1638300"/>
                  <a:pt x="921206" y="1638299"/>
                  <a:pt x="921038" y="1638299"/>
                </a:cubicBezTo>
                <a:lnTo>
                  <a:pt x="921544" y="819150"/>
                </a:lnTo>
                <a:lnTo>
                  <a:pt x="1843088" y="819150"/>
                </a:lnTo>
                <a:close/>
              </a:path>
            </a:pathLst>
          </a:custGeom>
          <a:solidFill>
            <a:srgbClr val="F6FFFF">
              <a:alpha val="32941"/>
            </a:srgbClr>
          </a:solidFill>
          <a:ln w="3240">
            <a:solidFill>
              <a:srgbClr val="AEDBE2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219" name="Oval 2"/>
          <p:cNvSpPr>
            <a:spLocks noChangeArrowheads="1"/>
          </p:cNvSpPr>
          <p:nvPr/>
        </p:nvSpPr>
        <p:spPr bwMode="auto">
          <a:xfrm>
            <a:off x="169308" y="20639"/>
            <a:ext cx="1701537" cy="1703387"/>
          </a:xfrm>
          <a:prstGeom prst="ellipse">
            <a:avLst/>
          </a:prstGeom>
          <a:noFill/>
          <a:ln w="27360">
            <a:solidFill>
              <a:srgbClr val="E1FFFF"/>
            </a:solidFill>
            <a:miter lim="800000"/>
            <a:headEnd/>
            <a:tailEnd/>
          </a:ln>
          <a:effectLst>
            <a:outerShdw dist="12600" dir="5400000" algn="ctr" rotWithShape="0">
              <a:srgbClr val="9BB8BD">
                <a:alpha val="8500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AR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189060" y="1006476"/>
            <a:ext cx="1120249" cy="1222375"/>
            <a:chOff x="134" y="634"/>
            <a:chExt cx="794" cy="770"/>
          </a:xfrm>
        </p:grpSpPr>
        <p:pic>
          <p:nvPicPr>
            <p:cNvPr id="9228" name="Picture 4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" y="634"/>
              <a:ext cx="794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229" name="Text Box 5"/>
            <p:cNvSpPr txBox="1">
              <a:spLocks noChangeArrowheads="1"/>
            </p:cNvSpPr>
            <p:nvPr/>
          </p:nvSpPr>
          <p:spPr bwMode="auto">
            <a:xfrm rot="2340000">
              <a:off x="247" y="766"/>
              <a:ext cx="564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s-ES" altLang="es-AR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013022" y="0"/>
            <a:ext cx="812956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AR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1014433" y="0"/>
            <a:ext cx="73366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 algn="ctr" rotWithShape="0">
              <a:srgbClr val="687779">
                <a:alpha val="2504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AR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22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434879" y="144463"/>
            <a:ext cx="7496076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922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4879" y="1447800"/>
            <a:ext cx="7496076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los formatos del texto del esquema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  <a:p>
            <a:pPr lvl="4"/>
            <a:r>
              <a:rPr lang="en-GB" altLang="es-AR" smtClean="0"/>
              <a:t>Octavo nivel del esquema</a:t>
            </a:r>
          </a:p>
          <a:p>
            <a:pPr lvl="4"/>
            <a:r>
              <a:rPr lang="en-GB" altLang="es-AR" smtClean="0"/>
              <a:t>Noveno nivel del esquema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3580848" y="6303963"/>
            <a:ext cx="2131860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95BCC2"/>
                </a:solidFill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C120793A-04BE-448C-AB62-00C4213108BF}" type="datetime1">
              <a:rPr lang="es-ES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21/05/2019</a:t>
            </a:fld>
            <a:endParaRPr lang="es-ES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5714118" y="6303963"/>
            <a:ext cx="289515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AR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8612093" y="6303963"/>
            <a:ext cx="455719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defRPr sz="1200" smtClean="0">
                <a:solidFill>
                  <a:srgbClr val="95BCC2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488CF343-26D8-4D88-82EC-585CB7065784}" type="slidenum">
              <a:rPr lang="es-ES" altLang="es-AR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60326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6B8D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6B8D"/>
          </a:solidFill>
          <a:latin typeface="Calibri" pitchFamily="34" charset="0"/>
          <a:cs typeface="Lucida Sans Unicode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6B8D"/>
          </a:solidFill>
          <a:latin typeface="Calibri" pitchFamily="34" charset="0"/>
          <a:cs typeface="Lucida Sans Unicode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6B8D"/>
          </a:solidFill>
          <a:latin typeface="Calibri" pitchFamily="34" charset="0"/>
          <a:cs typeface="Lucida Sans Unicode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6B8D"/>
          </a:solidFill>
          <a:latin typeface="Calibri" pitchFamily="34" charset="0"/>
          <a:cs typeface="Lucida Sans Unicode" pitchFamily="34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6B8D"/>
          </a:solidFill>
          <a:latin typeface="Gill Sans MT" pitchFamily="34" charset="0"/>
          <a:cs typeface="Lucida Sans Unicode" pitchFamily="34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6B8D"/>
          </a:solidFill>
          <a:latin typeface="Gill Sans MT" pitchFamily="34" charset="0"/>
          <a:cs typeface="Lucida Sans Unicode" pitchFamily="34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6B8D"/>
          </a:solidFill>
          <a:latin typeface="Gill Sans MT" pitchFamily="34" charset="0"/>
          <a:cs typeface="Lucida Sans Unicode" pitchFamily="34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6B8D"/>
          </a:solidFill>
          <a:latin typeface="Gill Sans MT" pitchFamily="34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399298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979712" y="4062433"/>
            <a:ext cx="67024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907" tIns="40954" rIns="81907" bIns="40954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s-AR" altLang="es-AR" sz="3200" b="1" i="1" dirty="0" smtClean="0">
                <a:solidFill>
                  <a:prstClr val="black"/>
                </a:solidFill>
                <a:cs typeface="Arial" pitchFamily="34" charset="0"/>
              </a:rPr>
              <a:t>RESPONSABILIDAD CIVIL</a:t>
            </a:r>
            <a:br>
              <a:rPr lang="es-AR" altLang="es-AR" sz="3200" b="1" i="1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es-ES" altLang="es-AR" sz="3200" b="1" i="1" dirty="0" smtClean="0">
                <a:solidFill>
                  <a:prstClr val="black"/>
                </a:solidFill>
                <a:cs typeface="Arial" pitchFamily="34" charset="0"/>
              </a:rPr>
              <a:t>DERECHO DE DAÑOS</a:t>
            </a:r>
            <a:endParaRPr lang="es-ES" altLang="es-AR" sz="2844" b="1" dirty="0" smtClean="0">
              <a:solidFill>
                <a:srgbClr val="006B8D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32140" y="4159258"/>
            <a:ext cx="54070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907" tIns="40954" rIns="81907" bIns="40954"/>
          <a:lstStyle>
            <a:lvl1pPr>
              <a:tabLst>
                <a:tab pos="0" algn="l"/>
                <a:tab pos="830263" algn="l"/>
                <a:tab pos="1744663" algn="l"/>
                <a:tab pos="2659063" algn="l"/>
                <a:tab pos="3573463" algn="l"/>
                <a:tab pos="4487863" algn="l"/>
                <a:tab pos="5402263" algn="l"/>
                <a:tab pos="6316663" algn="l"/>
                <a:tab pos="7231063" algn="l"/>
                <a:tab pos="8145463" algn="l"/>
                <a:tab pos="9059863" algn="l"/>
                <a:tab pos="9974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830263" algn="l"/>
                <a:tab pos="1744663" algn="l"/>
                <a:tab pos="2659063" algn="l"/>
                <a:tab pos="3573463" algn="l"/>
                <a:tab pos="4487863" algn="l"/>
                <a:tab pos="5402263" algn="l"/>
                <a:tab pos="6316663" algn="l"/>
                <a:tab pos="7231063" algn="l"/>
                <a:tab pos="8145463" algn="l"/>
                <a:tab pos="9059863" algn="l"/>
                <a:tab pos="9974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830263" algn="l"/>
                <a:tab pos="1744663" algn="l"/>
                <a:tab pos="2659063" algn="l"/>
                <a:tab pos="3573463" algn="l"/>
                <a:tab pos="4487863" algn="l"/>
                <a:tab pos="5402263" algn="l"/>
                <a:tab pos="6316663" algn="l"/>
                <a:tab pos="7231063" algn="l"/>
                <a:tab pos="8145463" algn="l"/>
                <a:tab pos="9059863" algn="l"/>
                <a:tab pos="9974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830263" algn="l"/>
                <a:tab pos="1744663" algn="l"/>
                <a:tab pos="2659063" algn="l"/>
                <a:tab pos="3573463" algn="l"/>
                <a:tab pos="4487863" algn="l"/>
                <a:tab pos="5402263" algn="l"/>
                <a:tab pos="6316663" algn="l"/>
                <a:tab pos="7231063" algn="l"/>
                <a:tab pos="8145463" algn="l"/>
                <a:tab pos="9059863" algn="l"/>
                <a:tab pos="9974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830263" algn="l"/>
                <a:tab pos="1744663" algn="l"/>
                <a:tab pos="2659063" algn="l"/>
                <a:tab pos="3573463" algn="l"/>
                <a:tab pos="4487863" algn="l"/>
                <a:tab pos="5402263" algn="l"/>
                <a:tab pos="6316663" algn="l"/>
                <a:tab pos="7231063" algn="l"/>
                <a:tab pos="8145463" algn="l"/>
                <a:tab pos="9059863" algn="l"/>
                <a:tab pos="9974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30263" algn="l"/>
                <a:tab pos="1744663" algn="l"/>
                <a:tab pos="2659063" algn="l"/>
                <a:tab pos="3573463" algn="l"/>
                <a:tab pos="4487863" algn="l"/>
                <a:tab pos="5402263" algn="l"/>
                <a:tab pos="6316663" algn="l"/>
                <a:tab pos="7231063" algn="l"/>
                <a:tab pos="8145463" algn="l"/>
                <a:tab pos="9059863" algn="l"/>
                <a:tab pos="9974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30263" algn="l"/>
                <a:tab pos="1744663" algn="l"/>
                <a:tab pos="2659063" algn="l"/>
                <a:tab pos="3573463" algn="l"/>
                <a:tab pos="4487863" algn="l"/>
                <a:tab pos="5402263" algn="l"/>
                <a:tab pos="6316663" algn="l"/>
                <a:tab pos="7231063" algn="l"/>
                <a:tab pos="8145463" algn="l"/>
                <a:tab pos="9059863" algn="l"/>
                <a:tab pos="9974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30263" algn="l"/>
                <a:tab pos="1744663" algn="l"/>
                <a:tab pos="2659063" algn="l"/>
                <a:tab pos="3573463" algn="l"/>
                <a:tab pos="4487863" algn="l"/>
                <a:tab pos="5402263" algn="l"/>
                <a:tab pos="6316663" algn="l"/>
                <a:tab pos="7231063" algn="l"/>
                <a:tab pos="8145463" algn="l"/>
                <a:tab pos="9059863" algn="l"/>
                <a:tab pos="9974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30263" algn="l"/>
                <a:tab pos="1744663" algn="l"/>
                <a:tab pos="2659063" algn="l"/>
                <a:tab pos="3573463" algn="l"/>
                <a:tab pos="4487863" algn="l"/>
                <a:tab pos="5402263" algn="l"/>
                <a:tab pos="6316663" algn="l"/>
                <a:tab pos="7231063" algn="l"/>
                <a:tab pos="8145463" algn="l"/>
                <a:tab pos="9059863" algn="l"/>
                <a:tab pos="9974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ts val="533"/>
              </a:spcBef>
              <a:spcAft>
                <a:spcPct val="0"/>
              </a:spcAft>
              <a:buSzPct val="80000"/>
              <a:defRPr/>
            </a:pPr>
            <a:endParaRPr lang="es-ES" altLang="es-AR" sz="2489" dirty="0" smtClean="0">
              <a:solidFill>
                <a:srgbClr val="000000"/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fontAlgn="base">
              <a:spcBef>
                <a:spcPts val="533"/>
              </a:spcBef>
              <a:spcAft>
                <a:spcPct val="0"/>
              </a:spcAft>
              <a:buSzPct val="80000"/>
              <a:defRPr/>
            </a:pPr>
            <a:endParaRPr lang="es-ES" altLang="es-AR" sz="2489" dirty="0" smtClean="0">
              <a:solidFill>
                <a:srgbClr val="000000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13317" name="10 Marcador de fecha"/>
          <p:cNvSpPr>
            <a:spLocks noGrp="1"/>
          </p:cNvSpPr>
          <p:nvPr>
            <p:ph type="dt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43402" algn="l"/>
                <a:tab pos="1286805" algn="l"/>
                <a:tab pos="193020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643402" algn="l"/>
                <a:tab pos="1286805" algn="l"/>
                <a:tab pos="193020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643402" algn="l"/>
                <a:tab pos="1286805" algn="l"/>
                <a:tab pos="193020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643402" algn="l"/>
                <a:tab pos="1286805" algn="l"/>
                <a:tab pos="193020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643402" algn="l"/>
                <a:tab pos="1286805" algn="l"/>
                <a:tab pos="193020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34976" indent="-203180" defTabSz="399305" eaLnBrk="0" fontAlgn="base" hangingPunct="0">
              <a:spcBef>
                <a:spcPct val="0"/>
              </a:spcBef>
              <a:spcAft>
                <a:spcPct val="0"/>
              </a:spcAft>
              <a:tabLst>
                <a:tab pos="643402" algn="l"/>
                <a:tab pos="1286805" algn="l"/>
                <a:tab pos="193020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641336" indent="-203180" defTabSz="399305" eaLnBrk="0" fontAlgn="base" hangingPunct="0">
              <a:spcBef>
                <a:spcPct val="0"/>
              </a:spcBef>
              <a:spcAft>
                <a:spcPct val="0"/>
              </a:spcAft>
              <a:tabLst>
                <a:tab pos="643402" algn="l"/>
                <a:tab pos="1286805" algn="l"/>
                <a:tab pos="193020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47695" indent="-203180" defTabSz="399305" eaLnBrk="0" fontAlgn="base" hangingPunct="0">
              <a:spcBef>
                <a:spcPct val="0"/>
              </a:spcBef>
              <a:spcAft>
                <a:spcPct val="0"/>
              </a:spcAft>
              <a:tabLst>
                <a:tab pos="643402" algn="l"/>
                <a:tab pos="1286805" algn="l"/>
                <a:tab pos="193020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54055" indent="-203180" defTabSz="399305" eaLnBrk="0" fontAlgn="base" hangingPunct="0">
              <a:spcBef>
                <a:spcPct val="0"/>
              </a:spcBef>
              <a:spcAft>
                <a:spcPct val="0"/>
              </a:spcAft>
              <a:tabLst>
                <a:tab pos="643402" algn="l"/>
                <a:tab pos="1286805" algn="l"/>
                <a:tab pos="1930207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B4694CA1-77E2-473E-9922-6B884B840BE1}" type="datetime1">
              <a:rPr lang="es-ES" altLang="es-AR" smtClean="0">
                <a:solidFill>
                  <a:prstClr val="white"/>
                </a:solidFill>
                <a:latin typeface="Calibri" panose="020F0502020204030204" pitchFamily="34" charset="0"/>
              </a:rPr>
              <a:pPr>
                <a:defRPr/>
              </a:pPr>
              <a:t>21/05/2019</a:t>
            </a:fld>
            <a:endParaRPr lang="es-ES" altLang="es-AR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3318" name="9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5984875"/>
            <a:ext cx="2895600" cy="4238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s-AR">
                <a:solidFill>
                  <a:srgbClr val="D4D4D6">
                    <a:shade val="50000"/>
                  </a:srgbClr>
                </a:solidFill>
              </a:rPr>
              <a:t>Raúl Martínez Appiolaza</a:t>
            </a:r>
          </a:p>
        </p:txBody>
      </p:sp>
    </p:spTree>
    <p:extLst>
      <p:ext uri="{BB962C8B-B14F-4D97-AF65-F5344CB8AC3E}">
        <p14:creationId xmlns:p14="http://schemas.microsoft.com/office/powerpoint/2010/main" val="413087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01625" y="285758"/>
            <a:ext cx="8686800" cy="785813"/>
          </a:xfrm>
        </p:spPr>
        <p:txBody>
          <a:bodyPr/>
          <a:lstStyle/>
          <a:p>
            <a:pPr eaLnBrk="1" hangingPunct="1"/>
            <a:r>
              <a:rPr lang="es-AR" smtClean="0"/>
              <a:t>Los romanos</a:t>
            </a:r>
          </a:p>
        </p:txBody>
      </p:sp>
      <p:sp>
        <p:nvSpPr>
          <p:cNvPr id="20483" name="2 Marcador de contenido"/>
          <p:cNvSpPr>
            <a:spLocks noGrp="1"/>
          </p:cNvSpPr>
          <p:nvPr>
            <p:ph sz="half" idx="1"/>
          </p:nvPr>
        </p:nvSpPr>
        <p:spPr>
          <a:xfrm>
            <a:off x="304802" y="1143000"/>
            <a:ext cx="8299450" cy="4733925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s-ES_tradnl" sz="32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honeste vivere (vivir honestamente)</a:t>
            </a:r>
          </a:p>
          <a:p>
            <a:pPr eaLnBrk="1" hangingPunct="1">
              <a:buFont typeface="Wingdings 2" pitchFamily="18" charset="2"/>
              <a:buNone/>
            </a:pPr>
            <a:endParaRPr lang="es-ES_tradnl" sz="3200" b="1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s-ES_tradnl" sz="3200" b="1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s-ES_tradnl" sz="32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suum cuique tribuere (dar a cada uno lo suyo)</a:t>
            </a:r>
          </a:p>
          <a:p>
            <a:pPr eaLnBrk="1" hangingPunct="1">
              <a:buFont typeface="Wingdings 2" pitchFamily="18" charset="2"/>
              <a:buNone/>
            </a:pPr>
            <a:endParaRPr lang="es-ES_tradnl" sz="3200" b="1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s-ES_tradnl" sz="3200" b="1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s-ES_tradnl" sz="32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alterum non laedere (no dañar al otro)</a:t>
            </a:r>
            <a:endParaRPr lang="es-AR" sz="3200" b="1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39135" y="6210300"/>
            <a:ext cx="406337" cy="457200"/>
          </a:xfrm>
          <a:prstGeom prst="ellipse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ED9A987E-C247-4C3C-810B-5C85D5D7B8EB}" type="slidenum">
              <a:rPr lang="es-AR" altLang="es-AR">
                <a:ea typeface="ＭＳ Ｐゴシック" pitchFamily="34" charset="-128"/>
              </a:rPr>
              <a:pPr/>
              <a:t>100</a:t>
            </a:fld>
            <a:endParaRPr lang="es-AR" altLang="es-AR">
              <a:ea typeface="ＭＳ Ｐゴシック" pitchFamily="34" charset="-128"/>
            </a:endParaRPr>
          </a:p>
        </p:txBody>
      </p:sp>
      <p:sp>
        <p:nvSpPr>
          <p:cNvPr id="66563" name="1 Título"/>
          <p:cNvSpPr txBox="1">
            <a:spLocks/>
          </p:cNvSpPr>
          <p:nvPr/>
        </p:nvSpPr>
        <p:spPr bwMode="auto">
          <a:xfrm>
            <a:off x="1179507" y="404813"/>
            <a:ext cx="6784986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</a:pPr>
            <a:r>
              <a:rPr lang="es-ES" altLang="es-AR" sz="3200" b="1">
                <a:solidFill>
                  <a:srgbClr val="000000"/>
                </a:solidFill>
              </a:rPr>
              <a:t>CLASES DE DAÑOS RESARCIBLES</a:t>
            </a:r>
          </a:p>
        </p:txBody>
      </p:sp>
      <p:grpSp>
        <p:nvGrpSpPr>
          <p:cNvPr id="66564" name="32 Grupo"/>
          <p:cNvGrpSpPr>
            <a:grpSpLocks/>
          </p:cNvGrpSpPr>
          <p:nvPr/>
        </p:nvGrpSpPr>
        <p:grpSpPr bwMode="auto">
          <a:xfrm>
            <a:off x="732256" y="2852743"/>
            <a:ext cx="4950824" cy="2308324"/>
            <a:chOff x="251520" y="2852936"/>
            <a:chExt cx="5570418" cy="2307765"/>
          </a:xfrm>
        </p:grpSpPr>
        <p:sp>
          <p:nvSpPr>
            <p:cNvPr id="8" name="7 CuadroTexto"/>
            <p:cNvSpPr txBox="1"/>
            <p:nvPr/>
          </p:nvSpPr>
          <p:spPr>
            <a:xfrm>
              <a:off x="251520" y="3622687"/>
              <a:ext cx="1912896" cy="36821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AR" dirty="0">
                  <a:solidFill>
                    <a:srgbClr val="FFFFFF"/>
                  </a:solidFill>
                </a:rPr>
                <a:t>PATRIMONIO</a:t>
              </a: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2653356" y="2852936"/>
              <a:ext cx="3168582" cy="23077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defTabSz="449263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s-AR" sz="2400" dirty="0">
                  <a:solidFill>
                    <a:srgbClr val="000000"/>
                  </a:solidFill>
                  <a:latin typeface="Arial" pitchFamily="34" charset="0"/>
                </a:rPr>
                <a:t>Daño emergente</a:t>
              </a:r>
            </a:p>
            <a:p>
              <a:pPr marL="285750" indent="-285750" defTabSz="449263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s-AR" sz="2400" dirty="0">
                  <a:solidFill>
                    <a:srgbClr val="AAE2CA">
                      <a:lumMod val="75000"/>
                    </a:srgbClr>
                  </a:solidFill>
                  <a:latin typeface="Arial" pitchFamily="34" charset="0"/>
                </a:rPr>
                <a:t>Lucro cesante</a:t>
              </a:r>
            </a:p>
            <a:p>
              <a:pPr marL="285750" indent="-285750" defTabSz="449263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s-AR" sz="2400" dirty="0">
                  <a:solidFill>
                    <a:srgbClr val="0070C0"/>
                  </a:solidFill>
                  <a:latin typeface="Arial" pitchFamily="34" charset="0"/>
                </a:rPr>
                <a:t>Pérdida de chance</a:t>
              </a:r>
            </a:p>
          </p:txBody>
        </p:sp>
        <p:sp>
          <p:nvSpPr>
            <p:cNvPr id="10" name="9 Abrir llave"/>
            <p:cNvSpPr/>
            <p:nvPr/>
          </p:nvSpPr>
          <p:spPr>
            <a:xfrm>
              <a:off x="2366025" y="2852936"/>
              <a:ext cx="188908" cy="1944216"/>
            </a:xfrm>
            <a:prstGeom prst="lef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30 Grupo"/>
          <p:cNvGrpSpPr>
            <a:grpSpLocks/>
          </p:cNvGrpSpPr>
          <p:nvPr/>
        </p:nvGrpSpPr>
        <p:grpSpPr bwMode="auto">
          <a:xfrm>
            <a:off x="5083449" y="3502033"/>
            <a:ext cx="2624262" cy="646113"/>
            <a:chOff x="5148064" y="3501878"/>
            <a:chExt cx="2952328" cy="646331"/>
          </a:xfrm>
        </p:grpSpPr>
        <p:sp>
          <p:nvSpPr>
            <p:cNvPr id="12" name="11 CuadroTexto"/>
            <p:cNvSpPr txBox="1"/>
            <p:nvPr/>
          </p:nvSpPr>
          <p:spPr>
            <a:xfrm>
              <a:off x="5795671" y="3501878"/>
              <a:ext cx="2304721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AR" dirty="0">
                  <a:solidFill>
                    <a:srgbClr val="AAE2CA">
                      <a:lumMod val="75000"/>
                    </a:srgbClr>
                  </a:solidFill>
                  <a:latin typeface="Arial" pitchFamily="34" charset="0"/>
                </a:rPr>
                <a:t>Ganancia dejada de percibir</a:t>
              </a:r>
            </a:p>
          </p:txBody>
        </p:sp>
        <p:cxnSp>
          <p:nvCxnSpPr>
            <p:cNvPr id="20" name="19 Conector recto de flecha"/>
            <p:cNvCxnSpPr/>
            <p:nvPr/>
          </p:nvCxnSpPr>
          <p:spPr>
            <a:xfrm>
              <a:off x="5148064" y="3825837"/>
              <a:ext cx="674591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29 Grupo"/>
          <p:cNvGrpSpPr>
            <a:grpSpLocks/>
          </p:cNvGrpSpPr>
          <p:nvPr/>
        </p:nvGrpSpPr>
        <p:grpSpPr bwMode="auto">
          <a:xfrm>
            <a:off x="4572706" y="2206629"/>
            <a:ext cx="3263396" cy="923330"/>
            <a:chOff x="4572000" y="2206605"/>
            <a:chExt cx="3672408" cy="923064"/>
          </a:xfrm>
        </p:grpSpPr>
        <p:sp>
          <p:nvSpPr>
            <p:cNvPr id="66576" name="10 CuadroTexto"/>
            <p:cNvSpPr txBox="1">
              <a:spLocks noChangeArrowheads="1"/>
            </p:cNvSpPr>
            <p:nvPr/>
          </p:nvSpPr>
          <p:spPr bwMode="auto">
            <a:xfrm>
              <a:off x="5796136" y="2206605"/>
              <a:ext cx="2448272" cy="92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>
                  <a:solidFill>
                    <a:srgbClr val="000000"/>
                  </a:solidFill>
                  <a:latin typeface="Arial" pitchFamily="34" charset="0"/>
                </a:rPr>
                <a:t>Perjuicio  efectivamente sufrido</a:t>
              </a:r>
            </a:p>
          </p:txBody>
        </p:sp>
        <p:sp>
          <p:nvSpPr>
            <p:cNvPr id="25" name="24 Flecha doblada"/>
            <p:cNvSpPr/>
            <p:nvPr/>
          </p:nvSpPr>
          <p:spPr>
            <a:xfrm>
              <a:off x="4572000" y="2351026"/>
              <a:ext cx="1152689" cy="645926"/>
            </a:xfrm>
            <a:prstGeom prst="bentArrow">
              <a:avLst>
                <a:gd name="adj1" fmla="val 7332"/>
                <a:gd name="adj2" fmla="val 8158"/>
                <a:gd name="adj3" fmla="val 25000"/>
                <a:gd name="adj4" fmla="val 54978"/>
              </a:avLst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31 Grupo"/>
          <p:cNvGrpSpPr>
            <a:grpSpLocks/>
          </p:cNvGrpSpPr>
          <p:nvPr/>
        </p:nvGrpSpPr>
        <p:grpSpPr bwMode="auto">
          <a:xfrm>
            <a:off x="4572706" y="4508509"/>
            <a:ext cx="2751242" cy="923925"/>
            <a:chOff x="4572000" y="4509120"/>
            <a:chExt cx="3096344" cy="923330"/>
          </a:xfrm>
        </p:grpSpPr>
        <p:sp>
          <p:nvSpPr>
            <p:cNvPr id="66574" name="12 CuadroTexto"/>
            <p:cNvSpPr txBox="1">
              <a:spLocks noChangeArrowheads="1"/>
            </p:cNvSpPr>
            <p:nvPr/>
          </p:nvSpPr>
          <p:spPr bwMode="auto">
            <a:xfrm>
              <a:off x="5796136" y="4509120"/>
              <a:ext cx="187220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>
                  <a:solidFill>
                    <a:srgbClr val="0070C0"/>
                  </a:solidFill>
                  <a:latin typeface="Arial" pitchFamily="34" charset="0"/>
                </a:rPr>
                <a:t>Pérdida de la posibilidad de un beneficio</a:t>
              </a:r>
            </a:p>
          </p:txBody>
        </p:sp>
        <p:sp>
          <p:nvSpPr>
            <p:cNvPr id="29" name="28 Flecha doblada"/>
            <p:cNvSpPr>
              <a:spLocks/>
            </p:cNvSpPr>
            <p:nvPr/>
          </p:nvSpPr>
          <p:spPr>
            <a:xfrm>
              <a:off x="4572000" y="4647619"/>
              <a:ext cx="1152128" cy="646331"/>
            </a:xfrm>
            <a:prstGeom prst="bentArrow">
              <a:avLst>
                <a:gd name="adj1" fmla="val 7332"/>
                <a:gd name="adj2" fmla="val 8158"/>
                <a:gd name="adj3" fmla="val 25000"/>
                <a:gd name="adj4" fmla="val 54978"/>
              </a:avLst>
            </a:prstGeom>
            <a:solidFill>
              <a:srgbClr val="0070C0"/>
            </a:solidFill>
            <a:ln>
              <a:noFill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AR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25 Grupo"/>
          <p:cNvGrpSpPr>
            <a:grpSpLocks/>
          </p:cNvGrpSpPr>
          <p:nvPr/>
        </p:nvGrpSpPr>
        <p:grpSpPr bwMode="auto">
          <a:xfrm>
            <a:off x="7788112" y="1989144"/>
            <a:ext cx="794904" cy="3743325"/>
            <a:chOff x="8190109" y="1988840"/>
            <a:chExt cx="894672" cy="3744416"/>
          </a:xfrm>
        </p:grpSpPr>
        <p:sp>
          <p:nvSpPr>
            <p:cNvPr id="24" name="23 Rectángulo"/>
            <p:cNvSpPr/>
            <p:nvPr/>
          </p:nvSpPr>
          <p:spPr>
            <a:xfrm rot="5400000">
              <a:off x="7517159" y="3392040"/>
              <a:ext cx="2269231" cy="86601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4400" b="1" spc="50" dirty="0">
                  <a:ln w="11430"/>
                  <a:gradFill flip="none" rotWithShape="1">
                    <a:gsLst>
                      <a:gs pos="2000">
                        <a:srgbClr val="FFFFFF"/>
                      </a:gs>
                      <a:gs pos="23000">
                        <a:srgbClr val="3333CC">
                          <a:satMod val="155000"/>
                          <a:alpha val="18000"/>
                        </a:srgbClr>
                      </a:gs>
                      <a:gs pos="100000">
                        <a:srgbClr val="3333CC">
                          <a:shade val="45000"/>
                          <a:satMod val="165000"/>
                        </a:srgbClr>
                      </a:gs>
                    </a:gsLst>
                    <a:lin ang="10800000" scaled="1"/>
                    <a:tileRect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</a:rPr>
                <a:t>Certeza</a:t>
              </a:r>
            </a:p>
          </p:txBody>
        </p:sp>
        <p:sp>
          <p:nvSpPr>
            <p:cNvPr id="22" name="21 Más"/>
            <p:cNvSpPr/>
            <p:nvPr/>
          </p:nvSpPr>
          <p:spPr>
            <a:xfrm>
              <a:off x="8261568" y="1988840"/>
              <a:ext cx="647891" cy="719347"/>
            </a:xfrm>
            <a:prstGeom prst="mathPlus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AR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22 Menos"/>
            <p:cNvSpPr/>
            <p:nvPr/>
          </p:nvSpPr>
          <p:spPr>
            <a:xfrm rot="5400000">
              <a:off x="8226113" y="4977172"/>
              <a:ext cx="720080" cy="792088"/>
            </a:xfrm>
            <a:prstGeom prst="mathMinus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AR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63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3 Marcador de contenido" descr="plantillaPP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337" y="0"/>
            <a:ext cx="8126745" cy="6858000"/>
          </a:xfrm>
        </p:spPr>
      </p:pic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1271220" y="2643197"/>
            <a:ext cx="6729961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</a:pPr>
            <a:r>
              <a:rPr lang="es-ES" altLang="es-AR" sz="2400">
                <a:solidFill>
                  <a:srgbClr val="FF0000"/>
                </a:solidFill>
              </a:rPr>
              <a:t>ARTÍCULO 1750.- </a:t>
            </a:r>
            <a:r>
              <a:rPr lang="es-ES" altLang="es-AR" sz="2400" b="1">
                <a:solidFill>
                  <a:srgbClr val="FF0000"/>
                </a:solidFill>
              </a:rPr>
              <a:t>Daños causados por actos involuntarios</a:t>
            </a:r>
            <a:r>
              <a:rPr lang="es-ES" altLang="es-AR" sz="2400">
                <a:solidFill>
                  <a:srgbClr val="FF0000"/>
                </a:solidFill>
              </a:rPr>
              <a:t>. El autor de un daño causado por un acto involuntario responde por razones de equidad. Se aplica lo dispuesto en el artículo 1718.</a:t>
            </a:r>
            <a:endParaRPr lang="es-ES_tradnl" altLang="es-AR" sz="2400">
              <a:solidFill>
                <a:srgbClr val="FF0000"/>
              </a:solidFill>
            </a:endParaRPr>
          </a:p>
        </p:txBody>
      </p:sp>
      <p:sp>
        <p:nvSpPr>
          <p:cNvPr id="2" name="Llamada con línea 3 (borde y barra de énfasis) 1"/>
          <p:cNvSpPr>
            <a:spLocks/>
          </p:cNvSpPr>
          <p:nvPr/>
        </p:nvSpPr>
        <p:spPr bwMode="auto">
          <a:xfrm>
            <a:off x="1537876" y="266700"/>
            <a:ext cx="6783575" cy="2376488"/>
          </a:xfrm>
          <a:prstGeom prst="accentBorderCallout3">
            <a:avLst>
              <a:gd name="adj1" fmla="val 18750"/>
              <a:gd name="adj2" fmla="val -4769"/>
              <a:gd name="adj3" fmla="val 18750"/>
              <a:gd name="adj4" fmla="val -10630"/>
              <a:gd name="adj5" fmla="val 100000"/>
              <a:gd name="adj6" fmla="val -11028"/>
              <a:gd name="adj7" fmla="val 157227"/>
              <a:gd name="adj8" fmla="val -397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38100">
            <a:solidFill>
              <a:srgbClr val="4F81B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rgbClr val="FF6600"/>
                </a:solidFill>
              </a:rPr>
              <a:t>ARTÍCULO 1742.- </a:t>
            </a:r>
            <a:r>
              <a:rPr lang="es-ES" dirty="0" err="1">
                <a:solidFill>
                  <a:srgbClr val="FF6600"/>
                </a:solidFill>
              </a:rPr>
              <a:t>Atenuación</a:t>
            </a:r>
            <a:r>
              <a:rPr lang="es-ES" dirty="0">
                <a:solidFill>
                  <a:srgbClr val="FF6600"/>
                </a:solidFill>
              </a:rPr>
              <a:t> de la responsabilidad. El juez, al fijar la </a:t>
            </a:r>
            <a:r>
              <a:rPr lang="es-ES" dirty="0" err="1">
                <a:solidFill>
                  <a:srgbClr val="FF6600"/>
                </a:solidFill>
              </a:rPr>
              <a:t>indemnización</a:t>
            </a:r>
            <a:r>
              <a:rPr lang="es-ES" dirty="0">
                <a:solidFill>
                  <a:srgbClr val="FF6600"/>
                </a:solidFill>
              </a:rPr>
              <a:t>, puede atenuarla si es equitativo en </a:t>
            </a:r>
            <a:r>
              <a:rPr lang="es-ES" dirty="0" err="1">
                <a:solidFill>
                  <a:srgbClr val="FF6600"/>
                </a:solidFill>
              </a:rPr>
              <a:t>función</a:t>
            </a:r>
            <a:r>
              <a:rPr lang="es-ES" dirty="0">
                <a:solidFill>
                  <a:srgbClr val="FF6600"/>
                </a:solidFill>
              </a:rPr>
              <a:t> del patrimonio del deudor, la </a:t>
            </a:r>
            <a:r>
              <a:rPr lang="es-ES" dirty="0" err="1">
                <a:solidFill>
                  <a:srgbClr val="FF6600"/>
                </a:solidFill>
              </a:rPr>
              <a:t>situación</a:t>
            </a:r>
            <a:r>
              <a:rPr lang="es-ES" dirty="0">
                <a:solidFill>
                  <a:srgbClr val="FF6600"/>
                </a:solidFill>
              </a:rPr>
              <a:t> personal de la </a:t>
            </a:r>
            <a:r>
              <a:rPr lang="es-ES" dirty="0" err="1">
                <a:solidFill>
                  <a:srgbClr val="FF6600"/>
                </a:solidFill>
              </a:rPr>
              <a:t>víctima</a:t>
            </a:r>
            <a:r>
              <a:rPr lang="es-ES" dirty="0">
                <a:solidFill>
                  <a:srgbClr val="FF6600"/>
                </a:solidFill>
              </a:rPr>
              <a:t> y las circunstancias del hecho.</a:t>
            </a:r>
            <a:r>
              <a:rPr lang="es-ES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s-ES" dirty="0">
                <a:solidFill>
                  <a:srgbClr val="FF6600"/>
                </a:solidFill>
              </a:rPr>
              <a:t>Esta facultad no es aplicable en caso de dolo del responsable.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845899" y="5644257"/>
            <a:ext cx="7452233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32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Hay una inversión </a:t>
            </a:r>
            <a:r>
              <a:rPr lang="es-AR" sz="3200" b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del principio: </a:t>
            </a:r>
            <a:r>
              <a:rPr lang="es-AR" sz="32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por el acto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32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 involuntario se responde en equidad</a:t>
            </a:r>
            <a:endParaRPr lang="es-ES" sz="32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81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AR" smtClean="0">
                <a:ea typeface="ＭＳ Ｐゴシック" pitchFamily="34" charset="-128"/>
              </a:rPr>
              <a:t>La prueba del daño</a:t>
            </a:r>
          </a:p>
        </p:txBody>
      </p:sp>
      <p:sp>
        <p:nvSpPr>
          <p:cNvPr id="68611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s-ES" altLang="es-AR" smtClean="0">
                <a:solidFill>
                  <a:srgbClr val="FF0000"/>
                </a:solidFill>
                <a:ea typeface="ＭＳ Ｐゴシック" pitchFamily="34" charset="-128"/>
              </a:rPr>
              <a:t>ARTÍCULO 1744.- </a:t>
            </a:r>
            <a:r>
              <a:rPr lang="es-ES" altLang="es-AR" b="1" smtClean="0">
                <a:solidFill>
                  <a:srgbClr val="FF0000"/>
                </a:solidFill>
                <a:ea typeface="ＭＳ Ｐゴシック" pitchFamily="34" charset="-128"/>
              </a:rPr>
              <a:t>Prueba del daño</a:t>
            </a:r>
            <a:r>
              <a:rPr lang="es-ES" altLang="es-AR" smtClean="0">
                <a:solidFill>
                  <a:srgbClr val="FF0000"/>
                </a:solidFill>
                <a:ea typeface="ＭＳ Ｐゴシック" pitchFamily="34" charset="-128"/>
              </a:rPr>
              <a:t>. El daño debe ser acreditado por quien lo invoca, excepto que la ley lo impute o presuma, o que surja notorio de los propios hechos. </a:t>
            </a:r>
            <a:endParaRPr lang="es-ES_tradnl" altLang="es-AR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0" indent="0"/>
            <a:endParaRPr lang="es-ES" altLang="es-AR" smtClean="0">
              <a:ea typeface="ＭＳ Ｐゴシック" pitchFamily="34" charset="-128"/>
            </a:endParaRP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1512482" y="2173288"/>
            <a:ext cx="4540255" cy="431800"/>
          </a:xfrm>
          <a:prstGeom prst="rect">
            <a:avLst/>
          </a:prstGeom>
          <a:solidFill>
            <a:srgbClr val="8EB4E3">
              <a:alpha val="36862"/>
            </a:srgbClr>
          </a:solidFill>
          <a:ln w="38100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Elipse 4"/>
          <p:cNvSpPr>
            <a:spLocks noChangeArrowheads="1"/>
          </p:cNvSpPr>
          <p:nvPr/>
        </p:nvSpPr>
        <p:spPr bwMode="auto">
          <a:xfrm>
            <a:off x="6110579" y="2116147"/>
            <a:ext cx="1262749" cy="555625"/>
          </a:xfrm>
          <a:prstGeom prst="ellipse">
            <a:avLst/>
          </a:prstGeom>
          <a:solidFill>
            <a:srgbClr val="8EB4E3">
              <a:alpha val="36862"/>
            </a:srgbClr>
          </a:solidFill>
          <a:ln w="381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Elipse 5"/>
          <p:cNvSpPr>
            <a:spLocks noChangeArrowheads="1"/>
          </p:cNvSpPr>
          <p:nvPr/>
        </p:nvSpPr>
        <p:spPr bwMode="auto">
          <a:xfrm>
            <a:off x="1698717" y="2617797"/>
            <a:ext cx="3308545" cy="554037"/>
          </a:xfrm>
          <a:prstGeom prst="ellipse">
            <a:avLst/>
          </a:prstGeom>
          <a:solidFill>
            <a:srgbClr val="8EB4E3">
              <a:alpha val="36862"/>
            </a:srgbClr>
          </a:solidFill>
          <a:ln w="381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Elipse 6"/>
          <p:cNvSpPr>
            <a:spLocks noChangeArrowheads="1"/>
          </p:cNvSpPr>
          <p:nvPr/>
        </p:nvSpPr>
        <p:spPr bwMode="auto">
          <a:xfrm>
            <a:off x="5907411" y="2617797"/>
            <a:ext cx="2042974" cy="554037"/>
          </a:xfrm>
          <a:prstGeom prst="ellipse">
            <a:avLst/>
          </a:prstGeom>
          <a:solidFill>
            <a:srgbClr val="8EB4E3">
              <a:alpha val="36862"/>
            </a:srgbClr>
          </a:solidFill>
          <a:ln w="381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Llamada con línea 3 (borde y barra de énfasis) 7"/>
          <p:cNvSpPr>
            <a:spLocks/>
          </p:cNvSpPr>
          <p:nvPr/>
        </p:nvSpPr>
        <p:spPr bwMode="auto">
          <a:xfrm>
            <a:off x="915674" y="3649672"/>
            <a:ext cx="3168866" cy="3208337"/>
          </a:xfrm>
          <a:prstGeom prst="accentBorderCallout3">
            <a:avLst>
              <a:gd name="adj1" fmla="val 18273"/>
              <a:gd name="adj2" fmla="val -2574"/>
              <a:gd name="adj3" fmla="val 17319"/>
              <a:gd name="adj4" fmla="val -7426"/>
              <a:gd name="adj5" fmla="val -4759"/>
              <a:gd name="adj6" fmla="val -7310"/>
              <a:gd name="adj7" fmla="val -16014"/>
              <a:gd name="adj8" fmla="val 42769"/>
            </a:avLst>
          </a:prstGeom>
          <a:solidFill>
            <a:srgbClr val="8EB4E3"/>
          </a:solidFill>
          <a:ln w="38100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_tradnl" altLang="es-AR" b="1" smtClean="0">
              <a:solidFill>
                <a:srgbClr val="0D0D0D"/>
              </a:solidFill>
            </a:endParaRP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AR" b="1" smtClean="0">
                <a:solidFill>
                  <a:srgbClr val="0D0D0D"/>
                </a:solidFill>
              </a:rPr>
              <a:t>Daños por fallecimiento (para el cónyuge, conviviente e hijos menores de 21 años) (art. 1745)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AR" b="1" smtClean="0">
                <a:solidFill>
                  <a:srgbClr val="0D0D0D"/>
                </a:solidFill>
              </a:rPr>
              <a:t>Daños por incapacidad física o psíquica y gastos médicos (art. 1746)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AR" smtClean="0">
              <a:solidFill>
                <a:srgbClr val="0D0D0D"/>
              </a:solidFill>
            </a:endParaRPr>
          </a:p>
        </p:txBody>
      </p:sp>
      <p:sp>
        <p:nvSpPr>
          <p:cNvPr id="9" name="Llamada con línea 3 (borde y barra de énfasis) 8"/>
          <p:cNvSpPr>
            <a:spLocks/>
          </p:cNvSpPr>
          <p:nvPr/>
        </p:nvSpPr>
        <p:spPr bwMode="auto">
          <a:xfrm>
            <a:off x="5148353" y="3643318"/>
            <a:ext cx="3168866" cy="1031875"/>
          </a:xfrm>
          <a:prstGeom prst="accentBorderCallout3">
            <a:avLst>
              <a:gd name="adj1" fmla="val 18273"/>
              <a:gd name="adj2" fmla="val -2574"/>
              <a:gd name="adj3" fmla="val 17319"/>
              <a:gd name="adj4" fmla="val -7426"/>
              <a:gd name="adj5" fmla="val -4759"/>
              <a:gd name="adj6" fmla="val -7310"/>
              <a:gd name="adj7" fmla="val -47889"/>
              <a:gd name="adj8" fmla="val 41449"/>
            </a:avLst>
          </a:prstGeom>
          <a:solidFill>
            <a:srgbClr val="8EB4E3"/>
          </a:solidFill>
          <a:ln w="38100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AR" b="1" smtClean="0">
                <a:solidFill>
                  <a:srgbClr val="0D0D0D"/>
                </a:solidFill>
              </a:rPr>
              <a:t>Daño extrapatrimonial (en algunos casos)</a:t>
            </a:r>
            <a:endParaRPr lang="es-ES" altLang="es-AR" smtClean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5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39135" y="6210300"/>
            <a:ext cx="406337" cy="457200"/>
          </a:xfrm>
          <a:prstGeom prst="ellipse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30E4FFD8-D767-4BA4-B8D4-0D09E7F70BA2}" type="slidenum">
              <a:rPr lang="es-AR" altLang="es-AR">
                <a:ea typeface="ＭＳ Ｐゴシック" pitchFamily="34" charset="-128"/>
              </a:rPr>
              <a:pPr/>
              <a:t>103</a:t>
            </a:fld>
            <a:endParaRPr lang="es-AR" altLang="es-AR">
              <a:ea typeface="ＭＳ Ｐゴシック" pitchFamily="34" charset="-128"/>
            </a:endParaRPr>
          </a:p>
        </p:txBody>
      </p:sp>
      <p:sp>
        <p:nvSpPr>
          <p:cNvPr id="69635" name="1 Título"/>
          <p:cNvSpPr txBox="1">
            <a:spLocks/>
          </p:cNvSpPr>
          <p:nvPr/>
        </p:nvSpPr>
        <p:spPr bwMode="auto">
          <a:xfrm>
            <a:off x="1179507" y="404813"/>
            <a:ext cx="6784986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</a:pPr>
            <a:r>
              <a:rPr lang="es-ES" altLang="es-AR" sz="3200" b="1">
                <a:solidFill>
                  <a:srgbClr val="000000"/>
                </a:solidFill>
              </a:rPr>
              <a:t>CLASES DE DAÑOS RESARCIBLES</a:t>
            </a:r>
          </a:p>
        </p:txBody>
      </p:sp>
      <p:grpSp>
        <p:nvGrpSpPr>
          <p:cNvPr id="6" name="5 Grupo"/>
          <p:cNvGrpSpPr>
            <a:grpSpLocks/>
          </p:cNvGrpSpPr>
          <p:nvPr/>
        </p:nvGrpSpPr>
        <p:grpSpPr bwMode="auto">
          <a:xfrm>
            <a:off x="1828518" y="1466854"/>
            <a:ext cx="5142707" cy="2862322"/>
            <a:chOff x="1485858" y="1467264"/>
            <a:chExt cx="5786442" cy="2862748"/>
          </a:xfrm>
        </p:grpSpPr>
        <p:sp>
          <p:nvSpPr>
            <p:cNvPr id="27" name="26 CuadroTexto"/>
            <p:cNvSpPr txBox="1"/>
            <p:nvPr/>
          </p:nvSpPr>
          <p:spPr>
            <a:xfrm>
              <a:off x="1485858" y="2483415"/>
              <a:ext cx="1439864" cy="3683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AR" b="1" dirty="0">
                  <a:solidFill>
                    <a:srgbClr val="FFFFFF"/>
                  </a:solidFill>
                </a:rPr>
                <a:t>PERSONA</a:t>
              </a:r>
            </a:p>
          </p:txBody>
        </p:sp>
        <p:grpSp>
          <p:nvGrpSpPr>
            <p:cNvPr id="69639" name="27 Grupo"/>
            <p:cNvGrpSpPr>
              <a:grpSpLocks/>
            </p:cNvGrpSpPr>
            <p:nvPr/>
          </p:nvGrpSpPr>
          <p:grpSpPr bwMode="auto">
            <a:xfrm>
              <a:off x="3401972" y="1467264"/>
              <a:ext cx="3870328" cy="2862748"/>
              <a:chOff x="5094160" y="3792139"/>
              <a:chExt cx="3870328" cy="2862748"/>
            </a:xfrm>
          </p:grpSpPr>
          <p:sp>
            <p:nvSpPr>
              <p:cNvPr id="38" name="37 CuadroTexto"/>
              <p:cNvSpPr txBox="1"/>
              <p:nvPr/>
            </p:nvSpPr>
            <p:spPr>
              <a:xfrm>
                <a:off x="5579935" y="3792139"/>
                <a:ext cx="3384553" cy="286274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285750" indent="-285750" defTabSz="449263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es-AR" sz="2000" b="1" dirty="0">
                    <a:solidFill>
                      <a:srgbClr val="000000">
                        <a:lumMod val="60000"/>
                        <a:lumOff val="40000"/>
                      </a:srgbClr>
                    </a:solidFill>
                    <a:latin typeface="Arial" pitchFamily="34" charset="0"/>
                  </a:rPr>
                  <a:t>Personalísimos</a:t>
                </a:r>
              </a:p>
              <a:p>
                <a:pPr marL="285750" indent="-285750" defTabSz="449263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es-AR" sz="2000" b="1" dirty="0">
                    <a:solidFill>
                      <a:srgbClr val="000000">
                        <a:lumMod val="60000"/>
                        <a:lumOff val="40000"/>
                      </a:srgbClr>
                    </a:solidFill>
                    <a:latin typeface="Arial" pitchFamily="34" charset="0"/>
                  </a:rPr>
                  <a:t>Integridad personal</a:t>
                </a:r>
              </a:p>
              <a:p>
                <a:pPr marL="285750" indent="-285750" defTabSz="449263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es-AR" sz="2000" b="1" dirty="0">
                    <a:solidFill>
                      <a:srgbClr val="000000">
                        <a:lumMod val="60000"/>
                        <a:lumOff val="40000"/>
                      </a:srgbClr>
                    </a:solidFill>
                    <a:latin typeface="Arial" pitchFamily="34" charset="0"/>
                  </a:rPr>
                  <a:t>Salud psicofísica</a:t>
                </a:r>
              </a:p>
              <a:p>
                <a:pPr marL="285750" indent="-285750" defTabSz="449263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es-AR" sz="2000" b="1" dirty="0">
                    <a:solidFill>
                      <a:srgbClr val="000000">
                        <a:lumMod val="60000"/>
                        <a:lumOff val="40000"/>
                      </a:srgbClr>
                    </a:solidFill>
                    <a:latin typeface="Arial" pitchFamily="34" charset="0"/>
                  </a:rPr>
                  <a:t>Afecciones espirituales</a:t>
                </a:r>
              </a:p>
              <a:p>
                <a:pPr marL="285750" indent="-285750" defTabSz="449263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es-AR" sz="2000" b="1" dirty="0">
                    <a:solidFill>
                      <a:srgbClr val="000000">
                        <a:lumMod val="60000"/>
                        <a:lumOff val="40000"/>
                      </a:srgbClr>
                    </a:solidFill>
                    <a:latin typeface="Arial" pitchFamily="34" charset="0"/>
                  </a:rPr>
                  <a:t>Proyecto de vida</a:t>
                </a:r>
              </a:p>
            </p:txBody>
          </p:sp>
          <p:sp>
            <p:nvSpPr>
              <p:cNvPr id="39" name="38 Abrir llave"/>
              <p:cNvSpPr/>
              <p:nvPr/>
            </p:nvSpPr>
            <p:spPr>
              <a:xfrm>
                <a:off x="5094160" y="3792139"/>
                <a:ext cx="198437" cy="2400657"/>
              </a:xfrm>
              <a:prstGeom prst="lef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AR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" name="4 CuadroTexto"/>
          <p:cNvSpPr txBox="1"/>
          <p:nvPr/>
        </p:nvSpPr>
        <p:spPr>
          <a:xfrm>
            <a:off x="2075425" y="4589472"/>
            <a:ext cx="5503894" cy="923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dirty="0">
                <a:solidFill>
                  <a:srgbClr val="000000"/>
                </a:solidFill>
              </a:rPr>
              <a:t>Menoscabo a las afecciones espirituales, personales, etc.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dirty="0">
                <a:solidFill>
                  <a:srgbClr val="000000"/>
                </a:solidFill>
              </a:rPr>
              <a:t>CONSECUENCIAS NO PATRIMONIALES, por naturaleza, pero resarcibles</a:t>
            </a:r>
          </a:p>
        </p:txBody>
      </p:sp>
    </p:spTree>
    <p:extLst>
      <p:ext uri="{BB962C8B-B14F-4D97-AF65-F5344CB8AC3E}">
        <p14:creationId xmlns:p14="http://schemas.microsoft.com/office/powerpoint/2010/main" val="335899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7" y="4406909"/>
            <a:ext cx="7772612" cy="1362075"/>
          </a:xfrm>
        </p:spPr>
        <p:txBody>
          <a:bodyPr/>
          <a:lstStyle/>
          <a:p>
            <a:pPr>
              <a:defRPr/>
            </a:pPr>
            <a:r>
              <a:rPr lang="es-AR" dirty="0" smtClean="0"/>
              <a:t>LEGITIMACIÓN ACTIVA</a:t>
            </a:r>
            <a:endParaRPr lang="es-AR" dirty="0"/>
          </a:p>
        </p:txBody>
      </p:sp>
      <p:sp>
        <p:nvSpPr>
          <p:cNvPr id="70659" name="2 Marcador de texto"/>
          <p:cNvSpPr>
            <a:spLocks noGrp="1"/>
          </p:cNvSpPr>
          <p:nvPr>
            <p:ph type="body" idx="1"/>
          </p:nvPr>
        </p:nvSpPr>
        <p:spPr>
          <a:xfrm>
            <a:off x="1116017" y="2997208"/>
            <a:ext cx="6907734" cy="133826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s-AR" altLang="es-AR" sz="3200" b="1" smtClean="0"/>
              <a:t>Daño patrimonial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AR" altLang="es-AR" sz="3200" b="1" smtClean="0"/>
              <a:t>Daño no patrimonial</a:t>
            </a:r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39135" y="6208713"/>
            <a:ext cx="406337" cy="457200"/>
          </a:xfrm>
          <a:prstGeom prst="ellipse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50607AE1-D839-4072-9A4C-A1C75550748D}" type="slidenum">
              <a:rPr lang="es-AR" altLang="es-AR">
                <a:ea typeface="ＭＳ Ｐゴシック" pitchFamily="34" charset="-128"/>
              </a:rPr>
              <a:pPr/>
              <a:t>104</a:t>
            </a:fld>
            <a:endParaRPr lang="es-AR" altLang="es-A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36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39135" y="6210300"/>
            <a:ext cx="406337" cy="457200"/>
          </a:xfrm>
          <a:prstGeom prst="ellipse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92C3D18-22D4-436B-B524-04479210247A}" type="slidenum">
              <a:rPr lang="es-AR" altLang="es-AR">
                <a:ea typeface="ＭＳ Ｐゴシック" pitchFamily="34" charset="-128"/>
              </a:rPr>
              <a:pPr/>
              <a:t>105</a:t>
            </a:fld>
            <a:endParaRPr lang="es-AR" altLang="es-AR">
              <a:ea typeface="ＭＳ Ｐゴシック" pitchFamily="34" charset="-128"/>
            </a:endParaRPr>
          </a:p>
        </p:txBody>
      </p:sp>
      <p:sp>
        <p:nvSpPr>
          <p:cNvPr id="71683" name="1 Título"/>
          <p:cNvSpPr txBox="1">
            <a:spLocks/>
          </p:cNvSpPr>
          <p:nvPr/>
        </p:nvSpPr>
        <p:spPr bwMode="auto">
          <a:xfrm>
            <a:off x="987625" y="692159"/>
            <a:ext cx="6907734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r>
              <a:rPr lang="es-AR" altLang="es-AR" sz="4000">
                <a:solidFill>
                  <a:srgbClr val="000000"/>
                </a:solidFill>
              </a:rPr>
              <a:t>LEGITIMACIÓN ACTIVA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052527" y="2054225"/>
            <a:ext cx="3326886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dirty="0">
                <a:solidFill>
                  <a:srgbClr val="FFFFFF"/>
                </a:solidFill>
              </a:rPr>
              <a:t>Consecuencias patrimoniales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052527" y="4484688"/>
            <a:ext cx="3326886" cy="36830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AR" dirty="0">
                <a:solidFill>
                  <a:srgbClr val="FFFFFF"/>
                </a:solidFill>
              </a:rPr>
              <a:t>Consecuencias no patrimoniales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07805" y="1431925"/>
            <a:ext cx="3967432" cy="2122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2563" indent="-182563" defTabSz="44926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AR" sz="1400" dirty="0">
                <a:solidFill>
                  <a:srgbClr val="3333CC"/>
                </a:solidFill>
                <a:latin typeface="Arial" pitchFamily="34" charset="0"/>
              </a:rPr>
              <a:t>1079 CC: toda persona que hubiera sufrido, aunque fuera de manera indirecta</a:t>
            </a:r>
          </a:p>
          <a:p>
            <a:pPr marL="182563" indent="-182563" defTabSz="44926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AR" sz="1600" b="1" dirty="0">
                <a:solidFill>
                  <a:srgbClr val="733D3D"/>
                </a:solidFill>
                <a:latin typeface="Arial" pitchFamily="34" charset="0"/>
              </a:rPr>
              <a:t>CCCN:</a:t>
            </a:r>
            <a:r>
              <a:rPr lang="es-AR" sz="1600" dirty="0">
                <a:solidFill>
                  <a:srgbClr val="733D3D"/>
                </a:solidFill>
                <a:latin typeface="Arial" pitchFamily="34" charset="0"/>
              </a:rPr>
              <a:t> no tiene norma de correspondencia, pero…</a:t>
            </a:r>
          </a:p>
          <a:p>
            <a:pPr marL="182563" indent="-182563" defTabSz="44926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AR" sz="1600" b="1" dirty="0">
                <a:solidFill>
                  <a:srgbClr val="733D3D"/>
                </a:solidFill>
                <a:latin typeface="Arial" pitchFamily="34" charset="0"/>
              </a:rPr>
              <a:t>1738</a:t>
            </a:r>
            <a:r>
              <a:rPr lang="es-AR" sz="1600" dirty="0">
                <a:solidFill>
                  <a:srgbClr val="733D3D"/>
                </a:solidFill>
                <a:latin typeface="Arial" pitchFamily="34" charset="0"/>
              </a:rPr>
              <a:t>: </a:t>
            </a:r>
            <a:r>
              <a:rPr lang="es-AR" sz="1600" i="1" dirty="0">
                <a:solidFill>
                  <a:srgbClr val="733D3D"/>
                </a:solidFill>
                <a:latin typeface="Arial" pitchFamily="34" charset="0"/>
              </a:rPr>
              <a:t>alcance</a:t>
            </a:r>
            <a:r>
              <a:rPr lang="es-AR" sz="1600" dirty="0">
                <a:solidFill>
                  <a:srgbClr val="733D3D"/>
                </a:solidFill>
                <a:latin typeface="Arial" pitchFamily="34" charset="0"/>
              </a:rPr>
              <a:t> DE – LC - </a:t>
            </a:r>
            <a:r>
              <a:rPr lang="es-AR" sz="1600" dirty="0" err="1">
                <a:solidFill>
                  <a:srgbClr val="733D3D"/>
                </a:solidFill>
                <a:latin typeface="Arial" pitchFamily="34" charset="0"/>
              </a:rPr>
              <a:t>PCh</a:t>
            </a:r>
            <a:endParaRPr lang="es-AR" sz="1600" dirty="0">
              <a:solidFill>
                <a:srgbClr val="733D3D"/>
              </a:solidFill>
              <a:latin typeface="Arial" pitchFamily="34" charset="0"/>
            </a:endParaRPr>
          </a:p>
          <a:p>
            <a:pPr marL="182563" indent="-182563" defTabSz="44926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AR" sz="1600" b="1" dirty="0">
                <a:solidFill>
                  <a:srgbClr val="733D3D"/>
                </a:solidFill>
                <a:latin typeface="Arial" pitchFamily="34" charset="0"/>
              </a:rPr>
              <a:t>1739</a:t>
            </a:r>
            <a:r>
              <a:rPr lang="es-AR" sz="1600" dirty="0">
                <a:solidFill>
                  <a:srgbClr val="733D3D"/>
                </a:solidFill>
                <a:latin typeface="Arial" pitchFamily="34" charset="0"/>
              </a:rPr>
              <a:t>: perjuicio </a:t>
            </a:r>
            <a:r>
              <a:rPr lang="es-AR" sz="1600" i="1" dirty="0">
                <a:solidFill>
                  <a:srgbClr val="733D3D"/>
                </a:solidFill>
                <a:latin typeface="Arial" pitchFamily="34" charset="0"/>
              </a:rPr>
              <a:t>directo o indirecto</a:t>
            </a:r>
            <a:r>
              <a:rPr lang="es-AR" sz="1600" dirty="0">
                <a:solidFill>
                  <a:srgbClr val="733D3D"/>
                </a:solidFill>
                <a:latin typeface="Arial" pitchFamily="34" charset="0"/>
              </a:rPr>
              <a:t> </a:t>
            </a:r>
            <a:endParaRPr lang="es-AR" sz="1600" i="1" dirty="0">
              <a:solidFill>
                <a:srgbClr val="733D3D"/>
              </a:solidFill>
              <a:latin typeface="Arial" pitchFamily="34" charset="0"/>
            </a:endParaRPr>
          </a:p>
          <a:p>
            <a:pPr defTabSz="449263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es-AR" sz="1600" dirty="0">
                <a:solidFill>
                  <a:srgbClr val="733D3D"/>
                </a:solidFill>
                <a:latin typeface="Arial" pitchFamily="34" charset="0"/>
              </a:rPr>
              <a:t>Ej.: 1745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507805" y="3627442"/>
            <a:ext cx="3967432" cy="31547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2563" indent="-182563" defTabSz="44926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AR" sz="1400" dirty="0">
                <a:solidFill>
                  <a:srgbClr val="000000"/>
                </a:solidFill>
                <a:latin typeface="Arial" pitchFamily="34" charset="0"/>
              </a:rPr>
              <a:t>1078 CC: damnificado directo</a:t>
            </a:r>
          </a:p>
          <a:p>
            <a:pPr marL="628650" lvl="1" indent="-285750" defTabSz="449263" eaLnBrk="0" fontAlgn="base" hangingPunct="0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s-AR" sz="1400" dirty="0">
                <a:solidFill>
                  <a:srgbClr val="000000"/>
                </a:solidFill>
                <a:latin typeface="Arial" pitchFamily="34" charset="0"/>
              </a:rPr>
              <a:t>En caso de muerte: “herederos forzosos” - Interpretación jurisprudencial</a:t>
            </a:r>
          </a:p>
          <a:p>
            <a:pPr marL="628650" lvl="1" indent="-285750" defTabSz="449263" eaLnBrk="0" fontAlgn="base" hangingPunct="0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s-AR" sz="1400" dirty="0">
                <a:solidFill>
                  <a:srgbClr val="000000"/>
                </a:solidFill>
                <a:latin typeface="Arial" pitchFamily="34" charset="0"/>
              </a:rPr>
              <a:t>Interés legítimo, no reprobado (</a:t>
            </a:r>
            <a:r>
              <a:rPr lang="es-AR" sz="1200" dirty="0">
                <a:solidFill>
                  <a:srgbClr val="000000"/>
                </a:solidFill>
                <a:latin typeface="Arial" pitchFamily="34" charset="0"/>
              </a:rPr>
              <a:t>convivientes, hermanos</a:t>
            </a:r>
            <a:r>
              <a:rPr lang="es-AR" sz="1400" dirty="0">
                <a:solidFill>
                  <a:srgbClr val="000000"/>
                </a:solidFill>
                <a:latin typeface="Arial" pitchFamily="34" charset="0"/>
              </a:rPr>
              <a:t>)</a:t>
            </a:r>
          </a:p>
          <a:p>
            <a:pPr marL="628650" lvl="1" indent="-285750" defTabSz="449263" eaLnBrk="0" fontAlgn="base" hangingPunct="0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s-AR" sz="1400" dirty="0">
                <a:solidFill>
                  <a:srgbClr val="000000"/>
                </a:solidFill>
                <a:latin typeface="Arial" pitchFamily="34" charset="0"/>
              </a:rPr>
              <a:t>En caso de gran incapacidad: </a:t>
            </a:r>
            <a:r>
              <a:rPr lang="es-AR" sz="1400" dirty="0" err="1">
                <a:solidFill>
                  <a:srgbClr val="000000"/>
                </a:solidFill>
                <a:latin typeface="Arial" pitchFamily="34" charset="0"/>
              </a:rPr>
              <a:t>SCBA</a:t>
            </a:r>
            <a:r>
              <a:rPr lang="es-AR" sz="1400" dirty="0">
                <a:solidFill>
                  <a:srgbClr val="000000"/>
                </a:solidFill>
                <a:latin typeface="Arial" pitchFamily="34" charset="0"/>
              </a:rPr>
              <a:t> : “LAC c/ </a:t>
            </a:r>
            <a:r>
              <a:rPr lang="es-AR" sz="1400" dirty="0" err="1">
                <a:solidFill>
                  <a:srgbClr val="000000"/>
                </a:solidFill>
                <a:latin typeface="Arial" pitchFamily="34" charset="0"/>
              </a:rPr>
              <a:t>Pcia</a:t>
            </a:r>
            <a:r>
              <a:rPr lang="es-AR" sz="1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s-AR" sz="1400" dirty="0" err="1">
                <a:solidFill>
                  <a:srgbClr val="000000"/>
                </a:solidFill>
                <a:latin typeface="Arial" pitchFamily="34" charset="0"/>
              </a:rPr>
              <a:t>B.A</a:t>
            </a:r>
            <a:r>
              <a:rPr lang="es-AR" sz="1400" dirty="0">
                <a:solidFill>
                  <a:srgbClr val="000000"/>
                </a:solidFill>
                <a:latin typeface="Arial" pitchFamily="34" charset="0"/>
              </a:rPr>
              <a:t>.” , 2007 (</a:t>
            </a:r>
            <a:r>
              <a:rPr lang="es-AR" sz="1200" dirty="0">
                <a:solidFill>
                  <a:srgbClr val="000000"/>
                </a:solidFill>
                <a:latin typeface="Arial" pitchFamily="34" charset="0"/>
              </a:rPr>
              <a:t>menor de 4 años, cuadripléjico</a:t>
            </a:r>
            <a:r>
              <a:rPr lang="es-AR" sz="1400" dirty="0">
                <a:solidFill>
                  <a:srgbClr val="000000"/>
                </a:solidFill>
                <a:latin typeface="Arial" pitchFamily="34" charset="0"/>
              </a:rPr>
              <a:t>)</a:t>
            </a:r>
          </a:p>
          <a:p>
            <a:pPr marL="182563" indent="-182563" defTabSz="44926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AR" sz="1600" b="1" dirty="0">
                <a:solidFill>
                  <a:srgbClr val="000000"/>
                </a:solidFill>
                <a:latin typeface="Arial" pitchFamily="34" charset="0"/>
              </a:rPr>
              <a:t>1741: </a:t>
            </a:r>
            <a:r>
              <a:rPr lang="es-AR" sz="1600" dirty="0">
                <a:solidFill>
                  <a:srgbClr val="000000"/>
                </a:solidFill>
                <a:latin typeface="Arial" pitchFamily="34" charset="0"/>
              </a:rPr>
              <a:t>damnificado</a:t>
            </a:r>
            <a:r>
              <a:rPr lang="es-AR" sz="16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s-AR" sz="1600" dirty="0">
                <a:solidFill>
                  <a:srgbClr val="000000"/>
                </a:solidFill>
                <a:latin typeface="Arial" pitchFamily="34" charset="0"/>
              </a:rPr>
              <a:t>directo</a:t>
            </a:r>
          </a:p>
          <a:p>
            <a:pPr marL="742950" lvl="1" indent="-285750" defTabSz="449263" eaLnBrk="0" fontAlgn="base" hangingPunct="0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s-AR" sz="1600" dirty="0">
                <a:solidFill>
                  <a:srgbClr val="000000"/>
                </a:solidFill>
                <a:latin typeface="Arial" pitchFamily="34" charset="0"/>
              </a:rPr>
              <a:t>En caso de muerte o </a:t>
            </a:r>
            <a:r>
              <a:rPr lang="es-AR" sz="1600" i="1" dirty="0">
                <a:solidFill>
                  <a:srgbClr val="000000"/>
                </a:solidFill>
                <a:latin typeface="Arial" pitchFamily="34" charset="0"/>
              </a:rPr>
              <a:t>gran discapacidad</a:t>
            </a:r>
            <a:r>
              <a:rPr lang="es-AR" sz="1600" dirty="0">
                <a:solidFill>
                  <a:srgbClr val="000000"/>
                </a:solidFill>
                <a:latin typeface="Arial" pitchFamily="34" charset="0"/>
              </a:rPr>
              <a:t>: enumeración.-</a:t>
            </a:r>
          </a:p>
        </p:txBody>
      </p:sp>
    </p:spTree>
    <p:extLst>
      <p:ext uri="{BB962C8B-B14F-4D97-AF65-F5344CB8AC3E}">
        <p14:creationId xmlns:p14="http://schemas.microsoft.com/office/powerpoint/2010/main" val="301245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algn="ctr"/>
            <a:r>
              <a:rPr lang="es-ES_tradnl" altLang="es-AR" sz="3200" b="1" dirty="0" smtClean="0">
                <a:solidFill>
                  <a:schemeClr val="bg1"/>
                </a:solidFill>
              </a:rPr>
              <a:t>CONCEPTO DE LA </a:t>
            </a:r>
            <a:br>
              <a:rPr lang="es-ES_tradnl" altLang="es-AR" sz="3200" b="1" dirty="0" smtClean="0">
                <a:solidFill>
                  <a:schemeClr val="bg1"/>
                </a:solidFill>
              </a:rPr>
            </a:br>
            <a:r>
              <a:rPr lang="es-ES_tradnl" altLang="es-AR" sz="3200" b="1" dirty="0" smtClean="0">
                <a:solidFill>
                  <a:srgbClr val="FF0000"/>
                </a:solidFill>
              </a:rPr>
              <a:t>RESPONSABILIDAD CIVIL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484318"/>
            <a:ext cx="8100392" cy="53736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s-ES_tradnl" altLang="es-AR" b="1" i="1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s-ES_tradnl" altLang="es-AR" b="1" i="1" dirty="0" smtClean="0">
                <a:solidFill>
                  <a:srgbClr val="FF0000"/>
                </a:solidFill>
              </a:rPr>
              <a:t>LOPEZ HERRERA:</a:t>
            </a:r>
          </a:p>
          <a:p>
            <a:pPr algn="ctr"/>
            <a:r>
              <a:rPr lang="es-ES_tradnl" altLang="es-AR" b="1" dirty="0" smtClean="0"/>
              <a:t>“La institución jurídica destinada a proporcionar a quien ha sufrido un daño como consecuencia de la conducta, activa u </a:t>
            </a:r>
            <a:r>
              <a:rPr lang="es-ES_tradnl" altLang="es-AR" b="1" dirty="0" err="1" smtClean="0"/>
              <a:t>omisiva</a:t>
            </a:r>
            <a:r>
              <a:rPr lang="es-ES_tradnl" altLang="es-AR" b="1" dirty="0" smtClean="0"/>
              <a:t>, de otra persona, los mecanismos necesarios para obtener su reparación o una compensación (normalmente una indemnización en dinero)“</a:t>
            </a:r>
            <a:r>
              <a:rPr lang="es-ES_tradnl" altLang="es-AR" sz="4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86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04800"/>
            <a:ext cx="7560522" cy="1143000"/>
          </a:xfrm>
        </p:spPr>
        <p:txBody>
          <a:bodyPr/>
          <a:lstStyle/>
          <a:p>
            <a:r>
              <a:rPr lang="es-ES_tradnl" altLang="es-AR" sz="3000" dirty="0" smtClean="0">
                <a:latin typeface="Calibri" pitchFamily="34" charset="0"/>
                <a:cs typeface="Calibri" pitchFamily="34" charset="0"/>
              </a:rPr>
              <a:t>CONCEPTO DE RESPONSABILIDAD CIVIL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84318"/>
            <a:ext cx="8820150" cy="53736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_tradnl" altLang="es-AR" b="1" dirty="0" smtClean="0">
                <a:solidFill>
                  <a:schemeClr val="bg1"/>
                </a:solidFill>
              </a:rPr>
              <a:t>PIZARRO</a:t>
            </a:r>
          </a:p>
          <a:p>
            <a:pPr algn="ctr">
              <a:buFont typeface="Wingdings" pitchFamily="2" charset="2"/>
              <a:buNone/>
            </a:pPr>
            <a:r>
              <a:rPr lang="es-ES_tradnl" altLang="es-AR" sz="2800" b="1" dirty="0" smtClean="0"/>
              <a:t>ES </a:t>
            </a:r>
            <a:r>
              <a:rPr lang="es-ES_tradnl" altLang="es-AR" sz="2800" b="1" dirty="0" smtClean="0"/>
              <a:t>LA OBLIGACION DE RESARCIR TODO DAÑO INJUSTAMENTE </a:t>
            </a:r>
            <a:r>
              <a:rPr lang="es-ES_tradnl" altLang="es-AR" sz="2800" b="1" u="sng" dirty="0" smtClean="0"/>
              <a:t>CAUSADO</a:t>
            </a:r>
            <a:r>
              <a:rPr lang="es-ES_tradnl" altLang="es-AR" sz="2800" b="1" dirty="0" smtClean="0"/>
              <a:t> A OTRO</a:t>
            </a:r>
            <a:r>
              <a:rPr lang="es-ES_tradnl" altLang="es-AR" sz="2800" dirty="0" smtClean="0"/>
              <a:t> </a:t>
            </a:r>
          </a:p>
          <a:p>
            <a:pPr algn="ctr">
              <a:buFont typeface="Wingdings" pitchFamily="2" charset="2"/>
              <a:buNone/>
            </a:pPr>
            <a:endParaRPr lang="es-ES_tradnl" altLang="es-AR" sz="2800" dirty="0" smtClean="0"/>
          </a:p>
          <a:p>
            <a:pPr algn="ctr">
              <a:buFont typeface="Wingdings" pitchFamily="2" charset="2"/>
              <a:buNone/>
            </a:pPr>
            <a:r>
              <a:rPr lang="es-ES_tradnl" altLang="es-AR" sz="2800" b="1" dirty="0" smtClean="0">
                <a:solidFill>
                  <a:schemeClr val="bg1"/>
                </a:solidFill>
              </a:rPr>
              <a:t>A </a:t>
            </a:r>
            <a:r>
              <a:rPr lang="es-ES_tradnl" altLang="es-AR" sz="2800" b="1" dirty="0" smtClean="0">
                <a:solidFill>
                  <a:schemeClr val="bg1"/>
                </a:solidFill>
              </a:rPr>
              <a:t>OPINION</a:t>
            </a:r>
          </a:p>
          <a:p>
            <a:pPr algn="ctr">
              <a:buFont typeface="Wingdings" pitchFamily="2" charset="2"/>
              <a:buNone/>
            </a:pPr>
            <a:endParaRPr lang="es-ES_tradnl" altLang="es-AR" sz="2800" b="1" dirty="0" smtClean="0"/>
          </a:p>
          <a:p>
            <a:pPr algn="ctr">
              <a:buFont typeface="Wingdings" pitchFamily="2" charset="2"/>
              <a:buNone/>
            </a:pPr>
            <a:r>
              <a:rPr lang="es-ES_tradnl" altLang="es-AR" sz="2800" b="1" dirty="0" smtClean="0">
                <a:solidFill>
                  <a:srgbClr val="FF0000"/>
                </a:solidFill>
              </a:rPr>
              <a:t>ES LA OBLIGACION DE REPARAR TODO DAÑO INJUSTAMENTE </a:t>
            </a:r>
            <a:r>
              <a:rPr lang="es-ES_tradnl" altLang="es-AR" sz="2800" b="1" u="sng" dirty="0" smtClean="0">
                <a:solidFill>
                  <a:srgbClr val="FF0000"/>
                </a:solidFill>
              </a:rPr>
              <a:t>SUFRIDO</a:t>
            </a:r>
            <a:r>
              <a:rPr lang="es-ES_tradnl" altLang="es-AR" sz="28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555776" y="3140968"/>
            <a:ext cx="403244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Son los que su autor ha causado con culpa o dolo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555776" y="5589240"/>
            <a:ext cx="442849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Son los que ha sufrido injustamente por el damnificado, aunque su autor los haya causado sin culpa ni dolo</a:t>
            </a:r>
          </a:p>
        </p:txBody>
      </p:sp>
    </p:spTree>
    <p:extLst>
      <p:ext uri="{BB962C8B-B14F-4D97-AF65-F5344CB8AC3E}">
        <p14:creationId xmlns:p14="http://schemas.microsoft.com/office/powerpoint/2010/main" val="11573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AR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RESPONSABILIDAD CIVIL</a:t>
            </a:r>
            <a:endParaRPr lang="es-ES" altLang="es-AR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598613"/>
            <a:ext cx="7710442" cy="4926012"/>
          </a:xfrm>
        </p:spPr>
        <p:txBody>
          <a:bodyPr/>
          <a:lstStyle/>
          <a:p>
            <a:pPr marL="457200" indent="-4572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s-AR" altLang="es-AR" sz="2800" dirty="0" smtClean="0">
                <a:latin typeface="+mj-lt"/>
              </a:rPr>
              <a:t>La responsabilidad importa entonces un deber (</a:t>
            </a:r>
            <a:r>
              <a:rPr lang="es-AR" altLang="es-AR" sz="2800" dirty="0" err="1" smtClean="0">
                <a:latin typeface="+mj-lt"/>
              </a:rPr>
              <a:t>naeminem</a:t>
            </a:r>
            <a:r>
              <a:rPr lang="es-AR" altLang="es-AR" sz="2800" dirty="0" smtClean="0">
                <a:latin typeface="+mj-lt"/>
              </a:rPr>
              <a:t> </a:t>
            </a:r>
            <a:r>
              <a:rPr lang="es-AR" altLang="es-AR" sz="2800" dirty="0" err="1" smtClean="0">
                <a:latin typeface="+mj-lt"/>
              </a:rPr>
              <a:t>laedere</a:t>
            </a:r>
            <a:r>
              <a:rPr lang="es-AR" altLang="es-AR" sz="2800" dirty="0" smtClean="0">
                <a:latin typeface="+mj-lt"/>
              </a:rPr>
              <a:t>) que soporta quien ha causado un daño, perjuicio o detrimento de reparar o indemnizar a la víctima.</a:t>
            </a:r>
          </a:p>
          <a:p>
            <a:pPr marL="457200" indent="-457200" algn="just">
              <a:lnSpc>
                <a:spcPct val="90000"/>
              </a:lnSpc>
              <a:buFont typeface="Arial" pitchFamily="34" charset="0"/>
              <a:buChar char="•"/>
            </a:pPr>
            <a:endParaRPr lang="es-AR" altLang="es-AR" sz="2800" dirty="0" smtClean="0">
              <a:latin typeface="+mj-lt"/>
            </a:endParaRPr>
          </a:p>
          <a:p>
            <a:pPr marL="457200" indent="-4572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s-AR" altLang="es-AR" sz="2800" dirty="0" smtClean="0">
                <a:latin typeface="+mj-lt"/>
              </a:rPr>
              <a:t>Quien daña a otro le priva de algo que es suyo violando así el </a:t>
            </a:r>
            <a:r>
              <a:rPr lang="es-AR" altLang="es-AR" sz="2800" dirty="0" err="1" smtClean="0">
                <a:latin typeface="+mj-lt"/>
              </a:rPr>
              <a:t>naeminen</a:t>
            </a:r>
            <a:r>
              <a:rPr lang="es-AR" altLang="es-AR" sz="2800" dirty="0" smtClean="0">
                <a:latin typeface="+mj-lt"/>
              </a:rPr>
              <a:t> </a:t>
            </a:r>
            <a:r>
              <a:rPr lang="es-AR" altLang="es-AR" sz="2800" dirty="0" err="1" smtClean="0">
                <a:latin typeface="+mj-lt"/>
              </a:rPr>
              <a:t>laedere</a:t>
            </a:r>
            <a:r>
              <a:rPr lang="es-AR" altLang="es-AR" sz="2800" dirty="0" smtClean="0">
                <a:latin typeface="+mj-lt"/>
              </a:rPr>
              <a:t>..</a:t>
            </a:r>
          </a:p>
          <a:p>
            <a:pPr marL="457200" indent="-457200" algn="just">
              <a:lnSpc>
                <a:spcPct val="90000"/>
              </a:lnSpc>
              <a:buFont typeface="Arial" pitchFamily="34" charset="0"/>
              <a:buChar char="•"/>
            </a:pPr>
            <a:endParaRPr lang="es-AR" altLang="es-AR" sz="2800" dirty="0" smtClean="0">
              <a:latin typeface="+mj-lt"/>
            </a:endParaRPr>
          </a:p>
          <a:p>
            <a:pPr marL="457200" indent="-4572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s-AR" altLang="es-AR" sz="2800" dirty="0" smtClean="0">
                <a:latin typeface="+mj-lt"/>
              </a:rPr>
              <a:t>El derecho declara expresa o implícitamente, tipificando unas veces y con una serie abierta otras las diferentes responsabilidades</a:t>
            </a:r>
            <a:endParaRPr lang="es-ES" altLang="es-AR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AR" smtClean="0">
                <a:latin typeface="Tahoma" pitchFamily="34" charset="0"/>
              </a:rPr>
              <a:t>RESPONSABILIDAD CIVIL</a:t>
            </a:r>
            <a:endParaRPr lang="es-ES" altLang="es-AR" smtClean="0">
              <a:latin typeface="Tahoma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AR" altLang="es-AR" sz="2800" dirty="0" smtClean="0">
                <a:latin typeface="Tahoma" pitchFamily="34" charset="0"/>
              </a:rPr>
              <a:t>NECESIDAD DE LOS PRESUPUESTOS</a:t>
            </a:r>
          </a:p>
          <a:p>
            <a:pPr lvl="1" algn="just"/>
            <a:r>
              <a:rPr lang="es-AR" altLang="es-AR" sz="2400" dirty="0" smtClean="0">
                <a:latin typeface="Tahoma" pitchFamily="34" charset="0"/>
              </a:rPr>
              <a:t>No hay responsabilidad sin una conducta del autor o agente, contraria al ordenamiento jurídico, atribuible con base en un factor objetivo o subjetivo, que origina un daño en relación de causalidad adecuada.</a:t>
            </a:r>
          </a:p>
          <a:p>
            <a:pPr algn="just"/>
            <a:endParaRPr lang="es-AR" altLang="es-AR" sz="2800" dirty="0" smtClean="0">
              <a:latin typeface="Tahoma" pitchFamily="34" charset="0"/>
            </a:endParaRPr>
          </a:p>
          <a:p>
            <a:pPr algn="just"/>
            <a:r>
              <a:rPr lang="es-AR" altLang="es-AR" sz="2800" dirty="0" smtClean="0">
                <a:latin typeface="Tahoma" pitchFamily="34" charset="0"/>
              </a:rPr>
              <a:t>El derecho debe intervenir para reparar el daño sea volviendo las cosas al estado anterior,  sea indemnizándolo con una suma de dinero.</a:t>
            </a:r>
            <a:endParaRPr lang="es-ES" altLang="es-AR" sz="2800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8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AR" sz="4000" dirty="0" smtClean="0"/>
              <a:t>RESPONSABILIDAD  O REPARACION</a:t>
            </a:r>
            <a:endParaRPr lang="es-ES" altLang="es-AR" sz="40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altLang="es-AR" dirty="0" smtClean="0">
                <a:latin typeface="+mj-lt"/>
              </a:rPr>
              <a:t>Actualidad: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altLang="es-AR" dirty="0" smtClean="0">
                <a:latin typeface="+mj-lt"/>
              </a:rPr>
              <a:t>Reparación mas que  responsabilidad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altLang="es-AR" dirty="0" smtClean="0">
                <a:latin typeface="+mj-lt"/>
              </a:rPr>
              <a:t>Derecho de daños mas que responsabilidad civil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altLang="es-AR" dirty="0" smtClean="0">
                <a:latin typeface="+mj-lt"/>
              </a:rPr>
              <a:t>Cambio de óptica: del dañador a la víctima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altLang="es-AR" dirty="0" smtClean="0">
                <a:latin typeface="+mj-lt"/>
              </a:rPr>
              <a:t>Abandono de la culpa como único factor de atribución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altLang="es-AR" dirty="0" smtClean="0">
                <a:latin typeface="+mj-lt"/>
              </a:rPr>
              <a:t>Coexistencia de factores subjetivos y objetivos</a:t>
            </a:r>
          </a:p>
        </p:txBody>
      </p:sp>
    </p:spTree>
    <p:extLst>
      <p:ext uri="{BB962C8B-B14F-4D97-AF65-F5344CB8AC3E}">
        <p14:creationId xmlns:p14="http://schemas.microsoft.com/office/powerpoint/2010/main" val="9072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  <a:solidFill>
            <a:schemeClr val="bg1"/>
          </a:solidFill>
        </p:spPr>
        <p:txBody>
          <a:bodyPr/>
          <a:lstStyle/>
          <a:p>
            <a:r>
              <a:rPr lang="es-ES_tradnl" altLang="es-AR" sz="3600" smtClean="0"/>
              <a:t>Evolución de la</a:t>
            </a:r>
            <a:r>
              <a:rPr lang="es-ES_tradnl" altLang="es-AR" smtClean="0"/>
              <a:t> </a:t>
            </a:r>
            <a:r>
              <a:rPr lang="es-ES_tradnl" altLang="es-AR" sz="4000" smtClean="0"/>
              <a:t>Responsabilidad Civil</a:t>
            </a:r>
            <a:endParaRPr lang="es-ES_tradnl" altLang="es-AR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752600"/>
            <a:ext cx="7740352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AR" altLang="es-AR" sz="2400" dirty="0" smtClean="0"/>
              <a:t>Venganza privada</a:t>
            </a:r>
          </a:p>
          <a:p>
            <a:pPr>
              <a:lnSpc>
                <a:spcPct val="90000"/>
              </a:lnSpc>
            </a:pPr>
            <a:r>
              <a:rPr lang="es-AR" altLang="es-AR" sz="2400" dirty="0" smtClean="0"/>
              <a:t>“Mal por mal” sin proporcionalidad</a:t>
            </a:r>
          </a:p>
          <a:p>
            <a:pPr>
              <a:lnSpc>
                <a:spcPct val="90000"/>
              </a:lnSpc>
            </a:pPr>
            <a:r>
              <a:rPr lang="es-AR" altLang="es-AR" sz="2400" dirty="0" smtClean="0"/>
              <a:t>Proporcionalidad: “Ley del Talión”</a:t>
            </a:r>
          </a:p>
          <a:p>
            <a:pPr algn="just">
              <a:lnSpc>
                <a:spcPct val="90000"/>
              </a:lnSpc>
            </a:pPr>
            <a:r>
              <a:rPr lang="es-ES" altLang="es-AR" sz="2400" dirty="0" smtClean="0"/>
              <a:t>S</a:t>
            </a:r>
            <a:r>
              <a:rPr lang="es-ES" altLang="es-AR" sz="2400" b="1" dirty="0" smtClean="0"/>
              <a:t>istema de la composición voluntaria</a:t>
            </a:r>
            <a:r>
              <a:rPr lang="es-ES" altLang="es-AR" sz="2400" dirty="0" smtClean="0"/>
              <a:t>. </a:t>
            </a:r>
          </a:p>
          <a:p>
            <a:pPr lvl="1" algn="just">
              <a:lnSpc>
                <a:spcPct val="90000"/>
              </a:lnSpc>
            </a:pPr>
            <a:r>
              <a:rPr lang="es-ES" altLang="es-AR" sz="2000" dirty="0" smtClean="0"/>
              <a:t>El ofensor debía pagar una suma de dinero a cambio del perdón de la víctima. </a:t>
            </a:r>
          </a:p>
          <a:p>
            <a:pPr algn="just">
              <a:lnSpc>
                <a:spcPct val="90000"/>
              </a:lnSpc>
            </a:pPr>
            <a:r>
              <a:rPr lang="es-ES" altLang="es-AR" sz="2400" dirty="0" smtClean="0"/>
              <a:t>S</a:t>
            </a:r>
            <a:r>
              <a:rPr lang="es-ES" altLang="es-AR" sz="2400" b="1" dirty="0" smtClean="0"/>
              <a:t>istema de composición legal-.</a:t>
            </a:r>
          </a:p>
          <a:p>
            <a:pPr lvl="1" algn="just">
              <a:lnSpc>
                <a:spcPct val="90000"/>
              </a:lnSpc>
            </a:pPr>
            <a:r>
              <a:rPr lang="es-ES" altLang="es-AR" sz="2000" dirty="0" smtClean="0"/>
              <a:t>Interviene el Estado el cual fijaba una suma de dinero a pagar por cada delito. La responsabilidad civil y penal se confunden. (Ley de XII tablas del siglo III a.C.)</a:t>
            </a:r>
          </a:p>
          <a:p>
            <a:pPr>
              <a:lnSpc>
                <a:spcPct val="90000"/>
              </a:lnSpc>
            </a:pPr>
            <a:r>
              <a:rPr lang="es-ES" altLang="es-AR" sz="2400" dirty="0" smtClean="0"/>
              <a:t>Exigencia de obrar con culpa a efectos de ser civilmente responsable (</a:t>
            </a:r>
            <a:r>
              <a:rPr lang="es-ES" altLang="es-AR" sz="2400" dirty="0" err="1" smtClean="0"/>
              <a:t>lex</a:t>
            </a:r>
            <a:r>
              <a:rPr lang="es-ES" altLang="es-AR" sz="2400" dirty="0" smtClean="0"/>
              <a:t> </a:t>
            </a:r>
            <a:r>
              <a:rPr lang="es-ES" altLang="es-AR" sz="2400" dirty="0" err="1" smtClean="0"/>
              <a:t>aquilia</a:t>
            </a:r>
            <a:r>
              <a:rPr lang="es-ES" altLang="es-AR" sz="2400" dirty="0" smtClean="0"/>
              <a:t>)</a:t>
            </a:r>
            <a:endParaRPr lang="es-ES_tradnl" altLang="es-AR" sz="2400" dirty="0" smtClean="0"/>
          </a:p>
          <a:p>
            <a:pPr>
              <a:lnSpc>
                <a:spcPct val="90000"/>
              </a:lnSpc>
            </a:pPr>
            <a:endParaRPr lang="es-ES_tradnl" altLang="es-AR" sz="2400" dirty="0" smtClean="0"/>
          </a:p>
        </p:txBody>
      </p:sp>
    </p:spTree>
    <p:extLst>
      <p:ext uri="{BB962C8B-B14F-4D97-AF65-F5344CB8AC3E}">
        <p14:creationId xmlns:p14="http://schemas.microsoft.com/office/powerpoint/2010/main" val="184755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s-ES_tradnl" altLang="es-AR" sz="3600" smtClean="0"/>
              <a:t>Evolución de la</a:t>
            </a:r>
            <a:r>
              <a:rPr lang="es-ES_tradnl" altLang="es-AR" smtClean="0"/>
              <a:t> </a:t>
            </a:r>
            <a:r>
              <a:rPr lang="es-ES_tradnl" altLang="es-AR" sz="4000" smtClean="0"/>
              <a:t>Responsabilidad Civil</a:t>
            </a:r>
            <a:endParaRPr lang="es-ES_tradnl" altLang="es-AR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5616" y="1598613"/>
            <a:ext cx="3672284" cy="50704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altLang="es-AR" sz="2400" b="1" i="1" dirty="0" smtClean="0"/>
              <a:t>EL CONCEPTO TRADICIONAL</a:t>
            </a:r>
            <a:r>
              <a:rPr lang="es-ES" altLang="es-AR" sz="2000" b="1" i="1" dirty="0" smtClean="0"/>
              <a:t> </a:t>
            </a:r>
            <a:endParaRPr lang="es-ES" altLang="es-AR" sz="2000" dirty="0" smtClean="0"/>
          </a:p>
          <a:p>
            <a:pPr algn="just">
              <a:lnSpc>
                <a:spcPct val="80000"/>
              </a:lnSpc>
            </a:pPr>
            <a:r>
              <a:rPr lang="es-ES" altLang="es-AR" sz="2200" dirty="0" smtClean="0"/>
              <a:t>Pensamiento iusnaturalista y racionalista del Siglo XVII y XVIII. Gran influencia del derecho canónico </a:t>
            </a:r>
          </a:p>
          <a:p>
            <a:pPr algn="just">
              <a:lnSpc>
                <a:spcPct val="80000"/>
              </a:lnSpc>
            </a:pPr>
            <a:endParaRPr lang="es-ES" altLang="es-AR" sz="2200" dirty="0" smtClean="0"/>
          </a:p>
          <a:p>
            <a:pPr algn="just">
              <a:lnSpc>
                <a:spcPct val="80000"/>
              </a:lnSpc>
            </a:pPr>
            <a:r>
              <a:rPr lang="es-ES" altLang="es-AR" sz="2200" dirty="0" smtClean="0"/>
              <a:t>Para que alguien pueda ser obligado a indemnizar a otro, debe haber causado el daño con culpa (probada o presumida).</a:t>
            </a:r>
          </a:p>
          <a:p>
            <a:pPr algn="just">
              <a:lnSpc>
                <a:spcPct val="80000"/>
              </a:lnSpc>
            </a:pPr>
            <a:endParaRPr lang="es-ES" altLang="es-AR" sz="2200" dirty="0" smtClean="0"/>
          </a:p>
          <a:p>
            <a:pPr algn="just">
              <a:lnSpc>
                <a:spcPct val="80000"/>
              </a:lnSpc>
            </a:pPr>
            <a:r>
              <a:rPr lang="es-ES" altLang="es-AR" sz="2200" dirty="0" smtClean="0"/>
              <a:t> </a:t>
            </a:r>
            <a:r>
              <a:rPr lang="es-ES" altLang="es-AR" sz="2200" dirty="0" err="1" smtClean="0"/>
              <a:t>Domat</a:t>
            </a:r>
            <a:r>
              <a:rPr lang="es-ES" altLang="es-AR" sz="2200" dirty="0" smtClean="0"/>
              <a:t>: </a:t>
            </a:r>
            <a:r>
              <a:rPr lang="es-ES" altLang="es-AR" sz="2200" b="1" dirty="0" smtClean="0"/>
              <a:t>“NO HAY RESPONSABILIDAD SIN CULPA</a:t>
            </a:r>
            <a:r>
              <a:rPr lang="es-ES" altLang="es-AR" sz="2200" b="1" dirty="0" smtClean="0"/>
              <a:t>”.</a:t>
            </a:r>
            <a:endParaRPr lang="es-ES_tradnl" altLang="es-AR" sz="2200" dirty="0" smtClean="0"/>
          </a:p>
        </p:txBody>
      </p:sp>
      <p:pic>
        <p:nvPicPr>
          <p:cNvPr id="27652" name="4 Marcador de posición de imagen" descr="http://buenoacedo2.homestead.com/files/revoluci_n_francesa.jpg"/>
          <p:cNvPicPr>
            <a:picLocks noGrp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00" y="1981200"/>
            <a:ext cx="2984399" cy="4114800"/>
          </a:xfrm>
        </p:spPr>
      </p:pic>
    </p:spTree>
    <p:extLst>
      <p:ext uri="{BB962C8B-B14F-4D97-AF65-F5344CB8AC3E}">
        <p14:creationId xmlns:p14="http://schemas.microsoft.com/office/powerpoint/2010/main" val="17718433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  <a:solidFill>
            <a:schemeClr val="bg1"/>
          </a:solidFill>
        </p:spPr>
        <p:txBody>
          <a:bodyPr/>
          <a:lstStyle/>
          <a:p>
            <a:r>
              <a:rPr lang="es-ES_tradnl" altLang="es-AR" sz="3600" smtClean="0"/>
              <a:t>Evolución de la</a:t>
            </a:r>
            <a:r>
              <a:rPr lang="es-ES_tradnl" altLang="es-AR" smtClean="0"/>
              <a:t> </a:t>
            </a:r>
            <a:r>
              <a:rPr lang="es-ES_tradnl" altLang="es-AR" sz="4000" smtClean="0"/>
              <a:t>Responsabilidad Civil</a:t>
            </a:r>
            <a:endParaRPr lang="es-ES_tradnl" altLang="es-AR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7620000" cy="44196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s-ES" altLang="es-AR" sz="2800" b="1" i="1" dirty="0" smtClean="0"/>
              <a:t>EL CONCEPTO TRADICIONAL </a:t>
            </a:r>
            <a:endParaRPr lang="es-ES" altLang="es-AR" sz="2800" dirty="0" smtClean="0"/>
          </a:p>
          <a:p>
            <a:pPr algn="just"/>
            <a:r>
              <a:rPr lang="es-ES" altLang="es-AR" sz="2800" dirty="0" smtClean="0"/>
              <a:t>La </a:t>
            </a:r>
            <a:r>
              <a:rPr lang="es-ES" altLang="es-AR" sz="2800" b="1" dirty="0" smtClean="0"/>
              <a:t>TEORÍA DEL ACTO ILÍCITO</a:t>
            </a:r>
            <a:r>
              <a:rPr lang="es-ES" altLang="es-AR" sz="2800" dirty="0" smtClean="0"/>
              <a:t>, que es la respuesta a la siguientes preguntas:</a:t>
            </a:r>
          </a:p>
          <a:p>
            <a:pPr algn="just">
              <a:buFont typeface="Wingdings" pitchFamily="2" charset="2"/>
              <a:buNone/>
            </a:pPr>
            <a:r>
              <a:rPr lang="es-ES" altLang="es-AR" sz="2800" dirty="0" smtClean="0"/>
              <a:t>		</a:t>
            </a:r>
          </a:p>
          <a:p>
            <a:pPr lvl="1" algn="just"/>
            <a:r>
              <a:rPr lang="es-ES" altLang="es-AR" dirty="0" smtClean="0"/>
              <a:t>¿El autor es responsable por el daño que ha causado? </a:t>
            </a:r>
          </a:p>
          <a:p>
            <a:pPr lvl="1" algn="just"/>
            <a:endParaRPr lang="es-ES" altLang="es-AR" dirty="0" smtClean="0"/>
          </a:p>
          <a:p>
            <a:pPr lvl="1" algn="just"/>
            <a:r>
              <a:rPr lang="es-ES" altLang="es-AR" dirty="0" smtClean="0">
                <a:solidFill>
                  <a:srgbClr val="FF0000"/>
                </a:solidFill>
              </a:rPr>
              <a:t>¿Cómo ha actuado el autor del daño?</a:t>
            </a:r>
            <a:endParaRPr lang="es-ES_tradnl" altLang="es-A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1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s-ES_tradnl" altLang="es-AR" sz="3600" smtClean="0"/>
              <a:t>Evolución de la</a:t>
            </a:r>
            <a:r>
              <a:rPr lang="es-ES_tradnl" altLang="es-AR" smtClean="0"/>
              <a:t> </a:t>
            </a:r>
            <a:r>
              <a:rPr lang="es-ES_tradnl" altLang="es-AR" sz="4000" smtClean="0"/>
              <a:t>Responsabilidad Civil</a:t>
            </a:r>
            <a:endParaRPr lang="es-ES_tradnl" altLang="es-AR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3608" y="1598613"/>
            <a:ext cx="3452192" cy="449738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altLang="es-AR" sz="2800" b="1" dirty="0" smtClean="0"/>
              <a:t>Juicio de reproche moral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altLang="es-AR" sz="2800" b="1" dirty="0" smtClean="0"/>
              <a:t>Pecado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s-AR" sz="2800" b="1" dirty="0" err="1" smtClean="0"/>
              <a:t>Autor</a:t>
            </a:r>
            <a:r>
              <a:rPr lang="en-US" altLang="es-AR" sz="2800" b="1" dirty="0" smtClean="0"/>
              <a:t> </a:t>
            </a:r>
            <a:r>
              <a:rPr lang="en-US" altLang="es-AR" sz="2800" b="1" dirty="0" err="1" smtClean="0"/>
              <a:t>protagonista</a:t>
            </a:r>
            <a:r>
              <a:rPr lang="es-AR" altLang="es-AR" sz="2800" b="1" dirty="0" smtClean="0"/>
              <a:t> // garante de sus actos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altLang="es-AR" sz="2800" b="1" dirty="0" smtClean="0"/>
              <a:t>Responsabilidad sanción</a:t>
            </a:r>
            <a:r>
              <a:rPr lang="es-AR" altLang="es-AR" sz="2800" dirty="0" smtClean="0"/>
              <a:t> </a:t>
            </a:r>
          </a:p>
        </p:txBody>
      </p:sp>
      <p:pic>
        <p:nvPicPr>
          <p:cNvPr id="29700" name="4 Marcador de contenido" descr="http://www.blogoteca.com/upload/bit/arti/277-3149-a-castigo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28783"/>
            <a:ext cx="4495800" cy="4392613"/>
          </a:xfrm>
        </p:spPr>
      </p:pic>
    </p:spTree>
    <p:extLst>
      <p:ext uri="{BB962C8B-B14F-4D97-AF65-F5344CB8AC3E}">
        <p14:creationId xmlns:p14="http://schemas.microsoft.com/office/powerpoint/2010/main" val="909307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8"/>
            <a:ext cx="9144000" cy="64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CuadroTexto 2"/>
          <p:cNvSpPr txBox="1">
            <a:spLocks noChangeArrowheads="1"/>
          </p:cNvSpPr>
          <p:nvPr/>
        </p:nvSpPr>
        <p:spPr bwMode="auto">
          <a:xfrm>
            <a:off x="2292353" y="5949950"/>
            <a:ext cx="1568450" cy="368300"/>
          </a:xfrm>
          <a:prstGeom prst="rect">
            <a:avLst/>
          </a:prstGeom>
          <a:solidFill>
            <a:srgbClr val="90C2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293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s-ES_tradnl" altLang="es-AR" sz="3600" smtClean="0"/>
              <a:t>Evolución de la</a:t>
            </a:r>
            <a:r>
              <a:rPr lang="es-ES_tradnl" altLang="es-AR" smtClean="0"/>
              <a:t> </a:t>
            </a:r>
            <a:r>
              <a:rPr lang="es-ES_tradnl" altLang="es-AR" sz="4000" smtClean="0"/>
              <a:t>Responsabilidad Civil</a:t>
            </a:r>
            <a:endParaRPr lang="es-ES_tradnl" altLang="es-AR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95738" y="1484318"/>
            <a:ext cx="5148262" cy="53736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altLang="es-AR" sz="2000" b="1" i="1" dirty="0" smtClean="0"/>
              <a:t>EL CONCEPTO MODERNO</a:t>
            </a:r>
            <a:endParaRPr lang="es-ES" altLang="es-AR" sz="2000" dirty="0" smtClean="0"/>
          </a:p>
          <a:p>
            <a:pPr algn="just"/>
            <a:r>
              <a:rPr lang="es-ES" altLang="es-AR" sz="2400" dirty="0" smtClean="0"/>
              <a:t>Ideas </a:t>
            </a:r>
            <a:r>
              <a:rPr lang="es-ES" altLang="es-AR" sz="2400" dirty="0" err="1" smtClean="0"/>
              <a:t>solidaristas</a:t>
            </a:r>
            <a:r>
              <a:rPr lang="es-ES" altLang="es-AR" sz="2400" dirty="0" smtClean="0"/>
              <a:t> de fines del siglo XIX .Revolución Industrial y el maquinismo. </a:t>
            </a:r>
          </a:p>
          <a:p>
            <a:pPr algn="just"/>
            <a:r>
              <a:rPr lang="es-ES_tradnl" altLang="es-AR" sz="2400" dirty="0" smtClean="0"/>
              <a:t>Surgimiento de grupos individualizados: fuertes y débiles</a:t>
            </a:r>
          </a:p>
          <a:p>
            <a:pPr algn="just"/>
            <a:r>
              <a:rPr lang="es-ES_tradnl" altLang="es-AR" sz="2400" dirty="0" smtClean="0"/>
              <a:t>Necesidad de proteger al más débil</a:t>
            </a:r>
          </a:p>
          <a:p>
            <a:pPr algn="just"/>
            <a:r>
              <a:rPr lang="es-ES" altLang="es-AR" sz="2400" dirty="0" smtClean="0"/>
              <a:t>Se puede ser responsable por el daño causado, sin culpa.</a:t>
            </a:r>
          </a:p>
          <a:p>
            <a:pPr algn="just"/>
            <a:r>
              <a:rPr lang="es-ES" altLang="es-AR" sz="2400" b="1" dirty="0" smtClean="0"/>
              <a:t>Principio </a:t>
            </a:r>
            <a:r>
              <a:rPr lang="es-ES" altLang="es-AR" sz="2400" b="1" dirty="0" smtClean="0">
                <a:solidFill>
                  <a:srgbClr val="FF0000"/>
                </a:solidFill>
              </a:rPr>
              <a:t>“NO HAY RESPONSABILIDAD SIN DAÑO”</a:t>
            </a:r>
            <a:r>
              <a:rPr lang="es-ES" altLang="es-AR" sz="2400" b="1" dirty="0" smtClean="0"/>
              <a:t> </a:t>
            </a:r>
            <a:endParaRPr lang="es-ES_tradnl" altLang="es-AR" sz="2400" b="1" dirty="0" smtClean="0"/>
          </a:p>
          <a:p>
            <a:pPr algn="just"/>
            <a:endParaRPr lang="es-ES_tradnl" altLang="es-AR" sz="1800" dirty="0" smtClean="0"/>
          </a:p>
        </p:txBody>
      </p:sp>
      <p:pic>
        <p:nvPicPr>
          <p:cNvPr id="30724" name="4 Imagen" descr="http://www.avempace.com/paginas/desigualdades/imagenes/maquina%20vapo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9" y="1628775"/>
            <a:ext cx="3529012" cy="3887788"/>
          </a:xfrm>
        </p:spPr>
      </p:pic>
    </p:spTree>
    <p:extLst>
      <p:ext uri="{BB962C8B-B14F-4D97-AF65-F5344CB8AC3E}">
        <p14:creationId xmlns:p14="http://schemas.microsoft.com/office/powerpoint/2010/main" val="12925354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  <a:solidFill>
            <a:schemeClr val="bg1"/>
          </a:solidFill>
        </p:spPr>
        <p:txBody>
          <a:bodyPr/>
          <a:lstStyle/>
          <a:p>
            <a:r>
              <a:rPr lang="es-ES_tradnl" altLang="es-AR" sz="3600" smtClean="0"/>
              <a:t>Evolución de la</a:t>
            </a:r>
            <a:r>
              <a:rPr lang="es-ES_tradnl" altLang="es-AR" smtClean="0"/>
              <a:t> </a:t>
            </a:r>
            <a:r>
              <a:rPr lang="es-ES_tradnl" altLang="es-AR" sz="4000" smtClean="0"/>
              <a:t>Responsabilidad Civil</a:t>
            </a:r>
            <a:endParaRPr lang="es-ES_tradnl" altLang="es-AR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752600"/>
            <a:ext cx="7696200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altLang="es-AR" sz="2800" b="1" i="1" dirty="0" smtClean="0"/>
              <a:t>EL CONCEPTO MODERNO</a:t>
            </a:r>
            <a:endParaRPr lang="es-ES" altLang="es-AR" sz="2800" dirty="0" smtClean="0"/>
          </a:p>
          <a:p>
            <a:pPr lvl="1" algn="just"/>
            <a:r>
              <a:rPr lang="es-ES" altLang="es-AR" dirty="0" smtClean="0"/>
              <a:t>La </a:t>
            </a:r>
            <a:r>
              <a:rPr lang="es-ES" altLang="es-AR" b="1" u="sng" dirty="0" smtClean="0"/>
              <a:t>TEORÍA DEL ACTO DAÑOSO</a:t>
            </a:r>
            <a:r>
              <a:rPr lang="es-ES" altLang="es-AR" dirty="0" smtClean="0"/>
              <a:t>, que es la respuesta a la siguientes preguntas: </a:t>
            </a:r>
          </a:p>
          <a:p>
            <a:pPr lvl="1" algn="just"/>
            <a:endParaRPr lang="es-ES" altLang="es-AR" dirty="0" smtClean="0"/>
          </a:p>
          <a:p>
            <a:pPr lvl="1" algn="just"/>
            <a:r>
              <a:rPr lang="es-ES" altLang="es-AR" dirty="0" smtClean="0"/>
              <a:t>¿El daño ha sido injustamente sufrido? </a:t>
            </a:r>
          </a:p>
          <a:p>
            <a:pPr lvl="2" algn="just"/>
            <a:r>
              <a:rPr lang="es-ES" altLang="es-AR" b="1" dirty="0" smtClean="0">
                <a:solidFill>
                  <a:srgbClr val="FF0000"/>
                </a:solidFill>
              </a:rPr>
              <a:t>Víctima protagonista</a:t>
            </a:r>
          </a:p>
          <a:p>
            <a:pPr lvl="1" algn="just"/>
            <a:r>
              <a:rPr lang="es-ES" altLang="es-AR" dirty="0" smtClean="0"/>
              <a:t>¿Tiene la víctima derecho a ser indemnizada?  </a:t>
            </a:r>
            <a:endParaRPr lang="es-ES_tradnl" altLang="es-AR" dirty="0" smtClean="0"/>
          </a:p>
          <a:p>
            <a:endParaRPr lang="es-ES_tradnl" altLang="es-AR" sz="2800" dirty="0" smtClean="0"/>
          </a:p>
        </p:txBody>
      </p:sp>
    </p:spTree>
    <p:extLst>
      <p:ext uri="{BB962C8B-B14F-4D97-AF65-F5344CB8AC3E}">
        <p14:creationId xmlns:p14="http://schemas.microsoft.com/office/powerpoint/2010/main" val="20520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AR" smtClean="0">
                <a:latin typeface="Tahoma" pitchFamily="34" charset="0"/>
              </a:rPr>
              <a:t>RESPONSABILIDAD CIVIL</a:t>
            </a:r>
            <a:endParaRPr lang="es-ES" altLang="es-AR" smtClean="0">
              <a:latin typeface="Tahoma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268417"/>
            <a:ext cx="7494418" cy="540067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AR" altLang="es-AR" sz="2800" b="1" dirty="0" smtClean="0">
                <a:latin typeface="+mj-lt"/>
              </a:rPr>
              <a:t>CONCEPTO MODERNO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AR" altLang="es-AR" sz="2600" dirty="0" smtClean="0">
                <a:latin typeface="+mj-lt"/>
              </a:rPr>
              <a:t>El daño puede ser INJUSTAMENTE CAUSADO O INJUSTAMENTE SUFRIDO</a:t>
            </a:r>
            <a:r>
              <a:rPr lang="es-AR" altLang="es-AR" sz="2800" dirty="0" smtClean="0">
                <a:latin typeface="+mj-lt"/>
              </a:rPr>
              <a:t>. </a:t>
            </a:r>
          </a:p>
          <a:p>
            <a:pPr marL="800100" lvl="1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AR" altLang="es-AR" sz="2400" dirty="0" err="1" smtClean="0">
                <a:latin typeface="+mj-lt"/>
              </a:rPr>
              <a:t>Ej</a:t>
            </a:r>
            <a:r>
              <a:rPr lang="es-AR" altLang="es-AR" sz="2400" dirty="0" smtClean="0">
                <a:latin typeface="+mj-lt"/>
              </a:rPr>
              <a:t>: daño por ataque de un demente (D.I.S.) y el daño injustamente sufrido da lugar a la responsabilidad distribución 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AR" altLang="es-AR" sz="2600" dirty="0" smtClean="0">
                <a:latin typeface="+mj-lt"/>
              </a:rPr>
              <a:t>La culpa fue durante más de dos siglos el requisito básico, la razón o fundamento del responder.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AR" altLang="es-AR" sz="2600" dirty="0" smtClean="0">
                <a:latin typeface="+mj-lt"/>
              </a:rPr>
              <a:t>El derecho moderno, sin negar los supuestos de imputación culposa, ha avanzado en casos de responsabilidad sin culpa, (riesgo, seguridad, garantía)</a:t>
            </a:r>
            <a:endParaRPr lang="es-ES" altLang="es-AR" sz="2600" dirty="0" smtClean="0">
              <a:latin typeface="+mj-lt"/>
            </a:endParaRPr>
          </a:p>
          <a:p>
            <a:pPr marL="914400" lvl="1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ES" altLang="es-AR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91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73046"/>
            <a:ext cx="8637588" cy="1311275"/>
          </a:xfrm>
        </p:spPr>
        <p:txBody>
          <a:bodyPr/>
          <a:lstStyle/>
          <a:p>
            <a:pPr algn="ctr" eaLnBrk="1" hangingPunct="1"/>
            <a:r>
              <a:rPr lang="es-AR" altLang="es-AR" sz="4000" dirty="0" smtClean="0"/>
              <a:t>Advenimiento de la responsabilidad objetiva</a:t>
            </a:r>
            <a:endParaRPr lang="es-ES" altLang="es-AR" sz="4000" dirty="0" smtClean="0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4" y="1941513"/>
            <a:ext cx="7470775" cy="4114800"/>
          </a:xfrm>
        </p:spPr>
        <p:txBody>
          <a:bodyPr/>
          <a:lstStyle/>
          <a:p>
            <a:pPr eaLnBrk="1" hangingPunct="1"/>
            <a:r>
              <a:rPr lang="es-ES" altLang="es-AR" b="1" dirty="0" smtClean="0">
                <a:solidFill>
                  <a:schemeClr val="tx1"/>
                </a:solidFill>
                <a:cs typeface="Times New Roman" pitchFamily="18" charset="0"/>
              </a:rPr>
              <a:t>R</a:t>
            </a:r>
            <a:r>
              <a:rPr lang="es-AR" altLang="es-AR" b="1" dirty="0" smtClean="0">
                <a:solidFill>
                  <a:schemeClr val="tx1"/>
                </a:solidFill>
                <a:cs typeface="Times New Roman" pitchFamily="18" charset="0"/>
              </a:rPr>
              <a:t>ESPONSABILIDAD DISTRIBUCION </a:t>
            </a:r>
          </a:p>
          <a:p>
            <a:pPr eaLnBrk="1" hangingPunct="1"/>
            <a:endParaRPr lang="es-AR" altLang="es-AR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/>
            <a:r>
              <a:rPr lang="es-AR" altLang="es-AR" b="1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es-ES" altLang="es-AR" b="1" dirty="0" smtClean="0">
                <a:solidFill>
                  <a:schemeClr val="tx1"/>
                </a:solidFill>
                <a:cs typeface="Times New Roman" pitchFamily="18" charset="0"/>
              </a:rPr>
              <a:t>Víctima protagonista</a:t>
            </a:r>
            <a:r>
              <a:rPr lang="es-AR" altLang="es-AR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eaLnBrk="1" hangingPunct="1"/>
            <a:endParaRPr lang="es-AR" altLang="es-AR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/>
            <a:r>
              <a:rPr lang="es-ES" altLang="es-AR" b="1" dirty="0" smtClean="0">
                <a:solidFill>
                  <a:schemeClr val="tx1"/>
                </a:solidFill>
                <a:cs typeface="Times New Roman" pitchFamily="18" charset="0"/>
              </a:rPr>
              <a:t>No importa el juicio de reproche</a:t>
            </a:r>
          </a:p>
          <a:p>
            <a:pPr eaLnBrk="1" hangingPunct="1"/>
            <a:endParaRPr lang="es-AR" altLang="es-AR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s-AR" altLang="es-AR" b="1" dirty="0" smtClean="0">
                <a:solidFill>
                  <a:schemeClr val="tx1"/>
                </a:solidFill>
              </a:rPr>
              <a:t>Socialización de los riesgos</a:t>
            </a:r>
            <a:endParaRPr lang="es-ES" altLang="es-AR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9570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7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7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843217" y="2349508"/>
            <a:ext cx="3241675" cy="18716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 sz="2200" b="1">
                <a:solidFill>
                  <a:prstClr val="white"/>
                </a:solidFill>
                <a:cs typeface="Arial" pitchFamily="34" charset="0"/>
              </a:rPr>
              <a:t>EVOLUCION DE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 sz="2200" b="1">
                <a:solidFill>
                  <a:prstClr val="white"/>
                </a:solidFill>
                <a:cs typeface="Arial" pitchFamily="34" charset="0"/>
              </a:rPr>
              <a:t>LA RESPONSABILIDAD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 sz="2200" b="1">
                <a:solidFill>
                  <a:prstClr val="white"/>
                </a:solidFill>
                <a:cs typeface="Arial" pitchFamily="34" charset="0"/>
              </a:rPr>
              <a:t>CIVIL</a:t>
            </a:r>
            <a:endParaRPr lang="en-US" altLang="es-AR" sz="2200" b="1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323854" y="404813"/>
            <a:ext cx="1655763" cy="14398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De la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venganza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 a la reparación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del daño</a:t>
            </a:r>
            <a:endParaRPr lang="en-US" altLang="es-AR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3203575" y="333379"/>
            <a:ext cx="1944688" cy="13684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De la culpa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hacia el riesgo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creado y otros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factores objetivos</a:t>
            </a:r>
            <a:endParaRPr lang="en-US" altLang="es-AR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6156329" y="404813"/>
            <a:ext cx="2447925" cy="12239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Del daño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injustamente causado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al injustamente sufrido</a:t>
            </a:r>
            <a:endParaRPr lang="en-US" altLang="es-AR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6804025" y="2276475"/>
            <a:ext cx="1944688" cy="15128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De una concepción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patrimonialista del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daño hacia otra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personalista</a:t>
            </a:r>
            <a:endParaRPr lang="en-US" altLang="es-AR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804029" y="4941896"/>
            <a:ext cx="2016125" cy="13684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De la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Responsabilidad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Individual a la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Responsabilidad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colectiva</a:t>
            </a:r>
            <a:endParaRPr lang="en-US" altLang="es-AR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3924304" y="4941896"/>
            <a:ext cx="2087563" cy="15128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Del individualismo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hacia la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solidaridad</a:t>
            </a:r>
            <a:endParaRPr lang="en-US" altLang="es-AR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611188" y="4868863"/>
            <a:ext cx="2089150" cy="172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De un derecho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a seguir dañando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mientras se pague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el daño hacia el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rotundo no a la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causación del daño</a:t>
            </a:r>
            <a:endParaRPr lang="en-US" altLang="es-AR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179392" y="2565408"/>
            <a:ext cx="2016125" cy="14398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De un derecho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resarcitorio clásico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al derecho de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>
                <a:solidFill>
                  <a:prstClr val="white"/>
                </a:solidFill>
                <a:cs typeface="Arial" pitchFamily="34" charset="0"/>
              </a:rPr>
              <a:t>Fondos de reparo</a:t>
            </a:r>
            <a:endParaRPr lang="en-US" altLang="es-AR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0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nimBg="1"/>
      <p:bldP spid="147460" grpId="0" animBg="1"/>
      <p:bldP spid="147461" grpId="0" animBg="1"/>
      <p:bldP spid="147462" grpId="0" animBg="1"/>
      <p:bldP spid="147463" grpId="0" animBg="1"/>
      <p:bldP spid="147464" grpId="0" animBg="1"/>
      <p:bldP spid="147465" grpId="0" animBg="1"/>
      <p:bldP spid="14746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DD3E936-7E7D-4586-A92C-2059D8B30ECA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21/05/2019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59632" y="1028343"/>
            <a:ext cx="788436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2600" dirty="0"/>
              <a:t>El	C.C.C.N.	se	enrola	en	la	teoría	</a:t>
            </a:r>
            <a:r>
              <a:rPr lang="es-AR" sz="2600" dirty="0" smtClean="0"/>
              <a:t>del acto</a:t>
            </a:r>
            <a:r>
              <a:rPr lang="es-AR" sz="2600" dirty="0"/>
              <a:t>	dañoso	y	supera	</a:t>
            </a:r>
            <a:r>
              <a:rPr lang="es-AR" sz="2600" dirty="0" smtClean="0"/>
              <a:t> la</a:t>
            </a:r>
            <a:r>
              <a:rPr lang="es-AR" sz="2600" dirty="0"/>
              <a:t>	</a:t>
            </a:r>
            <a:r>
              <a:rPr lang="es-AR" sz="2600" dirty="0" smtClean="0"/>
              <a:t>teoría</a:t>
            </a:r>
            <a:r>
              <a:rPr lang="es-AR" sz="2600" dirty="0"/>
              <a:t>	de	la	responsabilidad	</a:t>
            </a:r>
            <a:r>
              <a:rPr lang="es-AR" sz="2600" dirty="0" smtClean="0"/>
              <a:t>civil.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2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2600" dirty="0"/>
              <a:t>¿Cómo	nos	damos	</a:t>
            </a:r>
            <a:r>
              <a:rPr lang="es-AR" sz="2600" dirty="0" smtClean="0"/>
              <a:t>    cuenta</a:t>
            </a:r>
            <a:r>
              <a:rPr lang="es-AR" sz="2600" dirty="0"/>
              <a:t>	de	eso</a:t>
            </a:r>
            <a:r>
              <a:rPr lang="es-AR" sz="2600" dirty="0" smtClean="0"/>
              <a:t>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2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2600" dirty="0"/>
              <a:t>• El	centro	de	atención	está	</a:t>
            </a:r>
            <a:r>
              <a:rPr lang="es-AR" sz="2600" dirty="0" smtClean="0"/>
              <a:t>puesto sobre</a:t>
            </a:r>
            <a:r>
              <a:rPr lang="es-AR" sz="2600" dirty="0"/>
              <a:t>	</a:t>
            </a:r>
            <a:r>
              <a:rPr lang="es-AR" sz="2600" dirty="0" smtClean="0"/>
              <a:t>el daño</a:t>
            </a:r>
            <a:endParaRPr lang="es-AR" sz="2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2600" b="1" dirty="0"/>
              <a:t>1o.	Para	evitarlo.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2600" b="1" dirty="0"/>
              <a:t>2o.	Para	repararlo.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AR" sz="2600" dirty="0">
                <a:solidFill>
                  <a:srgbClr val="C00000"/>
                </a:solidFill>
              </a:rPr>
              <a:t>ARTÍCULO 1708.- Funciones de la responsabilidad. </a:t>
            </a:r>
            <a:r>
              <a:rPr lang="es-AR" sz="2600" dirty="0" smtClean="0">
                <a:solidFill>
                  <a:srgbClr val="C00000"/>
                </a:solidFill>
              </a:rPr>
              <a:t>Las disposiciones </a:t>
            </a:r>
            <a:r>
              <a:rPr lang="es-AR" sz="2600" dirty="0">
                <a:solidFill>
                  <a:srgbClr val="C00000"/>
                </a:solidFill>
              </a:rPr>
              <a:t>de este Título son aplicables a la </a:t>
            </a:r>
            <a:r>
              <a:rPr lang="es-AR" sz="2600" b="1" u="sng" dirty="0">
                <a:solidFill>
                  <a:srgbClr val="C00000"/>
                </a:solidFill>
              </a:rPr>
              <a:t>prevención </a:t>
            </a:r>
            <a:r>
              <a:rPr lang="es-AR" sz="2600" b="1" u="sng" dirty="0" smtClean="0">
                <a:solidFill>
                  <a:srgbClr val="C00000"/>
                </a:solidFill>
              </a:rPr>
              <a:t>del daño </a:t>
            </a:r>
            <a:r>
              <a:rPr lang="es-AR" sz="2600" b="1" u="sng" dirty="0">
                <a:solidFill>
                  <a:srgbClr val="C00000"/>
                </a:solidFill>
              </a:rPr>
              <a:t>y a su reparación</a:t>
            </a:r>
            <a:r>
              <a:rPr lang="es-AR" sz="2600" b="1" u="sng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22722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DD3E936-7E7D-4586-A92C-2059D8B30ECA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21/05/2019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79712" y="1340768"/>
            <a:ext cx="56703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800" b="1" dirty="0"/>
              <a:t>Indemnizar no borra el daño del</a:t>
            </a:r>
          </a:p>
          <a:p>
            <a:pPr algn="ctr"/>
            <a:r>
              <a:rPr lang="es-AR" sz="3800" b="1" dirty="0"/>
              <a:t>mundo; simplemente, lo cambia de</a:t>
            </a:r>
          </a:p>
          <a:p>
            <a:pPr algn="ctr"/>
            <a:r>
              <a:rPr lang="es-AR" sz="3800" b="1" dirty="0"/>
              <a:t>bolsillo </a:t>
            </a:r>
            <a:endParaRPr lang="es-AR" sz="3800" b="1" dirty="0" smtClean="0"/>
          </a:p>
          <a:p>
            <a:pPr algn="ctr"/>
            <a:r>
              <a:rPr lang="es-AR" sz="3800" b="1" dirty="0" smtClean="0"/>
              <a:t>(</a:t>
            </a:r>
            <a:r>
              <a:rPr lang="es-AR" sz="3800" b="1" dirty="0"/>
              <a:t>Fernando Pantaleón) </a:t>
            </a:r>
          </a:p>
        </p:txBody>
      </p:sp>
    </p:spTree>
    <p:extLst>
      <p:ext uri="{BB962C8B-B14F-4D97-AF65-F5344CB8AC3E}">
        <p14:creationId xmlns:p14="http://schemas.microsoft.com/office/powerpoint/2010/main" val="1902968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7364263" y="5817473"/>
            <a:ext cx="389688" cy="177168"/>
          </a:xfrm>
          <a:prstGeom prst="rect">
            <a:avLst/>
          </a:prstGeom>
        </p:spPr>
        <p:txBody>
          <a:bodyPr vert="horz" wrap="square" lIns="0" tIns="5973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21720">
              <a:spcBef>
                <a:spcPts val="47"/>
              </a:spcBef>
            </a:pPr>
            <a:fld id="{81D60167-4931-47E6-BA6A-407CBD079E47}" type="slidenum">
              <a:rPr spc="-13" dirty="0"/>
              <a:pPr marL="21720">
                <a:spcBef>
                  <a:spcPts val="47"/>
                </a:spcBef>
              </a:pPr>
              <a:t>27</a:t>
            </a:fld>
            <a:endParaRPr spc="-13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3688" y="1652322"/>
            <a:ext cx="6513695" cy="3508413"/>
          </a:xfrm>
          <a:prstGeom prst="rect">
            <a:avLst/>
          </a:prstGeom>
        </p:spPr>
        <p:txBody>
          <a:bodyPr vert="horz" wrap="square" lIns="0" tIns="814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68060" marR="4344" indent="-457200">
              <a:lnSpc>
                <a:spcPct val="100600"/>
              </a:lnSpc>
              <a:spcBef>
                <a:spcPts val="64"/>
              </a:spcBef>
              <a:buFont typeface="Arial" panose="020B0604020202020204" pitchFamily="34" charset="0"/>
              <a:buChar char="•"/>
            </a:pPr>
            <a:r>
              <a:rPr b="1" spc="-196" dirty="0"/>
              <a:t>La </a:t>
            </a:r>
            <a:r>
              <a:rPr b="1" spc="-111" dirty="0"/>
              <a:t>responsabilidad </a:t>
            </a:r>
            <a:r>
              <a:rPr b="1" spc="-141" dirty="0"/>
              <a:t>civil </a:t>
            </a:r>
            <a:r>
              <a:rPr b="1" spc="-145" dirty="0"/>
              <a:t>en </a:t>
            </a:r>
            <a:r>
              <a:rPr b="1" spc="-141" dirty="0"/>
              <a:t>el </a:t>
            </a:r>
            <a:r>
              <a:rPr b="1" spc="-111" dirty="0"/>
              <a:t>Código </a:t>
            </a:r>
            <a:r>
              <a:rPr b="1" spc="-137" dirty="0"/>
              <a:t>Civil </a:t>
            </a:r>
            <a:r>
              <a:rPr b="1" spc="-141" dirty="0"/>
              <a:t>y Comercial </a:t>
            </a:r>
            <a:r>
              <a:rPr b="1" spc="-133" dirty="0"/>
              <a:t>de </a:t>
            </a:r>
            <a:r>
              <a:rPr b="1" spc="-103" dirty="0"/>
              <a:t>la  </a:t>
            </a:r>
            <a:r>
              <a:rPr b="1" spc="-107" dirty="0"/>
              <a:t>Nación </a:t>
            </a:r>
            <a:r>
              <a:rPr b="1" spc="-137" dirty="0"/>
              <a:t>tiene </a:t>
            </a:r>
            <a:r>
              <a:rPr b="1" spc="-94" dirty="0"/>
              <a:t>asignadas </a:t>
            </a:r>
            <a:r>
              <a:rPr b="1" spc="-81" dirty="0"/>
              <a:t>dos </a:t>
            </a:r>
            <a:r>
              <a:rPr b="1" spc="-137" dirty="0"/>
              <a:t>funciones</a:t>
            </a:r>
            <a:r>
              <a:rPr b="1" spc="-137" dirty="0"/>
              <a:t>: </a:t>
            </a:r>
            <a:r>
              <a:rPr lang="es-AR" b="1" spc="-103" dirty="0" smtClean="0"/>
              <a:t/>
            </a:r>
            <a:br>
              <a:rPr lang="es-AR" b="1" spc="-103" dirty="0" smtClean="0"/>
            </a:br>
            <a:r>
              <a:rPr lang="es-AR" b="1" spc="-103" dirty="0" smtClean="0"/>
              <a:t/>
            </a:r>
            <a:br>
              <a:rPr lang="es-AR" b="1" spc="-103" dirty="0" smtClean="0"/>
            </a:br>
            <a:r>
              <a:rPr lang="es-AR" b="1" spc="-103" dirty="0" smtClean="0"/>
              <a:t>L</a:t>
            </a:r>
            <a:r>
              <a:rPr b="1" spc="-103" dirty="0" smtClean="0"/>
              <a:t>a </a:t>
            </a:r>
            <a:r>
              <a:rPr b="1" spc="-145" dirty="0"/>
              <a:t>prevención </a:t>
            </a:r>
            <a:r>
              <a:rPr b="1" spc="-133" dirty="0"/>
              <a:t>de </a:t>
            </a:r>
            <a:r>
              <a:rPr b="1" spc="-86" dirty="0"/>
              <a:t>los  </a:t>
            </a:r>
            <a:r>
              <a:rPr b="1" spc="-94" dirty="0"/>
              <a:t>daños</a:t>
            </a:r>
            <a:r>
              <a:rPr b="1" spc="-94" dirty="0"/>
              <a:t> </a:t>
            </a:r>
            <a:r>
              <a:rPr b="1" spc="-141" dirty="0"/>
              <a:t>y </a:t>
            </a:r>
            <a:r>
              <a:rPr lang="es-AR" b="1" spc="-141" dirty="0" smtClean="0"/>
              <a:t/>
            </a:r>
            <a:br>
              <a:rPr lang="es-AR" b="1" spc="-141" dirty="0" smtClean="0"/>
            </a:br>
            <a:r>
              <a:rPr lang="es-AR" b="1" spc="-141" dirty="0" smtClean="0"/>
              <a:t/>
            </a:r>
            <a:br>
              <a:rPr lang="es-AR" b="1" spc="-141" dirty="0" smtClean="0"/>
            </a:br>
            <a:r>
              <a:rPr lang="es-AR" b="1" spc="-141" dirty="0" smtClean="0"/>
              <a:t>E</a:t>
            </a:r>
            <a:r>
              <a:rPr b="1" spc="-141" dirty="0" smtClean="0"/>
              <a:t>l </a:t>
            </a:r>
            <a:r>
              <a:rPr b="1" spc="-141" dirty="0"/>
              <a:t>resarcimiento </a:t>
            </a:r>
            <a:r>
              <a:rPr b="1" spc="-137" dirty="0"/>
              <a:t>de </a:t>
            </a:r>
            <a:r>
              <a:rPr b="1" spc="-86" dirty="0"/>
              <a:t>los</a:t>
            </a:r>
            <a:r>
              <a:rPr b="1" spc="-371" dirty="0"/>
              <a:t> </a:t>
            </a:r>
            <a:r>
              <a:rPr b="1" spc="-120" dirty="0" err="1"/>
              <a:t>daños</a:t>
            </a:r>
            <a:r>
              <a:rPr b="1" spc="-120" dirty="0" smtClean="0"/>
              <a:t>.</a:t>
            </a:r>
            <a:r>
              <a:rPr lang="es-AR" b="1" spc="-120" dirty="0" smtClean="0"/>
              <a:t/>
            </a:r>
            <a:br>
              <a:rPr lang="es-AR" b="1" spc="-120" dirty="0" smtClean="0"/>
            </a:br>
            <a:r>
              <a:rPr lang="es-AR" b="1" spc="-120" dirty="0"/>
              <a:t/>
            </a:r>
            <a:br>
              <a:rPr lang="es-AR" b="1" spc="-120" dirty="0"/>
            </a:br>
            <a:r>
              <a:rPr lang="es-AR" b="1" spc="-120" dirty="0" smtClean="0"/>
              <a:t/>
            </a:r>
            <a:br>
              <a:rPr lang="es-AR" b="1" spc="-120" dirty="0" smtClean="0"/>
            </a:br>
            <a:endParaRPr b="1" spc="-120" dirty="0"/>
          </a:p>
        </p:txBody>
      </p:sp>
    </p:spTree>
    <p:extLst>
      <p:ext uri="{BB962C8B-B14F-4D97-AF65-F5344CB8AC3E}">
        <p14:creationId xmlns:p14="http://schemas.microsoft.com/office/powerpoint/2010/main" val="2080926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6751" y="3223266"/>
            <a:ext cx="2435323" cy="359103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2266" spc="-90" dirty="0">
                <a:latin typeface="Trebuchet MS"/>
                <a:cs typeface="Trebuchet MS"/>
              </a:rPr>
              <a:t>Responsabilidad</a:t>
            </a:r>
            <a:r>
              <a:rPr sz="2266" spc="-192" dirty="0">
                <a:latin typeface="Trebuchet MS"/>
                <a:cs typeface="Trebuchet MS"/>
              </a:rPr>
              <a:t> </a:t>
            </a:r>
            <a:r>
              <a:rPr sz="2266" spc="-133" dirty="0">
                <a:latin typeface="Trebuchet MS"/>
                <a:cs typeface="Trebuchet MS"/>
              </a:rPr>
              <a:t>civil</a:t>
            </a:r>
            <a:endParaRPr sz="2266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68371" y="2473936"/>
            <a:ext cx="1252685" cy="359103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2266" spc="-115" dirty="0">
                <a:latin typeface="Trebuchet MS"/>
                <a:cs typeface="Trebuchet MS"/>
              </a:rPr>
              <a:t>Preventiva</a:t>
            </a:r>
            <a:endParaRPr sz="2266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68371" y="3950877"/>
            <a:ext cx="1398207" cy="359103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2266" spc="-137" dirty="0">
                <a:latin typeface="Trebuchet MS"/>
                <a:cs typeface="Trebuchet MS"/>
              </a:rPr>
              <a:t>R</a:t>
            </a:r>
            <a:r>
              <a:rPr sz="2266" spc="-111" dirty="0">
                <a:latin typeface="Trebuchet MS"/>
                <a:cs typeface="Trebuchet MS"/>
              </a:rPr>
              <a:t>e</a:t>
            </a:r>
            <a:r>
              <a:rPr sz="2266" spc="-34" dirty="0">
                <a:latin typeface="Trebuchet MS"/>
                <a:cs typeface="Trebuchet MS"/>
              </a:rPr>
              <a:t>s</a:t>
            </a:r>
            <a:r>
              <a:rPr sz="2266" spc="-115" dirty="0">
                <a:latin typeface="Trebuchet MS"/>
                <a:cs typeface="Trebuchet MS"/>
              </a:rPr>
              <a:t>a</a:t>
            </a:r>
            <a:r>
              <a:rPr sz="2266" spc="-120" dirty="0">
                <a:latin typeface="Trebuchet MS"/>
                <a:cs typeface="Trebuchet MS"/>
              </a:rPr>
              <a:t>r</a:t>
            </a:r>
            <a:r>
              <a:rPr sz="2266" spc="-167" dirty="0">
                <a:latin typeface="Trebuchet MS"/>
                <a:cs typeface="Trebuchet MS"/>
              </a:rPr>
              <a:t>c</a:t>
            </a:r>
            <a:r>
              <a:rPr sz="2266" spc="-128" dirty="0">
                <a:latin typeface="Trebuchet MS"/>
                <a:cs typeface="Trebuchet MS"/>
              </a:rPr>
              <a:t>i</a:t>
            </a:r>
            <a:r>
              <a:rPr sz="2266" spc="-167" dirty="0">
                <a:latin typeface="Trebuchet MS"/>
                <a:cs typeface="Trebuchet MS"/>
              </a:rPr>
              <a:t>t</a:t>
            </a:r>
            <a:r>
              <a:rPr sz="2266" spc="-30" dirty="0">
                <a:latin typeface="Trebuchet MS"/>
                <a:cs typeface="Trebuchet MS"/>
              </a:rPr>
              <a:t>o</a:t>
            </a:r>
            <a:r>
              <a:rPr sz="2266" spc="-97" dirty="0">
                <a:latin typeface="Trebuchet MS"/>
                <a:cs typeface="Trebuchet MS"/>
              </a:rPr>
              <a:t>r</a:t>
            </a:r>
            <a:r>
              <a:rPr sz="2266" spc="-128" dirty="0">
                <a:latin typeface="Trebuchet MS"/>
                <a:cs typeface="Trebuchet MS"/>
              </a:rPr>
              <a:t>i</a:t>
            </a:r>
            <a:r>
              <a:rPr sz="2266" spc="-107" dirty="0">
                <a:latin typeface="Trebuchet MS"/>
                <a:cs typeface="Trebuchet MS"/>
              </a:rPr>
              <a:t>a</a:t>
            </a:r>
            <a:endParaRPr sz="2266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55725" y="2473937"/>
            <a:ext cx="2249619" cy="359103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lang="es-AR" sz="2266" spc="-120" dirty="0" smtClean="0">
                <a:latin typeface="Trebuchet MS"/>
                <a:cs typeface="Trebuchet MS"/>
              </a:rPr>
              <a:t>Art.1710 y ss.</a:t>
            </a:r>
            <a:endParaRPr sz="2266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55725" y="3950877"/>
            <a:ext cx="2249619" cy="359103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lang="es-AR" sz="2266" spc="-120" dirty="0" smtClean="0">
                <a:latin typeface="Trebuchet MS"/>
                <a:cs typeface="Trebuchet MS"/>
              </a:rPr>
              <a:t>Art.1716 y </a:t>
            </a:r>
            <a:r>
              <a:rPr lang="es-AR" sz="2266" spc="-120" dirty="0" err="1" smtClean="0">
                <a:latin typeface="Trebuchet MS"/>
                <a:cs typeface="Trebuchet MS"/>
              </a:rPr>
              <a:t>ss</a:t>
            </a:r>
            <a:endParaRPr sz="2266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48870" y="876858"/>
            <a:ext cx="3837874" cy="1669703"/>
          </a:xfrm>
          <a:custGeom>
            <a:avLst/>
            <a:gdLst/>
            <a:ahLst/>
            <a:cxnLst/>
            <a:rect l="l" t="t" r="r" b="b"/>
            <a:pathLst>
              <a:path w="4488180" h="1952625">
                <a:moveTo>
                  <a:pt x="4417783" y="0"/>
                </a:moveTo>
                <a:lnTo>
                  <a:pt x="488429" y="0"/>
                </a:lnTo>
                <a:lnTo>
                  <a:pt x="461172" y="5499"/>
                </a:lnTo>
                <a:lnTo>
                  <a:pt x="438913" y="20496"/>
                </a:lnTo>
                <a:lnTo>
                  <a:pt x="423905" y="42739"/>
                </a:lnTo>
                <a:lnTo>
                  <a:pt x="418401" y="69976"/>
                </a:lnTo>
                <a:lnTo>
                  <a:pt x="418401" y="687438"/>
                </a:lnTo>
                <a:lnTo>
                  <a:pt x="0" y="1952104"/>
                </a:lnTo>
                <a:lnTo>
                  <a:pt x="620166" y="1017155"/>
                </a:lnTo>
                <a:lnTo>
                  <a:pt x="4417783" y="1017155"/>
                </a:lnTo>
                <a:lnTo>
                  <a:pt x="4445045" y="1011658"/>
                </a:lnTo>
                <a:lnTo>
                  <a:pt x="4467304" y="996665"/>
                </a:lnTo>
                <a:lnTo>
                  <a:pt x="4482309" y="974427"/>
                </a:lnTo>
                <a:lnTo>
                  <a:pt x="4487811" y="947191"/>
                </a:lnTo>
                <a:lnTo>
                  <a:pt x="4487811" y="69976"/>
                </a:lnTo>
                <a:lnTo>
                  <a:pt x="4482309" y="42739"/>
                </a:lnTo>
                <a:lnTo>
                  <a:pt x="4467304" y="20496"/>
                </a:lnTo>
                <a:lnTo>
                  <a:pt x="4445045" y="5499"/>
                </a:lnTo>
                <a:lnTo>
                  <a:pt x="44177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" name="object 8"/>
          <p:cNvSpPr/>
          <p:nvPr/>
        </p:nvSpPr>
        <p:spPr>
          <a:xfrm>
            <a:off x="4448864" y="876858"/>
            <a:ext cx="3837874" cy="1669703"/>
          </a:xfrm>
          <a:custGeom>
            <a:avLst/>
            <a:gdLst/>
            <a:ahLst/>
            <a:cxnLst/>
            <a:rect l="l" t="t" r="r" b="b"/>
            <a:pathLst>
              <a:path w="4488180" h="1952625">
                <a:moveTo>
                  <a:pt x="488435" y="0"/>
                </a:moveTo>
                <a:lnTo>
                  <a:pt x="461177" y="5498"/>
                </a:lnTo>
                <a:lnTo>
                  <a:pt x="438918" y="20493"/>
                </a:lnTo>
                <a:lnTo>
                  <a:pt x="423911" y="42732"/>
                </a:lnTo>
                <a:lnTo>
                  <a:pt x="418408" y="69967"/>
                </a:lnTo>
                <a:lnTo>
                  <a:pt x="418408" y="687430"/>
                </a:lnTo>
                <a:lnTo>
                  <a:pt x="0" y="1952092"/>
                </a:lnTo>
                <a:lnTo>
                  <a:pt x="620173" y="1017152"/>
                </a:lnTo>
                <a:lnTo>
                  <a:pt x="4417791" y="1017152"/>
                </a:lnTo>
                <a:lnTo>
                  <a:pt x="4445054" y="1011653"/>
                </a:lnTo>
                <a:lnTo>
                  <a:pt x="4467317" y="996659"/>
                </a:lnTo>
                <a:lnTo>
                  <a:pt x="4482328" y="974419"/>
                </a:lnTo>
                <a:lnTo>
                  <a:pt x="4487832" y="947184"/>
                </a:lnTo>
                <a:lnTo>
                  <a:pt x="4487832" y="69967"/>
                </a:lnTo>
                <a:lnTo>
                  <a:pt x="4482328" y="42732"/>
                </a:lnTo>
                <a:lnTo>
                  <a:pt x="4467317" y="20493"/>
                </a:lnTo>
                <a:lnTo>
                  <a:pt x="4445054" y="5498"/>
                </a:lnTo>
                <a:lnTo>
                  <a:pt x="4417791" y="0"/>
                </a:lnTo>
                <a:lnTo>
                  <a:pt x="488435" y="0"/>
                </a:lnTo>
                <a:close/>
              </a:path>
            </a:pathLst>
          </a:custGeom>
          <a:ln w="2799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62500" y="641553"/>
            <a:ext cx="7034299" cy="1134365"/>
          </a:xfrm>
          <a:prstGeom prst="rect">
            <a:avLst/>
          </a:prstGeom>
        </p:spPr>
        <p:txBody>
          <a:bodyPr vert="horz" wrap="square" lIns="0" tIns="507698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5478211" marR="4344" indent="-1346611">
              <a:lnSpc>
                <a:spcPct val="100600"/>
              </a:lnSpc>
              <a:spcBef>
                <a:spcPts val="64"/>
              </a:spcBef>
            </a:pPr>
            <a:r>
              <a:rPr sz="2000" spc="-124" dirty="0"/>
              <a:t>Tiene </a:t>
            </a:r>
            <a:r>
              <a:rPr sz="2000" spc="-64" dirty="0"/>
              <a:t>por </a:t>
            </a:r>
            <a:r>
              <a:rPr sz="2000" spc="-120" dirty="0"/>
              <a:t>finalidad: evitar</a:t>
            </a:r>
            <a:r>
              <a:rPr sz="2000" spc="-423" dirty="0"/>
              <a:t> </a:t>
            </a:r>
            <a:r>
              <a:rPr sz="2000" spc="-133" dirty="0"/>
              <a:t>el  </a:t>
            </a:r>
            <a:r>
              <a:rPr sz="2000" spc="-64" dirty="0"/>
              <a:t>daño</a:t>
            </a:r>
          </a:p>
        </p:txBody>
      </p:sp>
      <p:sp>
        <p:nvSpPr>
          <p:cNvPr id="10" name="object 10"/>
          <p:cNvSpPr/>
          <p:nvPr/>
        </p:nvSpPr>
        <p:spPr>
          <a:xfrm>
            <a:off x="4448610" y="4417866"/>
            <a:ext cx="3848190" cy="1533955"/>
          </a:xfrm>
          <a:custGeom>
            <a:avLst/>
            <a:gdLst/>
            <a:ahLst/>
            <a:cxnLst/>
            <a:rect l="l" t="t" r="r" b="b"/>
            <a:pathLst>
              <a:path w="4500245" h="1793875">
                <a:moveTo>
                  <a:pt x="0" y="0"/>
                </a:moveTo>
                <a:lnTo>
                  <a:pt x="430669" y="1071816"/>
                </a:lnTo>
                <a:lnTo>
                  <a:pt x="430669" y="1723821"/>
                </a:lnTo>
                <a:lnTo>
                  <a:pt x="436171" y="1751056"/>
                </a:lnTo>
                <a:lnTo>
                  <a:pt x="451177" y="1773296"/>
                </a:lnTo>
                <a:lnTo>
                  <a:pt x="473435" y="1788291"/>
                </a:lnTo>
                <a:lnTo>
                  <a:pt x="500697" y="1793789"/>
                </a:lnTo>
                <a:lnTo>
                  <a:pt x="4430052" y="1793789"/>
                </a:lnTo>
                <a:lnTo>
                  <a:pt x="4457308" y="1788291"/>
                </a:lnTo>
                <a:lnTo>
                  <a:pt x="4479567" y="1773296"/>
                </a:lnTo>
                <a:lnTo>
                  <a:pt x="4494576" y="1751056"/>
                </a:lnTo>
                <a:lnTo>
                  <a:pt x="4500079" y="1723821"/>
                </a:lnTo>
                <a:lnTo>
                  <a:pt x="4500079" y="846607"/>
                </a:lnTo>
                <a:lnTo>
                  <a:pt x="4494576" y="819369"/>
                </a:lnTo>
                <a:lnTo>
                  <a:pt x="4479567" y="797126"/>
                </a:lnTo>
                <a:lnTo>
                  <a:pt x="4457308" y="782129"/>
                </a:lnTo>
                <a:lnTo>
                  <a:pt x="4430052" y="776630"/>
                </a:lnTo>
                <a:lnTo>
                  <a:pt x="635927" y="7766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1" name="object 11"/>
          <p:cNvSpPr/>
          <p:nvPr/>
        </p:nvSpPr>
        <p:spPr>
          <a:xfrm>
            <a:off x="4448616" y="4417859"/>
            <a:ext cx="3848190" cy="1533955"/>
          </a:xfrm>
          <a:custGeom>
            <a:avLst/>
            <a:gdLst/>
            <a:ahLst/>
            <a:cxnLst/>
            <a:rect l="l" t="t" r="r" b="b"/>
            <a:pathLst>
              <a:path w="4500245" h="1793875">
                <a:moveTo>
                  <a:pt x="0" y="0"/>
                </a:moveTo>
                <a:lnTo>
                  <a:pt x="430663" y="1071813"/>
                </a:lnTo>
                <a:lnTo>
                  <a:pt x="430663" y="1723823"/>
                </a:lnTo>
                <a:lnTo>
                  <a:pt x="436166" y="1751058"/>
                </a:lnTo>
                <a:lnTo>
                  <a:pt x="451173" y="1773298"/>
                </a:lnTo>
                <a:lnTo>
                  <a:pt x="473432" y="1788292"/>
                </a:lnTo>
                <a:lnTo>
                  <a:pt x="500689" y="1793791"/>
                </a:lnTo>
                <a:lnTo>
                  <a:pt x="4430046" y="1793791"/>
                </a:lnTo>
                <a:lnTo>
                  <a:pt x="4457309" y="1788292"/>
                </a:lnTo>
                <a:lnTo>
                  <a:pt x="4479572" y="1773298"/>
                </a:lnTo>
                <a:lnTo>
                  <a:pt x="4494582" y="1751058"/>
                </a:lnTo>
                <a:lnTo>
                  <a:pt x="4500086" y="1723823"/>
                </a:lnTo>
                <a:lnTo>
                  <a:pt x="4500086" y="846606"/>
                </a:lnTo>
                <a:lnTo>
                  <a:pt x="4494582" y="819371"/>
                </a:lnTo>
                <a:lnTo>
                  <a:pt x="4479572" y="797132"/>
                </a:lnTo>
                <a:lnTo>
                  <a:pt x="4457309" y="782137"/>
                </a:lnTo>
                <a:lnTo>
                  <a:pt x="4430046" y="776638"/>
                </a:lnTo>
                <a:lnTo>
                  <a:pt x="635927" y="776638"/>
                </a:lnTo>
                <a:lnTo>
                  <a:pt x="0" y="0"/>
                </a:lnTo>
                <a:close/>
              </a:path>
            </a:pathLst>
          </a:custGeom>
          <a:ln w="2799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2" name="object 12"/>
          <p:cNvSpPr txBox="1"/>
          <p:nvPr/>
        </p:nvSpPr>
        <p:spPr>
          <a:xfrm>
            <a:off x="4941235" y="5112882"/>
            <a:ext cx="3227006" cy="712520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183715" marR="4344" indent="-1172855">
              <a:lnSpc>
                <a:spcPct val="100600"/>
              </a:lnSpc>
              <a:spcBef>
                <a:spcPts val="64"/>
              </a:spcBef>
            </a:pPr>
            <a:r>
              <a:rPr sz="2266" spc="-124" dirty="0">
                <a:latin typeface="Trebuchet MS"/>
                <a:cs typeface="Trebuchet MS"/>
              </a:rPr>
              <a:t>Tiene </a:t>
            </a:r>
            <a:r>
              <a:rPr sz="2266" spc="-64" dirty="0">
                <a:latin typeface="Trebuchet MS"/>
                <a:cs typeface="Trebuchet MS"/>
              </a:rPr>
              <a:t>por </a:t>
            </a:r>
            <a:r>
              <a:rPr sz="2266" spc="-120" dirty="0">
                <a:latin typeface="Trebuchet MS"/>
                <a:cs typeface="Trebuchet MS"/>
              </a:rPr>
              <a:t>finalidad:</a:t>
            </a:r>
            <a:r>
              <a:rPr sz="2266" spc="-376" dirty="0">
                <a:latin typeface="Trebuchet MS"/>
                <a:cs typeface="Trebuchet MS"/>
              </a:rPr>
              <a:t> </a:t>
            </a:r>
            <a:r>
              <a:rPr sz="2266" spc="-111" dirty="0">
                <a:latin typeface="Trebuchet MS"/>
                <a:cs typeface="Trebuchet MS"/>
              </a:rPr>
              <a:t>resarcir  </a:t>
            </a:r>
            <a:r>
              <a:rPr sz="2266" spc="-133" dirty="0">
                <a:latin typeface="Trebuchet MS"/>
                <a:cs typeface="Trebuchet MS"/>
              </a:rPr>
              <a:t>el</a:t>
            </a:r>
            <a:r>
              <a:rPr sz="2266" spc="-174" dirty="0">
                <a:latin typeface="Trebuchet MS"/>
                <a:cs typeface="Trebuchet MS"/>
              </a:rPr>
              <a:t> </a:t>
            </a:r>
            <a:r>
              <a:rPr sz="2266" spc="-64" dirty="0">
                <a:latin typeface="Trebuchet MS"/>
                <a:cs typeface="Trebuchet MS"/>
              </a:rPr>
              <a:t>daño</a:t>
            </a:r>
            <a:endParaRPr sz="2266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70139" y="2536946"/>
            <a:ext cx="834219" cy="833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4" name="object 14"/>
          <p:cNvSpPr/>
          <p:nvPr/>
        </p:nvSpPr>
        <p:spPr>
          <a:xfrm>
            <a:off x="3092084" y="2765175"/>
            <a:ext cx="465345" cy="464802"/>
          </a:xfrm>
          <a:custGeom>
            <a:avLst/>
            <a:gdLst/>
            <a:ahLst/>
            <a:cxnLst/>
            <a:rect l="l" t="t" r="r" b="b"/>
            <a:pathLst>
              <a:path w="544195" h="543560">
                <a:moveTo>
                  <a:pt x="0" y="543336"/>
                </a:moveTo>
                <a:lnTo>
                  <a:pt x="523986" y="19789"/>
                </a:lnTo>
                <a:lnTo>
                  <a:pt x="543793" y="0"/>
                </a:lnTo>
              </a:path>
            </a:pathLst>
          </a:custGeom>
          <a:ln w="55997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5" name="object 15"/>
          <p:cNvSpPr/>
          <p:nvPr/>
        </p:nvSpPr>
        <p:spPr>
          <a:xfrm>
            <a:off x="3469007" y="2639944"/>
            <a:ext cx="213939" cy="213395"/>
          </a:xfrm>
          <a:custGeom>
            <a:avLst/>
            <a:gdLst/>
            <a:ahLst/>
            <a:cxnLst/>
            <a:rect l="l" t="t" r="r" b="b"/>
            <a:pathLst>
              <a:path w="250189" h="249555">
                <a:moveTo>
                  <a:pt x="249567" y="0"/>
                </a:moveTo>
                <a:lnTo>
                  <a:pt x="0" y="83121"/>
                </a:lnTo>
                <a:lnTo>
                  <a:pt x="166382" y="249351"/>
                </a:lnTo>
                <a:lnTo>
                  <a:pt x="249567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6" name="object 16"/>
          <p:cNvSpPr/>
          <p:nvPr/>
        </p:nvSpPr>
        <p:spPr>
          <a:xfrm>
            <a:off x="2980879" y="3523821"/>
            <a:ext cx="949358" cy="781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7" name="object 17"/>
          <p:cNvSpPr/>
          <p:nvPr/>
        </p:nvSpPr>
        <p:spPr>
          <a:xfrm>
            <a:off x="3088956" y="3637118"/>
            <a:ext cx="588604" cy="415390"/>
          </a:xfrm>
          <a:custGeom>
            <a:avLst/>
            <a:gdLst/>
            <a:ahLst/>
            <a:cxnLst/>
            <a:rect l="l" t="t" r="r" b="b"/>
            <a:pathLst>
              <a:path w="688339" h="485775">
                <a:moveTo>
                  <a:pt x="0" y="0"/>
                </a:moveTo>
                <a:lnTo>
                  <a:pt x="665211" y="469055"/>
                </a:lnTo>
                <a:lnTo>
                  <a:pt x="688096" y="485192"/>
                </a:lnTo>
              </a:path>
            </a:pathLst>
          </a:custGeom>
          <a:ln w="55994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8" name="object 18"/>
          <p:cNvSpPr/>
          <p:nvPr/>
        </p:nvSpPr>
        <p:spPr>
          <a:xfrm>
            <a:off x="3599782" y="3956094"/>
            <a:ext cx="222627" cy="198192"/>
          </a:xfrm>
          <a:custGeom>
            <a:avLst/>
            <a:gdLst/>
            <a:ahLst/>
            <a:cxnLst/>
            <a:rect l="l" t="t" r="r" b="b"/>
            <a:pathLst>
              <a:path w="260350" h="231775">
                <a:moveTo>
                  <a:pt x="135661" y="0"/>
                </a:moveTo>
                <a:lnTo>
                  <a:pt x="0" y="192074"/>
                </a:lnTo>
                <a:lnTo>
                  <a:pt x="260070" y="231584"/>
                </a:lnTo>
                <a:lnTo>
                  <a:pt x="135661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</p:spTree>
    <p:extLst>
      <p:ext uri="{BB962C8B-B14F-4D97-AF65-F5344CB8AC3E}">
        <p14:creationId xmlns:p14="http://schemas.microsoft.com/office/powerpoint/2010/main" val="2487273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0603" y="595181"/>
            <a:ext cx="6603879" cy="712520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943899" marR="4344" indent="-1933039">
              <a:lnSpc>
                <a:spcPct val="100600"/>
              </a:lnSpc>
              <a:spcBef>
                <a:spcPts val="64"/>
              </a:spcBef>
            </a:pPr>
            <a:r>
              <a:rPr sz="2266" b="1" spc="-47" dirty="0">
                <a:latin typeface="Trebuchet MS"/>
                <a:cs typeface="Trebuchet MS"/>
              </a:rPr>
              <a:t>No</a:t>
            </a:r>
            <a:r>
              <a:rPr sz="2266" b="1" spc="-171" dirty="0">
                <a:latin typeface="Trebuchet MS"/>
                <a:cs typeface="Trebuchet MS"/>
              </a:rPr>
              <a:t> </a:t>
            </a:r>
            <a:r>
              <a:rPr sz="2266" b="1" spc="-103" dirty="0">
                <a:latin typeface="Trebuchet MS"/>
                <a:cs typeface="Trebuchet MS"/>
              </a:rPr>
              <a:t>toda</a:t>
            </a:r>
            <a:r>
              <a:rPr sz="2266" b="1" spc="-167" dirty="0">
                <a:latin typeface="Trebuchet MS"/>
                <a:cs typeface="Trebuchet MS"/>
              </a:rPr>
              <a:t> </a:t>
            </a:r>
            <a:r>
              <a:rPr sz="2266" b="1" spc="-103" dirty="0">
                <a:latin typeface="Trebuchet MS"/>
                <a:cs typeface="Trebuchet MS"/>
              </a:rPr>
              <a:t>la</a:t>
            </a:r>
            <a:r>
              <a:rPr sz="2266" b="1" spc="-167" dirty="0">
                <a:latin typeface="Trebuchet MS"/>
                <a:cs typeface="Trebuchet MS"/>
              </a:rPr>
              <a:t> </a:t>
            </a:r>
            <a:r>
              <a:rPr sz="2266" b="1" spc="-115" dirty="0">
                <a:latin typeface="Trebuchet MS"/>
                <a:cs typeface="Trebuchet MS"/>
              </a:rPr>
              <a:t>responsabilidad</a:t>
            </a:r>
            <a:r>
              <a:rPr sz="2266" b="1" spc="-171" dirty="0">
                <a:latin typeface="Trebuchet MS"/>
                <a:cs typeface="Trebuchet MS"/>
              </a:rPr>
              <a:t> </a:t>
            </a:r>
            <a:r>
              <a:rPr sz="2266" b="1" spc="-141" dirty="0">
                <a:latin typeface="Trebuchet MS"/>
                <a:cs typeface="Trebuchet MS"/>
              </a:rPr>
              <a:t>civil</a:t>
            </a:r>
            <a:r>
              <a:rPr sz="2266" b="1" spc="-167" dirty="0">
                <a:latin typeface="Trebuchet MS"/>
                <a:cs typeface="Trebuchet MS"/>
              </a:rPr>
              <a:t> </a:t>
            </a:r>
            <a:r>
              <a:rPr sz="2266" b="1" spc="-124" dirty="0">
                <a:latin typeface="Trebuchet MS"/>
                <a:cs typeface="Trebuchet MS"/>
              </a:rPr>
              <a:t>está</a:t>
            </a:r>
            <a:r>
              <a:rPr sz="2266" b="1" spc="-162" dirty="0">
                <a:latin typeface="Trebuchet MS"/>
                <a:cs typeface="Trebuchet MS"/>
              </a:rPr>
              <a:t> </a:t>
            </a:r>
            <a:r>
              <a:rPr sz="2266" b="1" spc="-145" dirty="0">
                <a:latin typeface="Trebuchet MS"/>
                <a:cs typeface="Trebuchet MS"/>
              </a:rPr>
              <a:t>en</a:t>
            </a:r>
            <a:r>
              <a:rPr sz="2266" b="1" spc="-167" dirty="0">
                <a:latin typeface="Trebuchet MS"/>
                <a:cs typeface="Trebuchet MS"/>
              </a:rPr>
              <a:t> </a:t>
            </a:r>
            <a:r>
              <a:rPr sz="2266" b="1" spc="-141" dirty="0">
                <a:latin typeface="Trebuchet MS"/>
                <a:cs typeface="Trebuchet MS"/>
              </a:rPr>
              <a:t>el</a:t>
            </a:r>
            <a:r>
              <a:rPr sz="2266" b="1" spc="-167" dirty="0">
                <a:latin typeface="Trebuchet MS"/>
                <a:cs typeface="Trebuchet MS"/>
              </a:rPr>
              <a:t> </a:t>
            </a:r>
            <a:r>
              <a:rPr sz="2266" b="1" spc="-107" dirty="0">
                <a:latin typeface="Trebuchet MS"/>
                <a:cs typeface="Trebuchet MS"/>
              </a:rPr>
              <a:t>Código</a:t>
            </a:r>
            <a:r>
              <a:rPr sz="2266" b="1" spc="-167" dirty="0">
                <a:latin typeface="Trebuchet MS"/>
                <a:cs typeface="Trebuchet MS"/>
              </a:rPr>
              <a:t> </a:t>
            </a:r>
            <a:r>
              <a:rPr sz="2266" b="1" spc="-137" dirty="0">
                <a:latin typeface="Trebuchet MS"/>
                <a:cs typeface="Trebuchet MS"/>
              </a:rPr>
              <a:t>Civil</a:t>
            </a:r>
            <a:r>
              <a:rPr sz="2266" b="1" spc="-167" dirty="0">
                <a:latin typeface="Trebuchet MS"/>
                <a:cs typeface="Trebuchet MS"/>
              </a:rPr>
              <a:t> </a:t>
            </a:r>
            <a:r>
              <a:rPr sz="2266" b="1" spc="-141" dirty="0">
                <a:latin typeface="Trebuchet MS"/>
                <a:cs typeface="Trebuchet MS"/>
              </a:rPr>
              <a:t>y  </a:t>
            </a:r>
            <a:r>
              <a:rPr sz="2266" b="1" spc="-145" dirty="0">
                <a:latin typeface="Trebuchet MS"/>
                <a:cs typeface="Trebuchet MS"/>
              </a:rPr>
              <a:t>Comercial </a:t>
            </a:r>
            <a:r>
              <a:rPr sz="2266" b="1" spc="-137" dirty="0">
                <a:latin typeface="Trebuchet MS"/>
                <a:cs typeface="Trebuchet MS"/>
              </a:rPr>
              <a:t>de </a:t>
            </a:r>
            <a:r>
              <a:rPr sz="2266" b="1" spc="-107" dirty="0">
                <a:latin typeface="Trebuchet MS"/>
                <a:cs typeface="Trebuchet MS"/>
              </a:rPr>
              <a:t>la</a:t>
            </a:r>
            <a:r>
              <a:rPr sz="2266" b="1" spc="-248" dirty="0">
                <a:latin typeface="Trebuchet MS"/>
                <a:cs typeface="Trebuchet MS"/>
              </a:rPr>
              <a:t> </a:t>
            </a:r>
            <a:r>
              <a:rPr sz="2266" b="1" spc="-111" dirty="0">
                <a:latin typeface="Trebuchet MS"/>
                <a:cs typeface="Trebuchet MS"/>
              </a:rPr>
              <a:t>Nación</a:t>
            </a:r>
            <a:endParaRPr sz="2266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4857" y="2411529"/>
            <a:ext cx="3134285" cy="2605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4"/>
          <p:cNvSpPr/>
          <p:nvPr/>
        </p:nvSpPr>
        <p:spPr>
          <a:xfrm>
            <a:off x="3045272" y="2433064"/>
            <a:ext cx="3053455" cy="2524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/>
          <p:nvPr/>
        </p:nvSpPr>
        <p:spPr>
          <a:xfrm>
            <a:off x="3045278" y="2433064"/>
            <a:ext cx="3053792" cy="2524374"/>
          </a:xfrm>
          <a:custGeom>
            <a:avLst/>
            <a:gdLst/>
            <a:ahLst/>
            <a:cxnLst/>
            <a:rect l="l" t="t" r="r" b="b"/>
            <a:pathLst>
              <a:path w="3571240" h="2952115">
                <a:moveTo>
                  <a:pt x="3047904" y="432318"/>
                </a:moveTo>
                <a:lnTo>
                  <a:pt x="3085923" y="464705"/>
                </a:lnTo>
                <a:lnTo>
                  <a:pt x="3122507" y="497802"/>
                </a:lnTo>
                <a:lnTo>
                  <a:pt x="3157657" y="531582"/>
                </a:lnTo>
                <a:lnTo>
                  <a:pt x="3191372" y="566017"/>
                </a:lnTo>
                <a:lnTo>
                  <a:pt x="3223652" y="601079"/>
                </a:lnTo>
                <a:lnTo>
                  <a:pt x="3254498" y="636742"/>
                </a:lnTo>
                <a:lnTo>
                  <a:pt x="3283909" y="672978"/>
                </a:lnTo>
                <a:lnTo>
                  <a:pt x="3311885" y="709760"/>
                </a:lnTo>
                <a:lnTo>
                  <a:pt x="3338427" y="747060"/>
                </a:lnTo>
                <a:lnTo>
                  <a:pt x="3363534" y="784852"/>
                </a:lnTo>
                <a:lnTo>
                  <a:pt x="3387206" y="823108"/>
                </a:lnTo>
                <a:lnTo>
                  <a:pt x="3409443" y="861800"/>
                </a:lnTo>
                <a:lnTo>
                  <a:pt x="3430246" y="900902"/>
                </a:lnTo>
                <a:lnTo>
                  <a:pt x="3449614" y="940386"/>
                </a:lnTo>
                <a:lnTo>
                  <a:pt x="3467548" y="980225"/>
                </a:lnTo>
                <a:lnTo>
                  <a:pt x="3484047" y="1020391"/>
                </a:lnTo>
                <a:lnTo>
                  <a:pt x="3499111" y="1060857"/>
                </a:lnTo>
                <a:lnTo>
                  <a:pt x="3512740" y="1101597"/>
                </a:lnTo>
                <a:lnTo>
                  <a:pt x="3524935" y="1142582"/>
                </a:lnTo>
                <a:lnTo>
                  <a:pt x="3535695" y="1183785"/>
                </a:lnTo>
                <a:lnTo>
                  <a:pt x="3545021" y="1225180"/>
                </a:lnTo>
                <a:lnTo>
                  <a:pt x="3552911" y="1266738"/>
                </a:lnTo>
                <a:lnTo>
                  <a:pt x="3559367" y="1308433"/>
                </a:lnTo>
                <a:lnTo>
                  <a:pt x="3564389" y="1350237"/>
                </a:lnTo>
                <a:lnTo>
                  <a:pt x="3567975" y="1392122"/>
                </a:lnTo>
                <a:lnTo>
                  <a:pt x="3570127" y="1434063"/>
                </a:lnTo>
                <a:lnTo>
                  <a:pt x="3570845" y="1476030"/>
                </a:lnTo>
                <a:lnTo>
                  <a:pt x="3570127" y="1517998"/>
                </a:lnTo>
                <a:lnTo>
                  <a:pt x="3567975" y="1559938"/>
                </a:lnTo>
                <a:lnTo>
                  <a:pt x="3564389" y="1601824"/>
                </a:lnTo>
                <a:lnTo>
                  <a:pt x="3559367" y="1643628"/>
                </a:lnTo>
                <a:lnTo>
                  <a:pt x="3552911" y="1685322"/>
                </a:lnTo>
                <a:lnTo>
                  <a:pt x="3545021" y="1726881"/>
                </a:lnTo>
                <a:lnTo>
                  <a:pt x="3535695" y="1768275"/>
                </a:lnTo>
                <a:lnTo>
                  <a:pt x="3524935" y="1809478"/>
                </a:lnTo>
                <a:lnTo>
                  <a:pt x="3512740" y="1850463"/>
                </a:lnTo>
                <a:lnTo>
                  <a:pt x="3499111" y="1891203"/>
                </a:lnTo>
                <a:lnTo>
                  <a:pt x="3484047" y="1931669"/>
                </a:lnTo>
                <a:lnTo>
                  <a:pt x="3467548" y="1971835"/>
                </a:lnTo>
                <a:lnTo>
                  <a:pt x="3449614" y="2011674"/>
                </a:lnTo>
                <a:lnTo>
                  <a:pt x="3430246" y="2051158"/>
                </a:lnTo>
                <a:lnTo>
                  <a:pt x="3409443" y="2090259"/>
                </a:lnTo>
                <a:lnTo>
                  <a:pt x="3387206" y="2128951"/>
                </a:lnTo>
                <a:lnTo>
                  <a:pt x="3363534" y="2167207"/>
                </a:lnTo>
                <a:lnTo>
                  <a:pt x="3338427" y="2204999"/>
                </a:lnTo>
                <a:lnTo>
                  <a:pt x="3311885" y="2242299"/>
                </a:lnTo>
                <a:lnTo>
                  <a:pt x="3283909" y="2279080"/>
                </a:lnTo>
                <a:lnTo>
                  <a:pt x="3254498" y="2315316"/>
                </a:lnTo>
                <a:lnTo>
                  <a:pt x="3223652" y="2350979"/>
                </a:lnTo>
                <a:lnTo>
                  <a:pt x="3191372" y="2386041"/>
                </a:lnTo>
                <a:lnTo>
                  <a:pt x="3157657" y="2420475"/>
                </a:lnTo>
                <a:lnTo>
                  <a:pt x="3122507" y="2454254"/>
                </a:lnTo>
                <a:lnTo>
                  <a:pt x="3085923" y="2487351"/>
                </a:lnTo>
                <a:lnTo>
                  <a:pt x="3047904" y="2519739"/>
                </a:lnTo>
                <a:lnTo>
                  <a:pt x="3011457" y="2549039"/>
                </a:lnTo>
                <a:lnTo>
                  <a:pt x="2974265" y="2577312"/>
                </a:lnTo>
                <a:lnTo>
                  <a:pt x="2936352" y="2604557"/>
                </a:lnTo>
                <a:lnTo>
                  <a:pt x="2897748" y="2630773"/>
                </a:lnTo>
                <a:lnTo>
                  <a:pt x="2858477" y="2655962"/>
                </a:lnTo>
                <a:lnTo>
                  <a:pt x="2818566" y="2680122"/>
                </a:lnTo>
                <a:lnTo>
                  <a:pt x="2778043" y="2703254"/>
                </a:lnTo>
                <a:lnTo>
                  <a:pt x="2736934" y="2725358"/>
                </a:lnTo>
                <a:lnTo>
                  <a:pt x="2695265" y="2746434"/>
                </a:lnTo>
                <a:lnTo>
                  <a:pt x="2653063" y="2766482"/>
                </a:lnTo>
                <a:lnTo>
                  <a:pt x="2610355" y="2785502"/>
                </a:lnTo>
                <a:lnTo>
                  <a:pt x="2567167" y="2803494"/>
                </a:lnTo>
                <a:lnTo>
                  <a:pt x="2523527" y="2820457"/>
                </a:lnTo>
                <a:lnTo>
                  <a:pt x="2479460" y="2836393"/>
                </a:lnTo>
                <a:lnTo>
                  <a:pt x="2434994" y="2851300"/>
                </a:lnTo>
                <a:lnTo>
                  <a:pt x="2390154" y="2865179"/>
                </a:lnTo>
                <a:lnTo>
                  <a:pt x="2344968" y="2878031"/>
                </a:lnTo>
                <a:lnTo>
                  <a:pt x="2299463" y="2889854"/>
                </a:lnTo>
                <a:lnTo>
                  <a:pt x="2253664" y="2900649"/>
                </a:lnTo>
                <a:lnTo>
                  <a:pt x="2207599" y="2910416"/>
                </a:lnTo>
                <a:lnTo>
                  <a:pt x="2161294" y="2919155"/>
                </a:lnTo>
                <a:lnTo>
                  <a:pt x="2114776" y="2926865"/>
                </a:lnTo>
                <a:lnTo>
                  <a:pt x="2068072" y="2933548"/>
                </a:lnTo>
                <a:lnTo>
                  <a:pt x="2021207" y="2939202"/>
                </a:lnTo>
                <a:lnTo>
                  <a:pt x="1974210" y="2943829"/>
                </a:lnTo>
                <a:lnTo>
                  <a:pt x="1927106" y="2947427"/>
                </a:lnTo>
                <a:lnTo>
                  <a:pt x="1879921" y="2949997"/>
                </a:lnTo>
                <a:lnTo>
                  <a:pt x="1832684" y="2951540"/>
                </a:lnTo>
                <a:lnTo>
                  <a:pt x="1785420" y="2952054"/>
                </a:lnTo>
                <a:lnTo>
                  <a:pt x="1738156" y="2951540"/>
                </a:lnTo>
                <a:lnTo>
                  <a:pt x="1690919" y="2949997"/>
                </a:lnTo>
                <a:lnTo>
                  <a:pt x="1643735" y="2947427"/>
                </a:lnTo>
                <a:lnTo>
                  <a:pt x="1596630" y="2943829"/>
                </a:lnTo>
                <a:lnTo>
                  <a:pt x="1549633" y="2939202"/>
                </a:lnTo>
                <a:lnTo>
                  <a:pt x="1502769" y="2933548"/>
                </a:lnTo>
                <a:lnTo>
                  <a:pt x="1456064" y="2926865"/>
                </a:lnTo>
                <a:lnTo>
                  <a:pt x="1409546" y="2919155"/>
                </a:lnTo>
                <a:lnTo>
                  <a:pt x="1363241" y="2910416"/>
                </a:lnTo>
                <a:lnTo>
                  <a:pt x="1317176" y="2900649"/>
                </a:lnTo>
                <a:lnTo>
                  <a:pt x="1271378" y="2889854"/>
                </a:lnTo>
                <a:lnTo>
                  <a:pt x="1225872" y="2878031"/>
                </a:lnTo>
                <a:lnTo>
                  <a:pt x="1180686" y="2865179"/>
                </a:lnTo>
                <a:lnTo>
                  <a:pt x="1135847" y="2851300"/>
                </a:lnTo>
                <a:lnTo>
                  <a:pt x="1091381" y="2836393"/>
                </a:lnTo>
                <a:lnTo>
                  <a:pt x="1047314" y="2820457"/>
                </a:lnTo>
                <a:lnTo>
                  <a:pt x="1003673" y="2803494"/>
                </a:lnTo>
                <a:lnTo>
                  <a:pt x="960486" y="2785502"/>
                </a:lnTo>
                <a:lnTo>
                  <a:pt x="917778" y="2766482"/>
                </a:lnTo>
                <a:lnTo>
                  <a:pt x="875576" y="2746434"/>
                </a:lnTo>
                <a:lnTo>
                  <a:pt x="833908" y="2725358"/>
                </a:lnTo>
                <a:lnTo>
                  <a:pt x="792798" y="2703254"/>
                </a:lnTo>
                <a:lnTo>
                  <a:pt x="752275" y="2680122"/>
                </a:lnTo>
                <a:lnTo>
                  <a:pt x="712365" y="2655962"/>
                </a:lnTo>
                <a:lnTo>
                  <a:pt x="673094" y="2630773"/>
                </a:lnTo>
                <a:lnTo>
                  <a:pt x="634489" y="2604557"/>
                </a:lnTo>
                <a:lnTo>
                  <a:pt x="596577" y="2577312"/>
                </a:lnTo>
                <a:lnTo>
                  <a:pt x="559385" y="2549039"/>
                </a:lnTo>
                <a:lnTo>
                  <a:pt x="522938" y="2519739"/>
                </a:lnTo>
                <a:lnTo>
                  <a:pt x="484919" y="2487351"/>
                </a:lnTo>
                <a:lnTo>
                  <a:pt x="448335" y="2454254"/>
                </a:lnTo>
                <a:lnTo>
                  <a:pt x="413185" y="2420475"/>
                </a:lnTo>
                <a:lnTo>
                  <a:pt x="379471" y="2386041"/>
                </a:lnTo>
                <a:lnTo>
                  <a:pt x="347191" y="2350979"/>
                </a:lnTo>
                <a:lnTo>
                  <a:pt x="316345" y="2315316"/>
                </a:lnTo>
                <a:lnTo>
                  <a:pt x="286934" y="2279080"/>
                </a:lnTo>
                <a:lnTo>
                  <a:pt x="258958" y="2242299"/>
                </a:lnTo>
                <a:lnTo>
                  <a:pt x="232417" y="2204999"/>
                </a:lnTo>
                <a:lnTo>
                  <a:pt x="207310" y="2167207"/>
                </a:lnTo>
                <a:lnTo>
                  <a:pt x="183638" y="2128951"/>
                </a:lnTo>
                <a:lnTo>
                  <a:pt x="161400" y="2090259"/>
                </a:lnTo>
                <a:lnTo>
                  <a:pt x="140598" y="2051158"/>
                </a:lnTo>
                <a:lnTo>
                  <a:pt x="121229" y="2011674"/>
                </a:lnTo>
                <a:lnTo>
                  <a:pt x="103296" y="1971835"/>
                </a:lnTo>
                <a:lnTo>
                  <a:pt x="86797" y="1931669"/>
                </a:lnTo>
                <a:lnTo>
                  <a:pt x="71733" y="1891203"/>
                </a:lnTo>
                <a:lnTo>
                  <a:pt x="58104" y="1850463"/>
                </a:lnTo>
                <a:lnTo>
                  <a:pt x="45909" y="1809478"/>
                </a:lnTo>
                <a:lnTo>
                  <a:pt x="35149" y="1768275"/>
                </a:lnTo>
                <a:lnTo>
                  <a:pt x="25824" y="1726881"/>
                </a:lnTo>
                <a:lnTo>
                  <a:pt x="17933" y="1685322"/>
                </a:lnTo>
                <a:lnTo>
                  <a:pt x="11477" y="1643628"/>
                </a:lnTo>
                <a:lnTo>
                  <a:pt x="6456" y="1601824"/>
                </a:lnTo>
                <a:lnTo>
                  <a:pt x="2869" y="1559938"/>
                </a:lnTo>
                <a:lnTo>
                  <a:pt x="717" y="1517998"/>
                </a:lnTo>
                <a:lnTo>
                  <a:pt x="0" y="1476030"/>
                </a:lnTo>
                <a:lnTo>
                  <a:pt x="717" y="1434063"/>
                </a:lnTo>
                <a:lnTo>
                  <a:pt x="2869" y="1392122"/>
                </a:lnTo>
                <a:lnTo>
                  <a:pt x="6456" y="1350237"/>
                </a:lnTo>
                <a:lnTo>
                  <a:pt x="11477" y="1308433"/>
                </a:lnTo>
                <a:lnTo>
                  <a:pt x="17933" y="1266738"/>
                </a:lnTo>
                <a:lnTo>
                  <a:pt x="25824" y="1225180"/>
                </a:lnTo>
                <a:lnTo>
                  <a:pt x="35149" y="1183785"/>
                </a:lnTo>
                <a:lnTo>
                  <a:pt x="45909" y="1142582"/>
                </a:lnTo>
                <a:lnTo>
                  <a:pt x="58104" y="1101597"/>
                </a:lnTo>
                <a:lnTo>
                  <a:pt x="71733" y="1060857"/>
                </a:lnTo>
                <a:lnTo>
                  <a:pt x="86797" y="1020391"/>
                </a:lnTo>
                <a:lnTo>
                  <a:pt x="103296" y="980225"/>
                </a:lnTo>
                <a:lnTo>
                  <a:pt x="121229" y="940386"/>
                </a:lnTo>
                <a:lnTo>
                  <a:pt x="140598" y="900902"/>
                </a:lnTo>
                <a:lnTo>
                  <a:pt x="161400" y="861800"/>
                </a:lnTo>
                <a:lnTo>
                  <a:pt x="183638" y="823108"/>
                </a:lnTo>
                <a:lnTo>
                  <a:pt x="207310" y="784852"/>
                </a:lnTo>
                <a:lnTo>
                  <a:pt x="232417" y="747060"/>
                </a:lnTo>
                <a:lnTo>
                  <a:pt x="258958" y="709760"/>
                </a:lnTo>
                <a:lnTo>
                  <a:pt x="286934" y="672978"/>
                </a:lnTo>
                <a:lnTo>
                  <a:pt x="316345" y="636742"/>
                </a:lnTo>
                <a:lnTo>
                  <a:pt x="347191" y="601079"/>
                </a:lnTo>
                <a:lnTo>
                  <a:pt x="379471" y="566017"/>
                </a:lnTo>
                <a:lnTo>
                  <a:pt x="413185" y="531582"/>
                </a:lnTo>
                <a:lnTo>
                  <a:pt x="448335" y="497802"/>
                </a:lnTo>
                <a:lnTo>
                  <a:pt x="484919" y="464705"/>
                </a:lnTo>
                <a:lnTo>
                  <a:pt x="522938" y="432318"/>
                </a:lnTo>
                <a:lnTo>
                  <a:pt x="559385" y="403017"/>
                </a:lnTo>
                <a:lnTo>
                  <a:pt x="596577" y="374744"/>
                </a:lnTo>
                <a:lnTo>
                  <a:pt x="634489" y="347499"/>
                </a:lnTo>
                <a:lnTo>
                  <a:pt x="673094" y="321282"/>
                </a:lnTo>
                <a:lnTo>
                  <a:pt x="712365" y="296094"/>
                </a:lnTo>
                <a:lnTo>
                  <a:pt x="752275" y="271933"/>
                </a:lnTo>
                <a:lnTo>
                  <a:pt x="792798" y="248801"/>
                </a:lnTo>
                <a:lnTo>
                  <a:pt x="833908" y="226697"/>
                </a:lnTo>
                <a:lnTo>
                  <a:pt x="875576" y="205621"/>
                </a:lnTo>
                <a:lnTo>
                  <a:pt x="917778" y="185572"/>
                </a:lnTo>
                <a:lnTo>
                  <a:pt x="960486" y="166553"/>
                </a:lnTo>
                <a:lnTo>
                  <a:pt x="1003673" y="148561"/>
                </a:lnTo>
                <a:lnTo>
                  <a:pt x="1047314" y="131597"/>
                </a:lnTo>
                <a:lnTo>
                  <a:pt x="1091381" y="115661"/>
                </a:lnTo>
                <a:lnTo>
                  <a:pt x="1135847" y="100754"/>
                </a:lnTo>
                <a:lnTo>
                  <a:pt x="1180686" y="86874"/>
                </a:lnTo>
                <a:lnTo>
                  <a:pt x="1225872" y="74023"/>
                </a:lnTo>
                <a:lnTo>
                  <a:pt x="1271378" y="62200"/>
                </a:lnTo>
                <a:lnTo>
                  <a:pt x="1317176" y="51405"/>
                </a:lnTo>
                <a:lnTo>
                  <a:pt x="1363241" y="41638"/>
                </a:lnTo>
                <a:lnTo>
                  <a:pt x="1409546" y="32899"/>
                </a:lnTo>
                <a:lnTo>
                  <a:pt x="1456064" y="25188"/>
                </a:lnTo>
                <a:lnTo>
                  <a:pt x="1502769" y="18505"/>
                </a:lnTo>
                <a:lnTo>
                  <a:pt x="1549633" y="12851"/>
                </a:lnTo>
                <a:lnTo>
                  <a:pt x="1596630" y="8224"/>
                </a:lnTo>
                <a:lnTo>
                  <a:pt x="1643735" y="4626"/>
                </a:lnTo>
                <a:lnTo>
                  <a:pt x="1690919" y="2056"/>
                </a:lnTo>
                <a:lnTo>
                  <a:pt x="1738156" y="514"/>
                </a:lnTo>
                <a:lnTo>
                  <a:pt x="1785420" y="0"/>
                </a:lnTo>
                <a:lnTo>
                  <a:pt x="1832684" y="514"/>
                </a:lnTo>
                <a:lnTo>
                  <a:pt x="1879921" y="2056"/>
                </a:lnTo>
                <a:lnTo>
                  <a:pt x="1927106" y="4626"/>
                </a:lnTo>
                <a:lnTo>
                  <a:pt x="1974210" y="8224"/>
                </a:lnTo>
                <a:lnTo>
                  <a:pt x="2021207" y="12851"/>
                </a:lnTo>
                <a:lnTo>
                  <a:pt x="2068072" y="18505"/>
                </a:lnTo>
                <a:lnTo>
                  <a:pt x="2114776" y="25188"/>
                </a:lnTo>
                <a:lnTo>
                  <a:pt x="2161294" y="32899"/>
                </a:lnTo>
                <a:lnTo>
                  <a:pt x="2207599" y="41638"/>
                </a:lnTo>
                <a:lnTo>
                  <a:pt x="2253664" y="51405"/>
                </a:lnTo>
                <a:lnTo>
                  <a:pt x="2299463" y="62200"/>
                </a:lnTo>
                <a:lnTo>
                  <a:pt x="2344968" y="74023"/>
                </a:lnTo>
                <a:lnTo>
                  <a:pt x="2390154" y="86874"/>
                </a:lnTo>
                <a:lnTo>
                  <a:pt x="2434994" y="100754"/>
                </a:lnTo>
                <a:lnTo>
                  <a:pt x="2479460" y="115661"/>
                </a:lnTo>
                <a:lnTo>
                  <a:pt x="2523527" y="131597"/>
                </a:lnTo>
                <a:lnTo>
                  <a:pt x="2567167" y="148561"/>
                </a:lnTo>
                <a:lnTo>
                  <a:pt x="2610355" y="166553"/>
                </a:lnTo>
                <a:lnTo>
                  <a:pt x="2653063" y="185572"/>
                </a:lnTo>
                <a:lnTo>
                  <a:pt x="2695265" y="205621"/>
                </a:lnTo>
                <a:lnTo>
                  <a:pt x="2736934" y="226697"/>
                </a:lnTo>
                <a:lnTo>
                  <a:pt x="2778043" y="248801"/>
                </a:lnTo>
                <a:lnTo>
                  <a:pt x="2818566" y="271933"/>
                </a:lnTo>
                <a:lnTo>
                  <a:pt x="2858477" y="296094"/>
                </a:lnTo>
                <a:lnTo>
                  <a:pt x="2897748" y="321282"/>
                </a:lnTo>
                <a:lnTo>
                  <a:pt x="2936352" y="347499"/>
                </a:lnTo>
                <a:lnTo>
                  <a:pt x="2974265" y="374744"/>
                </a:lnTo>
                <a:lnTo>
                  <a:pt x="3011457" y="403017"/>
                </a:lnTo>
                <a:lnTo>
                  <a:pt x="3047904" y="432318"/>
                </a:lnTo>
                <a:close/>
              </a:path>
            </a:pathLst>
          </a:custGeom>
          <a:ln w="10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6"/>
          <p:cNvSpPr txBox="1"/>
          <p:nvPr/>
        </p:nvSpPr>
        <p:spPr>
          <a:xfrm>
            <a:off x="3171079" y="3321006"/>
            <a:ext cx="2799128" cy="712520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684166" marR="4344" indent="-673306">
              <a:lnSpc>
                <a:spcPct val="100600"/>
              </a:lnSpc>
              <a:spcBef>
                <a:spcPts val="64"/>
              </a:spcBef>
            </a:pPr>
            <a:r>
              <a:rPr sz="2266" spc="-81" dirty="0">
                <a:latin typeface="Trebuchet MS"/>
                <a:cs typeface="Trebuchet MS"/>
              </a:rPr>
              <a:t>Código </a:t>
            </a:r>
            <a:r>
              <a:rPr sz="2266" spc="-128" dirty="0">
                <a:latin typeface="Trebuchet MS"/>
                <a:cs typeface="Trebuchet MS"/>
              </a:rPr>
              <a:t>Civil </a:t>
            </a:r>
            <a:r>
              <a:rPr sz="2266" spc="-94" dirty="0">
                <a:latin typeface="Trebuchet MS"/>
                <a:cs typeface="Trebuchet MS"/>
              </a:rPr>
              <a:t>y</a:t>
            </a:r>
            <a:r>
              <a:rPr sz="2266" spc="-389" dirty="0">
                <a:latin typeface="Trebuchet MS"/>
                <a:cs typeface="Trebuchet MS"/>
              </a:rPr>
              <a:t> </a:t>
            </a:r>
            <a:r>
              <a:rPr sz="2266" spc="-115" dirty="0">
                <a:latin typeface="Trebuchet MS"/>
                <a:cs typeface="Trebuchet MS"/>
              </a:rPr>
              <a:t>Comercial  </a:t>
            </a:r>
            <a:r>
              <a:rPr sz="2266" spc="-94" dirty="0">
                <a:latin typeface="Trebuchet MS"/>
                <a:cs typeface="Trebuchet MS"/>
              </a:rPr>
              <a:t>de </a:t>
            </a:r>
            <a:r>
              <a:rPr sz="2266" spc="-128" dirty="0">
                <a:latin typeface="Trebuchet MS"/>
                <a:cs typeface="Trebuchet MS"/>
              </a:rPr>
              <a:t>la</a:t>
            </a:r>
            <a:r>
              <a:rPr sz="2266" spc="-261" dirty="0">
                <a:latin typeface="Trebuchet MS"/>
                <a:cs typeface="Trebuchet MS"/>
              </a:rPr>
              <a:t> </a:t>
            </a:r>
            <a:r>
              <a:rPr sz="2266" spc="-81" dirty="0">
                <a:latin typeface="Trebuchet MS"/>
                <a:cs typeface="Trebuchet MS"/>
              </a:rPr>
              <a:t>Nación</a:t>
            </a:r>
            <a:endParaRPr sz="2266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06603" y="1345710"/>
            <a:ext cx="2325942" cy="2056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" name="object 8"/>
          <p:cNvSpPr/>
          <p:nvPr/>
        </p:nvSpPr>
        <p:spPr>
          <a:xfrm>
            <a:off x="1347220" y="1367412"/>
            <a:ext cx="2244713" cy="1974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" name="object 9"/>
          <p:cNvSpPr/>
          <p:nvPr/>
        </p:nvSpPr>
        <p:spPr>
          <a:xfrm>
            <a:off x="1347219" y="1367413"/>
            <a:ext cx="2244733" cy="1975408"/>
          </a:xfrm>
          <a:custGeom>
            <a:avLst/>
            <a:gdLst/>
            <a:ahLst/>
            <a:cxnLst/>
            <a:rect l="l" t="t" r="r" b="b"/>
            <a:pathLst>
              <a:path w="2625090" h="2310129">
                <a:moveTo>
                  <a:pt x="2240802" y="338105"/>
                </a:moveTo>
                <a:lnTo>
                  <a:pt x="2277399" y="371601"/>
                </a:lnTo>
                <a:lnTo>
                  <a:pt x="2312166" y="406048"/>
                </a:lnTo>
                <a:lnTo>
                  <a:pt x="2345103" y="441398"/>
                </a:lnTo>
                <a:lnTo>
                  <a:pt x="2376211" y="477602"/>
                </a:lnTo>
                <a:lnTo>
                  <a:pt x="2405489" y="514610"/>
                </a:lnTo>
                <a:lnTo>
                  <a:pt x="2432936" y="552376"/>
                </a:lnTo>
                <a:lnTo>
                  <a:pt x="2458554" y="590848"/>
                </a:lnTo>
                <a:lnTo>
                  <a:pt x="2482342" y="629980"/>
                </a:lnTo>
                <a:lnTo>
                  <a:pt x="2504301" y="669721"/>
                </a:lnTo>
                <a:lnTo>
                  <a:pt x="2524429" y="710023"/>
                </a:lnTo>
                <a:lnTo>
                  <a:pt x="2542728" y="750838"/>
                </a:lnTo>
                <a:lnTo>
                  <a:pt x="2559196" y="792116"/>
                </a:lnTo>
                <a:lnTo>
                  <a:pt x="2573835" y="833809"/>
                </a:lnTo>
                <a:lnTo>
                  <a:pt x="2586644" y="875868"/>
                </a:lnTo>
                <a:lnTo>
                  <a:pt x="2597623" y="918244"/>
                </a:lnTo>
                <a:lnTo>
                  <a:pt x="2606773" y="960889"/>
                </a:lnTo>
                <a:lnTo>
                  <a:pt x="2614092" y="1003753"/>
                </a:lnTo>
                <a:lnTo>
                  <a:pt x="2619582" y="1046788"/>
                </a:lnTo>
                <a:lnTo>
                  <a:pt x="2623241" y="1089945"/>
                </a:lnTo>
                <a:lnTo>
                  <a:pt x="2625071" y="1133175"/>
                </a:lnTo>
                <a:lnTo>
                  <a:pt x="2625071" y="1176429"/>
                </a:lnTo>
                <a:lnTo>
                  <a:pt x="2623241" y="1219659"/>
                </a:lnTo>
                <a:lnTo>
                  <a:pt x="2619582" y="1262816"/>
                </a:lnTo>
                <a:lnTo>
                  <a:pt x="2614092" y="1305851"/>
                </a:lnTo>
                <a:lnTo>
                  <a:pt x="2606773" y="1348715"/>
                </a:lnTo>
                <a:lnTo>
                  <a:pt x="2597623" y="1391359"/>
                </a:lnTo>
                <a:lnTo>
                  <a:pt x="2586644" y="1433736"/>
                </a:lnTo>
                <a:lnTo>
                  <a:pt x="2573835" y="1475795"/>
                </a:lnTo>
                <a:lnTo>
                  <a:pt x="2559196" y="1517488"/>
                </a:lnTo>
                <a:lnTo>
                  <a:pt x="2542728" y="1558766"/>
                </a:lnTo>
                <a:lnTo>
                  <a:pt x="2524429" y="1599581"/>
                </a:lnTo>
                <a:lnTo>
                  <a:pt x="2504301" y="1639883"/>
                </a:lnTo>
                <a:lnTo>
                  <a:pt x="2482342" y="1679625"/>
                </a:lnTo>
                <a:lnTo>
                  <a:pt x="2458554" y="1718756"/>
                </a:lnTo>
                <a:lnTo>
                  <a:pt x="2432936" y="1757229"/>
                </a:lnTo>
                <a:lnTo>
                  <a:pt x="2405489" y="1794994"/>
                </a:lnTo>
                <a:lnTo>
                  <a:pt x="2376211" y="1832003"/>
                </a:lnTo>
                <a:lnTo>
                  <a:pt x="2345103" y="1868207"/>
                </a:lnTo>
                <a:lnTo>
                  <a:pt x="2312166" y="1903557"/>
                </a:lnTo>
                <a:lnTo>
                  <a:pt x="2277399" y="1938004"/>
                </a:lnTo>
                <a:lnTo>
                  <a:pt x="2240802" y="1971500"/>
                </a:lnTo>
                <a:lnTo>
                  <a:pt x="2204526" y="2002237"/>
                </a:lnTo>
                <a:lnTo>
                  <a:pt x="2167264" y="2031510"/>
                </a:lnTo>
                <a:lnTo>
                  <a:pt x="2129065" y="2059320"/>
                </a:lnTo>
                <a:lnTo>
                  <a:pt x="2089976" y="2085666"/>
                </a:lnTo>
                <a:lnTo>
                  <a:pt x="2050046" y="2110548"/>
                </a:lnTo>
                <a:lnTo>
                  <a:pt x="2009323" y="2133967"/>
                </a:lnTo>
                <a:lnTo>
                  <a:pt x="1967855" y="2155922"/>
                </a:lnTo>
                <a:lnTo>
                  <a:pt x="1925689" y="2176413"/>
                </a:lnTo>
                <a:lnTo>
                  <a:pt x="1882875" y="2195440"/>
                </a:lnTo>
                <a:lnTo>
                  <a:pt x="1839459" y="2213004"/>
                </a:lnTo>
                <a:lnTo>
                  <a:pt x="1795491" y="2229105"/>
                </a:lnTo>
                <a:lnTo>
                  <a:pt x="1751018" y="2243741"/>
                </a:lnTo>
                <a:lnTo>
                  <a:pt x="1706088" y="2256914"/>
                </a:lnTo>
                <a:lnTo>
                  <a:pt x="1660749" y="2268624"/>
                </a:lnTo>
                <a:lnTo>
                  <a:pt x="1615050" y="2278869"/>
                </a:lnTo>
                <a:lnTo>
                  <a:pt x="1569038" y="2287651"/>
                </a:lnTo>
                <a:lnTo>
                  <a:pt x="1522762" y="2294970"/>
                </a:lnTo>
                <a:lnTo>
                  <a:pt x="1476270" y="2300824"/>
                </a:lnTo>
                <a:lnTo>
                  <a:pt x="1429609" y="2305215"/>
                </a:lnTo>
                <a:lnTo>
                  <a:pt x="1382828" y="2308143"/>
                </a:lnTo>
                <a:lnTo>
                  <a:pt x="1335975" y="2309606"/>
                </a:lnTo>
                <a:lnTo>
                  <a:pt x="1289098" y="2309606"/>
                </a:lnTo>
                <a:lnTo>
                  <a:pt x="1242245" y="2308143"/>
                </a:lnTo>
                <a:lnTo>
                  <a:pt x="1195464" y="2305215"/>
                </a:lnTo>
                <a:lnTo>
                  <a:pt x="1148804" y="2300824"/>
                </a:lnTo>
                <a:lnTo>
                  <a:pt x="1102311" y="2294970"/>
                </a:lnTo>
                <a:lnTo>
                  <a:pt x="1056035" y="2287651"/>
                </a:lnTo>
                <a:lnTo>
                  <a:pt x="1010024" y="2278869"/>
                </a:lnTo>
                <a:lnTo>
                  <a:pt x="964324" y="2268624"/>
                </a:lnTo>
                <a:lnTo>
                  <a:pt x="918986" y="2256914"/>
                </a:lnTo>
                <a:lnTo>
                  <a:pt x="874056" y="2243741"/>
                </a:lnTo>
                <a:lnTo>
                  <a:pt x="829583" y="2229105"/>
                </a:lnTo>
                <a:lnTo>
                  <a:pt x="785614" y="2213004"/>
                </a:lnTo>
                <a:lnTo>
                  <a:pt x="742199" y="2195440"/>
                </a:lnTo>
                <a:lnTo>
                  <a:pt x="699384" y="2176413"/>
                </a:lnTo>
                <a:lnTo>
                  <a:pt x="657218" y="2155922"/>
                </a:lnTo>
                <a:lnTo>
                  <a:pt x="615750" y="2133967"/>
                </a:lnTo>
                <a:lnTo>
                  <a:pt x="575027" y="2110548"/>
                </a:lnTo>
                <a:lnTo>
                  <a:pt x="535097" y="2085666"/>
                </a:lnTo>
                <a:lnTo>
                  <a:pt x="496008" y="2059320"/>
                </a:lnTo>
                <a:lnTo>
                  <a:pt x="457809" y="2031510"/>
                </a:lnTo>
                <a:lnTo>
                  <a:pt x="420547" y="2002237"/>
                </a:lnTo>
                <a:lnTo>
                  <a:pt x="384271" y="1971500"/>
                </a:lnTo>
                <a:lnTo>
                  <a:pt x="347674" y="1938004"/>
                </a:lnTo>
                <a:lnTo>
                  <a:pt x="312906" y="1903557"/>
                </a:lnTo>
                <a:lnTo>
                  <a:pt x="279969" y="1868207"/>
                </a:lnTo>
                <a:lnTo>
                  <a:pt x="248861" y="1832003"/>
                </a:lnTo>
                <a:lnTo>
                  <a:pt x="219583" y="1794994"/>
                </a:lnTo>
                <a:lnTo>
                  <a:pt x="192135" y="1757229"/>
                </a:lnTo>
                <a:lnTo>
                  <a:pt x="166517" y="1718756"/>
                </a:lnTo>
                <a:lnTo>
                  <a:pt x="142729" y="1679625"/>
                </a:lnTo>
                <a:lnTo>
                  <a:pt x="120771" y="1639883"/>
                </a:lnTo>
                <a:lnTo>
                  <a:pt x="100642" y="1599581"/>
                </a:lnTo>
                <a:lnTo>
                  <a:pt x="82343" y="1558766"/>
                </a:lnTo>
                <a:lnTo>
                  <a:pt x="65875" y="1517488"/>
                </a:lnTo>
                <a:lnTo>
                  <a:pt x="51236" y="1475795"/>
                </a:lnTo>
                <a:lnTo>
                  <a:pt x="38427" y="1433736"/>
                </a:lnTo>
                <a:lnTo>
                  <a:pt x="27447" y="1391359"/>
                </a:lnTo>
                <a:lnTo>
                  <a:pt x="18298" y="1348715"/>
                </a:lnTo>
                <a:lnTo>
                  <a:pt x="10979" y="1305851"/>
                </a:lnTo>
                <a:lnTo>
                  <a:pt x="5489" y="1262816"/>
                </a:lnTo>
                <a:lnTo>
                  <a:pt x="1829" y="1219659"/>
                </a:lnTo>
                <a:lnTo>
                  <a:pt x="0" y="1176429"/>
                </a:lnTo>
                <a:lnTo>
                  <a:pt x="0" y="1133175"/>
                </a:lnTo>
                <a:lnTo>
                  <a:pt x="1829" y="1089945"/>
                </a:lnTo>
                <a:lnTo>
                  <a:pt x="5489" y="1046788"/>
                </a:lnTo>
                <a:lnTo>
                  <a:pt x="10979" y="1003753"/>
                </a:lnTo>
                <a:lnTo>
                  <a:pt x="18298" y="960889"/>
                </a:lnTo>
                <a:lnTo>
                  <a:pt x="27447" y="918244"/>
                </a:lnTo>
                <a:lnTo>
                  <a:pt x="38427" y="875868"/>
                </a:lnTo>
                <a:lnTo>
                  <a:pt x="51236" y="833809"/>
                </a:lnTo>
                <a:lnTo>
                  <a:pt x="65875" y="792116"/>
                </a:lnTo>
                <a:lnTo>
                  <a:pt x="82343" y="750838"/>
                </a:lnTo>
                <a:lnTo>
                  <a:pt x="100642" y="710023"/>
                </a:lnTo>
                <a:lnTo>
                  <a:pt x="120771" y="669721"/>
                </a:lnTo>
                <a:lnTo>
                  <a:pt x="142729" y="629980"/>
                </a:lnTo>
                <a:lnTo>
                  <a:pt x="166517" y="590848"/>
                </a:lnTo>
                <a:lnTo>
                  <a:pt x="192135" y="552376"/>
                </a:lnTo>
                <a:lnTo>
                  <a:pt x="219583" y="514610"/>
                </a:lnTo>
                <a:lnTo>
                  <a:pt x="248861" y="477602"/>
                </a:lnTo>
                <a:lnTo>
                  <a:pt x="279969" y="441398"/>
                </a:lnTo>
                <a:lnTo>
                  <a:pt x="312906" y="406048"/>
                </a:lnTo>
                <a:lnTo>
                  <a:pt x="347674" y="371601"/>
                </a:lnTo>
                <a:lnTo>
                  <a:pt x="384271" y="338105"/>
                </a:lnTo>
                <a:lnTo>
                  <a:pt x="420547" y="307368"/>
                </a:lnTo>
                <a:lnTo>
                  <a:pt x="457809" y="278095"/>
                </a:lnTo>
                <a:lnTo>
                  <a:pt x="496008" y="250285"/>
                </a:lnTo>
                <a:lnTo>
                  <a:pt x="535097" y="223939"/>
                </a:lnTo>
                <a:lnTo>
                  <a:pt x="575027" y="199057"/>
                </a:lnTo>
                <a:lnTo>
                  <a:pt x="615750" y="175639"/>
                </a:lnTo>
                <a:lnTo>
                  <a:pt x="657218" y="153684"/>
                </a:lnTo>
                <a:lnTo>
                  <a:pt x="699384" y="133193"/>
                </a:lnTo>
                <a:lnTo>
                  <a:pt x="742199" y="114165"/>
                </a:lnTo>
                <a:lnTo>
                  <a:pt x="785614" y="96601"/>
                </a:lnTo>
                <a:lnTo>
                  <a:pt x="829583" y="80501"/>
                </a:lnTo>
                <a:lnTo>
                  <a:pt x="874056" y="65864"/>
                </a:lnTo>
                <a:lnTo>
                  <a:pt x="918986" y="52691"/>
                </a:lnTo>
                <a:lnTo>
                  <a:pt x="964324" y="40982"/>
                </a:lnTo>
                <a:lnTo>
                  <a:pt x="1010024" y="30736"/>
                </a:lnTo>
                <a:lnTo>
                  <a:pt x="1056035" y="21954"/>
                </a:lnTo>
                <a:lnTo>
                  <a:pt x="1102311" y="14636"/>
                </a:lnTo>
                <a:lnTo>
                  <a:pt x="1148804" y="8781"/>
                </a:lnTo>
                <a:lnTo>
                  <a:pt x="1195464" y="4390"/>
                </a:lnTo>
                <a:lnTo>
                  <a:pt x="1242245" y="1463"/>
                </a:lnTo>
                <a:lnTo>
                  <a:pt x="1289098" y="0"/>
                </a:lnTo>
                <a:lnTo>
                  <a:pt x="1335975" y="0"/>
                </a:lnTo>
                <a:lnTo>
                  <a:pt x="1382828" y="1463"/>
                </a:lnTo>
                <a:lnTo>
                  <a:pt x="1429609" y="4390"/>
                </a:lnTo>
                <a:lnTo>
                  <a:pt x="1476270" y="8781"/>
                </a:lnTo>
                <a:lnTo>
                  <a:pt x="1522762" y="14636"/>
                </a:lnTo>
                <a:lnTo>
                  <a:pt x="1569038" y="21954"/>
                </a:lnTo>
                <a:lnTo>
                  <a:pt x="1615050" y="30736"/>
                </a:lnTo>
                <a:lnTo>
                  <a:pt x="1660749" y="40982"/>
                </a:lnTo>
                <a:lnTo>
                  <a:pt x="1706088" y="52691"/>
                </a:lnTo>
                <a:lnTo>
                  <a:pt x="1751018" y="65864"/>
                </a:lnTo>
                <a:lnTo>
                  <a:pt x="1795491" y="80501"/>
                </a:lnTo>
                <a:lnTo>
                  <a:pt x="1839459" y="96601"/>
                </a:lnTo>
                <a:lnTo>
                  <a:pt x="1882875" y="114165"/>
                </a:lnTo>
                <a:lnTo>
                  <a:pt x="1925689" y="133193"/>
                </a:lnTo>
                <a:lnTo>
                  <a:pt x="1967855" y="153684"/>
                </a:lnTo>
                <a:lnTo>
                  <a:pt x="2009323" y="175639"/>
                </a:lnTo>
                <a:lnTo>
                  <a:pt x="2050046" y="199057"/>
                </a:lnTo>
                <a:lnTo>
                  <a:pt x="2089976" y="223939"/>
                </a:lnTo>
                <a:lnTo>
                  <a:pt x="2129065" y="250285"/>
                </a:lnTo>
                <a:lnTo>
                  <a:pt x="2167264" y="278095"/>
                </a:lnTo>
                <a:lnTo>
                  <a:pt x="2204526" y="307368"/>
                </a:lnTo>
                <a:lnTo>
                  <a:pt x="2240802" y="338105"/>
                </a:lnTo>
                <a:close/>
              </a:path>
            </a:pathLst>
          </a:custGeom>
          <a:ln w="10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0" name="object 10"/>
          <p:cNvSpPr txBox="1"/>
          <p:nvPr/>
        </p:nvSpPr>
        <p:spPr>
          <a:xfrm>
            <a:off x="1770157" y="1626868"/>
            <a:ext cx="1406352" cy="1416815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0860" marR="4344" indent="-3801" algn="ctr">
              <a:lnSpc>
                <a:spcPct val="100600"/>
              </a:lnSpc>
              <a:spcBef>
                <a:spcPts val="64"/>
              </a:spcBef>
            </a:pPr>
            <a:r>
              <a:rPr sz="2266" spc="-141" dirty="0">
                <a:latin typeface="Trebuchet MS"/>
                <a:cs typeface="Trebuchet MS"/>
              </a:rPr>
              <a:t>Ley </a:t>
            </a:r>
            <a:r>
              <a:rPr sz="2266" spc="-94" dirty="0">
                <a:latin typeface="Trebuchet MS"/>
                <a:cs typeface="Trebuchet MS"/>
              </a:rPr>
              <a:t>de  </a:t>
            </a:r>
            <a:r>
              <a:rPr sz="2266" spc="-103" dirty="0">
                <a:latin typeface="Trebuchet MS"/>
                <a:cs typeface="Trebuchet MS"/>
              </a:rPr>
              <a:t>defensa </a:t>
            </a:r>
            <a:r>
              <a:rPr sz="2266" spc="-111" dirty="0">
                <a:latin typeface="Trebuchet MS"/>
                <a:cs typeface="Trebuchet MS"/>
              </a:rPr>
              <a:t>del  </a:t>
            </a:r>
            <a:r>
              <a:rPr sz="2266" spc="-115" dirty="0">
                <a:latin typeface="Trebuchet MS"/>
                <a:cs typeface="Trebuchet MS"/>
              </a:rPr>
              <a:t>c</a:t>
            </a:r>
            <a:r>
              <a:rPr sz="2266" spc="-97" dirty="0">
                <a:latin typeface="Trebuchet MS"/>
                <a:cs typeface="Trebuchet MS"/>
              </a:rPr>
              <a:t>o</a:t>
            </a:r>
            <a:r>
              <a:rPr sz="2266" spc="-51" dirty="0">
                <a:latin typeface="Trebuchet MS"/>
                <a:cs typeface="Trebuchet MS"/>
              </a:rPr>
              <a:t>n</a:t>
            </a:r>
            <a:r>
              <a:rPr sz="2266" spc="-34" dirty="0">
                <a:latin typeface="Trebuchet MS"/>
                <a:cs typeface="Trebuchet MS"/>
              </a:rPr>
              <a:t>s</a:t>
            </a:r>
            <a:r>
              <a:rPr sz="2266" spc="-51" dirty="0">
                <a:latin typeface="Trebuchet MS"/>
                <a:cs typeface="Trebuchet MS"/>
              </a:rPr>
              <a:t>u</a:t>
            </a:r>
            <a:r>
              <a:rPr sz="2266" spc="-81" dirty="0">
                <a:latin typeface="Trebuchet MS"/>
                <a:cs typeface="Trebuchet MS"/>
              </a:rPr>
              <a:t>m</a:t>
            </a:r>
            <a:r>
              <a:rPr sz="2266" spc="-128" dirty="0">
                <a:latin typeface="Trebuchet MS"/>
                <a:cs typeface="Trebuchet MS"/>
              </a:rPr>
              <a:t>i</a:t>
            </a:r>
            <a:r>
              <a:rPr sz="2266" spc="-77" dirty="0">
                <a:latin typeface="Trebuchet MS"/>
                <a:cs typeface="Trebuchet MS"/>
              </a:rPr>
              <a:t>d</a:t>
            </a:r>
            <a:r>
              <a:rPr sz="2266" spc="-26" dirty="0">
                <a:latin typeface="Trebuchet MS"/>
                <a:cs typeface="Trebuchet MS"/>
              </a:rPr>
              <a:t>o</a:t>
            </a:r>
            <a:r>
              <a:rPr sz="2266" spc="-81" dirty="0">
                <a:latin typeface="Trebuchet MS"/>
                <a:cs typeface="Trebuchet MS"/>
              </a:rPr>
              <a:t>r  </a:t>
            </a:r>
            <a:r>
              <a:rPr sz="2266" spc="-231" dirty="0">
                <a:latin typeface="Trebuchet MS"/>
                <a:cs typeface="Trebuchet MS"/>
              </a:rPr>
              <a:t>L.</a:t>
            </a:r>
            <a:r>
              <a:rPr sz="2266" spc="-192" dirty="0">
                <a:latin typeface="Trebuchet MS"/>
                <a:cs typeface="Trebuchet MS"/>
              </a:rPr>
              <a:t> </a:t>
            </a:r>
            <a:r>
              <a:rPr sz="2266" spc="-86" dirty="0">
                <a:latin typeface="Trebuchet MS"/>
                <a:cs typeface="Trebuchet MS"/>
              </a:rPr>
              <a:t>24.240</a:t>
            </a:r>
            <a:endParaRPr sz="2266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96030" y="1345710"/>
            <a:ext cx="2325942" cy="2056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2" name="object 12"/>
          <p:cNvSpPr/>
          <p:nvPr/>
        </p:nvSpPr>
        <p:spPr>
          <a:xfrm>
            <a:off x="5636643" y="1367412"/>
            <a:ext cx="2244715" cy="1974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3" name="object 13"/>
          <p:cNvSpPr/>
          <p:nvPr/>
        </p:nvSpPr>
        <p:spPr>
          <a:xfrm>
            <a:off x="5636645" y="1367413"/>
            <a:ext cx="2244733" cy="1975408"/>
          </a:xfrm>
          <a:custGeom>
            <a:avLst/>
            <a:gdLst/>
            <a:ahLst/>
            <a:cxnLst/>
            <a:rect l="l" t="t" r="r" b="b"/>
            <a:pathLst>
              <a:path w="2625090" h="2310129">
                <a:moveTo>
                  <a:pt x="2240802" y="338105"/>
                </a:moveTo>
                <a:lnTo>
                  <a:pt x="2277399" y="371601"/>
                </a:lnTo>
                <a:lnTo>
                  <a:pt x="2312166" y="406048"/>
                </a:lnTo>
                <a:lnTo>
                  <a:pt x="2345103" y="441398"/>
                </a:lnTo>
                <a:lnTo>
                  <a:pt x="2376211" y="477602"/>
                </a:lnTo>
                <a:lnTo>
                  <a:pt x="2405489" y="514610"/>
                </a:lnTo>
                <a:lnTo>
                  <a:pt x="2432936" y="552376"/>
                </a:lnTo>
                <a:lnTo>
                  <a:pt x="2458554" y="590848"/>
                </a:lnTo>
                <a:lnTo>
                  <a:pt x="2482342" y="629980"/>
                </a:lnTo>
                <a:lnTo>
                  <a:pt x="2504301" y="669721"/>
                </a:lnTo>
                <a:lnTo>
                  <a:pt x="2524429" y="710023"/>
                </a:lnTo>
                <a:lnTo>
                  <a:pt x="2542728" y="750838"/>
                </a:lnTo>
                <a:lnTo>
                  <a:pt x="2559196" y="792116"/>
                </a:lnTo>
                <a:lnTo>
                  <a:pt x="2573835" y="833809"/>
                </a:lnTo>
                <a:lnTo>
                  <a:pt x="2586644" y="875868"/>
                </a:lnTo>
                <a:lnTo>
                  <a:pt x="2597623" y="918244"/>
                </a:lnTo>
                <a:lnTo>
                  <a:pt x="2606773" y="960889"/>
                </a:lnTo>
                <a:lnTo>
                  <a:pt x="2614092" y="1003753"/>
                </a:lnTo>
                <a:lnTo>
                  <a:pt x="2619582" y="1046788"/>
                </a:lnTo>
                <a:lnTo>
                  <a:pt x="2623241" y="1089945"/>
                </a:lnTo>
                <a:lnTo>
                  <a:pt x="2625071" y="1133175"/>
                </a:lnTo>
                <a:lnTo>
                  <a:pt x="2625071" y="1176429"/>
                </a:lnTo>
                <a:lnTo>
                  <a:pt x="2623241" y="1219659"/>
                </a:lnTo>
                <a:lnTo>
                  <a:pt x="2619582" y="1262816"/>
                </a:lnTo>
                <a:lnTo>
                  <a:pt x="2614092" y="1305851"/>
                </a:lnTo>
                <a:lnTo>
                  <a:pt x="2606773" y="1348715"/>
                </a:lnTo>
                <a:lnTo>
                  <a:pt x="2597623" y="1391359"/>
                </a:lnTo>
                <a:lnTo>
                  <a:pt x="2586644" y="1433736"/>
                </a:lnTo>
                <a:lnTo>
                  <a:pt x="2573835" y="1475795"/>
                </a:lnTo>
                <a:lnTo>
                  <a:pt x="2559196" y="1517488"/>
                </a:lnTo>
                <a:lnTo>
                  <a:pt x="2542728" y="1558766"/>
                </a:lnTo>
                <a:lnTo>
                  <a:pt x="2524429" y="1599581"/>
                </a:lnTo>
                <a:lnTo>
                  <a:pt x="2504301" y="1639883"/>
                </a:lnTo>
                <a:lnTo>
                  <a:pt x="2482342" y="1679625"/>
                </a:lnTo>
                <a:lnTo>
                  <a:pt x="2458554" y="1718756"/>
                </a:lnTo>
                <a:lnTo>
                  <a:pt x="2432936" y="1757229"/>
                </a:lnTo>
                <a:lnTo>
                  <a:pt x="2405489" y="1794994"/>
                </a:lnTo>
                <a:lnTo>
                  <a:pt x="2376211" y="1832003"/>
                </a:lnTo>
                <a:lnTo>
                  <a:pt x="2345103" y="1868207"/>
                </a:lnTo>
                <a:lnTo>
                  <a:pt x="2312166" y="1903557"/>
                </a:lnTo>
                <a:lnTo>
                  <a:pt x="2277399" y="1938004"/>
                </a:lnTo>
                <a:lnTo>
                  <a:pt x="2240802" y="1971500"/>
                </a:lnTo>
                <a:lnTo>
                  <a:pt x="2204526" y="2002237"/>
                </a:lnTo>
                <a:lnTo>
                  <a:pt x="2167264" y="2031510"/>
                </a:lnTo>
                <a:lnTo>
                  <a:pt x="2129065" y="2059320"/>
                </a:lnTo>
                <a:lnTo>
                  <a:pt x="2089976" y="2085666"/>
                </a:lnTo>
                <a:lnTo>
                  <a:pt x="2050046" y="2110548"/>
                </a:lnTo>
                <a:lnTo>
                  <a:pt x="2009323" y="2133967"/>
                </a:lnTo>
                <a:lnTo>
                  <a:pt x="1967855" y="2155922"/>
                </a:lnTo>
                <a:lnTo>
                  <a:pt x="1925689" y="2176413"/>
                </a:lnTo>
                <a:lnTo>
                  <a:pt x="1882875" y="2195440"/>
                </a:lnTo>
                <a:lnTo>
                  <a:pt x="1839459" y="2213004"/>
                </a:lnTo>
                <a:lnTo>
                  <a:pt x="1795491" y="2229105"/>
                </a:lnTo>
                <a:lnTo>
                  <a:pt x="1751018" y="2243741"/>
                </a:lnTo>
                <a:lnTo>
                  <a:pt x="1706088" y="2256914"/>
                </a:lnTo>
                <a:lnTo>
                  <a:pt x="1660749" y="2268624"/>
                </a:lnTo>
                <a:lnTo>
                  <a:pt x="1615050" y="2278869"/>
                </a:lnTo>
                <a:lnTo>
                  <a:pt x="1569038" y="2287651"/>
                </a:lnTo>
                <a:lnTo>
                  <a:pt x="1522762" y="2294970"/>
                </a:lnTo>
                <a:lnTo>
                  <a:pt x="1476270" y="2300824"/>
                </a:lnTo>
                <a:lnTo>
                  <a:pt x="1429609" y="2305215"/>
                </a:lnTo>
                <a:lnTo>
                  <a:pt x="1382828" y="2308143"/>
                </a:lnTo>
                <a:lnTo>
                  <a:pt x="1335975" y="2309606"/>
                </a:lnTo>
                <a:lnTo>
                  <a:pt x="1289098" y="2309606"/>
                </a:lnTo>
                <a:lnTo>
                  <a:pt x="1242245" y="2308143"/>
                </a:lnTo>
                <a:lnTo>
                  <a:pt x="1195464" y="2305215"/>
                </a:lnTo>
                <a:lnTo>
                  <a:pt x="1148804" y="2300824"/>
                </a:lnTo>
                <a:lnTo>
                  <a:pt x="1102311" y="2294970"/>
                </a:lnTo>
                <a:lnTo>
                  <a:pt x="1056035" y="2287651"/>
                </a:lnTo>
                <a:lnTo>
                  <a:pt x="1010024" y="2278869"/>
                </a:lnTo>
                <a:lnTo>
                  <a:pt x="964324" y="2268624"/>
                </a:lnTo>
                <a:lnTo>
                  <a:pt x="918986" y="2256914"/>
                </a:lnTo>
                <a:lnTo>
                  <a:pt x="874056" y="2243741"/>
                </a:lnTo>
                <a:lnTo>
                  <a:pt x="829583" y="2229105"/>
                </a:lnTo>
                <a:lnTo>
                  <a:pt x="785614" y="2213004"/>
                </a:lnTo>
                <a:lnTo>
                  <a:pt x="742199" y="2195440"/>
                </a:lnTo>
                <a:lnTo>
                  <a:pt x="699384" y="2176413"/>
                </a:lnTo>
                <a:lnTo>
                  <a:pt x="657218" y="2155922"/>
                </a:lnTo>
                <a:lnTo>
                  <a:pt x="615750" y="2133967"/>
                </a:lnTo>
                <a:lnTo>
                  <a:pt x="575027" y="2110548"/>
                </a:lnTo>
                <a:lnTo>
                  <a:pt x="535097" y="2085666"/>
                </a:lnTo>
                <a:lnTo>
                  <a:pt x="496008" y="2059320"/>
                </a:lnTo>
                <a:lnTo>
                  <a:pt x="457809" y="2031510"/>
                </a:lnTo>
                <a:lnTo>
                  <a:pt x="420547" y="2002237"/>
                </a:lnTo>
                <a:lnTo>
                  <a:pt x="384271" y="1971500"/>
                </a:lnTo>
                <a:lnTo>
                  <a:pt x="347674" y="1938004"/>
                </a:lnTo>
                <a:lnTo>
                  <a:pt x="312906" y="1903557"/>
                </a:lnTo>
                <a:lnTo>
                  <a:pt x="279969" y="1868207"/>
                </a:lnTo>
                <a:lnTo>
                  <a:pt x="248861" y="1832003"/>
                </a:lnTo>
                <a:lnTo>
                  <a:pt x="219583" y="1794994"/>
                </a:lnTo>
                <a:lnTo>
                  <a:pt x="192135" y="1757229"/>
                </a:lnTo>
                <a:lnTo>
                  <a:pt x="166517" y="1718756"/>
                </a:lnTo>
                <a:lnTo>
                  <a:pt x="142729" y="1679625"/>
                </a:lnTo>
                <a:lnTo>
                  <a:pt x="120771" y="1639883"/>
                </a:lnTo>
                <a:lnTo>
                  <a:pt x="100642" y="1599581"/>
                </a:lnTo>
                <a:lnTo>
                  <a:pt x="82343" y="1558766"/>
                </a:lnTo>
                <a:lnTo>
                  <a:pt x="65875" y="1517488"/>
                </a:lnTo>
                <a:lnTo>
                  <a:pt x="51236" y="1475795"/>
                </a:lnTo>
                <a:lnTo>
                  <a:pt x="38427" y="1433736"/>
                </a:lnTo>
                <a:lnTo>
                  <a:pt x="27447" y="1391359"/>
                </a:lnTo>
                <a:lnTo>
                  <a:pt x="18298" y="1348715"/>
                </a:lnTo>
                <a:lnTo>
                  <a:pt x="10979" y="1305851"/>
                </a:lnTo>
                <a:lnTo>
                  <a:pt x="5489" y="1262816"/>
                </a:lnTo>
                <a:lnTo>
                  <a:pt x="1829" y="1219659"/>
                </a:lnTo>
                <a:lnTo>
                  <a:pt x="0" y="1176429"/>
                </a:lnTo>
                <a:lnTo>
                  <a:pt x="0" y="1133175"/>
                </a:lnTo>
                <a:lnTo>
                  <a:pt x="1829" y="1089945"/>
                </a:lnTo>
                <a:lnTo>
                  <a:pt x="5489" y="1046788"/>
                </a:lnTo>
                <a:lnTo>
                  <a:pt x="10979" y="1003753"/>
                </a:lnTo>
                <a:lnTo>
                  <a:pt x="18298" y="960889"/>
                </a:lnTo>
                <a:lnTo>
                  <a:pt x="27447" y="918244"/>
                </a:lnTo>
                <a:lnTo>
                  <a:pt x="38427" y="875868"/>
                </a:lnTo>
                <a:lnTo>
                  <a:pt x="51236" y="833809"/>
                </a:lnTo>
                <a:lnTo>
                  <a:pt x="65875" y="792116"/>
                </a:lnTo>
                <a:lnTo>
                  <a:pt x="82343" y="750838"/>
                </a:lnTo>
                <a:lnTo>
                  <a:pt x="100642" y="710023"/>
                </a:lnTo>
                <a:lnTo>
                  <a:pt x="120771" y="669721"/>
                </a:lnTo>
                <a:lnTo>
                  <a:pt x="142729" y="629980"/>
                </a:lnTo>
                <a:lnTo>
                  <a:pt x="166517" y="590848"/>
                </a:lnTo>
                <a:lnTo>
                  <a:pt x="192135" y="552376"/>
                </a:lnTo>
                <a:lnTo>
                  <a:pt x="219583" y="514610"/>
                </a:lnTo>
                <a:lnTo>
                  <a:pt x="248861" y="477602"/>
                </a:lnTo>
                <a:lnTo>
                  <a:pt x="279969" y="441398"/>
                </a:lnTo>
                <a:lnTo>
                  <a:pt x="312906" y="406048"/>
                </a:lnTo>
                <a:lnTo>
                  <a:pt x="347674" y="371601"/>
                </a:lnTo>
                <a:lnTo>
                  <a:pt x="384271" y="338105"/>
                </a:lnTo>
                <a:lnTo>
                  <a:pt x="420547" y="307368"/>
                </a:lnTo>
                <a:lnTo>
                  <a:pt x="457809" y="278095"/>
                </a:lnTo>
                <a:lnTo>
                  <a:pt x="496008" y="250285"/>
                </a:lnTo>
                <a:lnTo>
                  <a:pt x="535097" y="223939"/>
                </a:lnTo>
                <a:lnTo>
                  <a:pt x="575027" y="199057"/>
                </a:lnTo>
                <a:lnTo>
                  <a:pt x="615750" y="175639"/>
                </a:lnTo>
                <a:lnTo>
                  <a:pt x="657218" y="153684"/>
                </a:lnTo>
                <a:lnTo>
                  <a:pt x="699384" y="133193"/>
                </a:lnTo>
                <a:lnTo>
                  <a:pt x="742199" y="114165"/>
                </a:lnTo>
                <a:lnTo>
                  <a:pt x="785614" y="96601"/>
                </a:lnTo>
                <a:lnTo>
                  <a:pt x="829583" y="80501"/>
                </a:lnTo>
                <a:lnTo>
                  <a:pt x="874056" y="65864"/>
                </a:lnTo>
                <a:lnTo>
                  <a:pt x="918986" y="52691"/>
                </a:lnTo>
                <a:lnTo>
                  <a:pt x="964324" y="40982"/>
                </a:lnTo>
                <a:lnTo>
                  <a:pt x="1010024" y="30736"/>
                </a:lnTo>
                <a:lnTo>
                  <a:pt x="1056035" y="21954"/>
                </a:lnTo>
                <a:lnTo>
                  <a:pt x="1102311" y="14636"/>
                </a:lnTo>
                <a:lnTo>
                  <a:pt x="1148804" y="8781"/>
                </a:lnTo>
                <a:lnTo>
                  <a:pt x="1195464" y="4390"/>
                </a:lnTo>
                <a:lnTo>
                  <a:pt x="1242245" y="1463"/>
                </a:lnTo>
                <a:lnTo>
                  <a:pt x="1289098" y="0"/>
                </a:lnTo>
                <a:lnTo>
                  <a:pt x="1335975" y="0"/>
                </a:lnTo>
                <a:lnTo>
                  <a:pt x="1382828" y="1463"/>
                </a:lnTo>
                <a:lnTo>
                  <a:pt x="1429609" y="4390"/>
                </a:lnTo>
                <a:lnTo>
                  <a:pt x="1476270" y="8781"/>
                </a:lnTo>
                <a:lnTo>
                  <a:pt x="1522762" y="14636"/>
                </a:lnTo>
                <a:lnTo>
                  <a:pt x="1569038" y="21954"/>
                </a:lnTo>
                <a:lnTo>
                  <a:pt x="1615050" y="30736"/>
                </a:lnTo>
                <a:lnTo>
                  <a:pt x="1660749" y="40982"/>
                </a:lnTo>
                <a:lnTo>
                  <a:pt x="1706088" y="52691"/>
                </a:lnTo>
                <a:lnTo>
                  <a:pt x="1751018" y="65864"/>
                </a:lnTo>
                <a:lnTo>
                  <a:pt x="1795491" y="80501"/>
                </a:lnTo>
                <a:lnTo>
                  <a:pt x="1839459" y="96601"/>
                </a:lnTo>
                <a:lnTo>
                  <a:pt x="1882875" y="114165"/>
                </a:lnTo>
                <a:lnTo>
                  <a:pt x="1925689" y="133193"/>
                </a:lnTo>
                <a:lnTo>
                  <a:pt x="1967855" y="153684"/>
                </a:lnTo>
                <a:lnTo>
                  <a:pt x="2009323" y="175639"/>
                </a:lnTo>
                <a:lnTo>
                  <a:pt x="2050046" y="199057"/>
                </a:lnTo>
                <a:lnTo>
                  <a:pt x="2089976" y="223939"/>
                </a:lnTo>
                <a:lnTo>
                  <a:pt x="2129065" y="250285"/>
                </a:lnTo>
                <a:lnTo>
                  <a:pt x="2167264" y="278095"/>
                </a:lnTo>
                <a:lnTo>
                  <a:pt x="2204526" y="307368"/>
                </a:lnTo>
                <a:lnTo>
                  <a:pt x="2240802" y="338105"/>
                </a:lnTo>
                <a:close/>
              </a:path>
            </a:pathLst>
          </a:custGeom>
          <a:ln w="10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4" name="object 14"/>
          <p:cNvSpPr txBox="1"/>
          <p:nvPr/>
        </p:nvSpPr>
        <p:spPr>
          <a:xfrm>
            <a:off x="6070660" y="1626868"/>
            <a:ext cx="1371600" cy="1416815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0860" marR="4344" indent="9231" algn="ctr">
              <a:lnSpc>
                <a:spcPct val="100600"/>
              </a:lnSpc>
              <a:spcBef>
                <a:spcPts val="64"/>
              </a:spcBef>
            </a:pPr>
            <a:r>
              <a:rPr sz="2266" spc="-141" dirty="0">
                <a:latin typeface="Trebuchet MS"/>
                <a:cs typeface="Trebuchet MS"/>
              </a:rPr>
              <a:t>Ley </a:t>
            </a:r>
            <a:r>
              <a:rPr sz="2266" spc="-94" dirty="0">
                <a:latin typeface="Trebuchet MS"/>
                <a:cs typeface="Trebuchet MS"/>
              </a:rPr>
              <a:t>de  </a:t>
            </a:r>
            <a:r>
              <a:rPr sz="2266" spc="-73" dirty="0">
                <a:latin typeface="Trebuchet MS"/>
                <a:cs typeface="Trebuchet MS"/>
              </a:rPr>
              <a:t>residuos  </a:t>
            </a:r>
            <a:r>
              <a:rPr sz="2266" spc="-128" dirty="0">
                <a:latin typeface="Trebuchet MS"/>
                <a:cs typeface="Trebuchet MS"/>
              </a:rPr>
              <a:t>i</a:t>
            </a:r>
            <a:r>
              <a:rPr sz="2266" spc="-51" dirty="0">
                <a:latin typeface="Trebuchet MS"/>
                <a:cs typeface="Trebuchet MS"/>
              </a:rPr>
              <a:t>n</a:t>
            </a:r>
            <a:r>
              <a:rPr sz="2266" spc="-77" dirty="0">
                <a:latin typeface="Trebuchet MS"/>
                <a:cs typeface="Trebuchet MS"/>
              </a:rPr>
              <a:t>d</a:t>
            </a:r>
            <a:r>
              <a:rPr sz="2266" spc="-51" dirty="0">
                <a:latin typeface="Trebuchet MS"/>
                <a:cs typeface="Trebuchet MS"/>
              </a:rPr>
              <a:t>u</a:t>
            </a:r>
            <a:r>
              <a:rPr sz="2266" spc="-60" dirty="0">
                <a:latin typeface="Trebuchet MS"/>
                <a:cs typeface="Trebuchet MS"/>
              </a:rPr>
              <a:t>s</a:t>
            </a:r>
            <a:r>
              <a:rPr sz="2266" spc="-120" dirty="0">
                <a:latin typeface="Trebuchet MS"/>
                <a:cs typeface="Trebuchet MS"/>
              </a:rPr>
              <a:t>tr</a:t>
            </a:r>
            <a:r>
              <a:rPr sz="2266" spc="-128" dirty="0">
                <a:latin typeface="Trebuchet MS"/>
                <a:cs typeface="Trebuchet MS"/>
              </a:rPr>
              <a:t>ial</a:t>
            </a:r>
            <a:r>
              <a:rPr sz="2266" spc="-111" dirty="0">
                <a:latin typeface="Trebuchet MS"/>
                <a:cs typeface="Trebuchet MS"/>
              </a:rPr>
              <a:t>e</a:t>
            </a:r>
            <a:r>
              <a:rPr sz="2266" spc="-30" dirty="0">
                <a:latin typeface="Trebuchet MS"/>
                <a:cs typeface="Trebuchet MS"/>
              </a:rPr>
              <a:t>s  </a:t>
            </a:r>
            <a:r>
              <a:rPr sz="2266" spc="-231" dirty="0">
                <a:latin typeface="Trebuchet MS"/>
                <a:cs typeface="Trebuchet MS"/>
              </a:rPr>
              <a:t>L.</a:t>
            </a:r>
            <a:r>
              <a:rPr sz="2266" spc="-196" dirty="0">
                <a:latin typeface="Trebuchet MS"/>
                <a:cs typeface="Trebuchet MS"/>
              </a:rPr>
              <a:t> </a:t>
            </a:r>
            <a:r>
              <a:rPr sz="2266" spc="-86" dirty="0">
                <a:latin typeface="Trebuchet MS"/>
                <a:cs typeface="Trebuchet MS"/>
              </a:rPr>
              <a:t>25.612</a:t>
            </a:r>
            <a:endParaRPr sz="2266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70561" y="3952692"/>
            <a:ext cx="2325942" cy="2056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6" name="object 16"/>
          <p:cNvSpPr/>
          <p:nvPr/>
        </p:nvSpPr>
        <p:spPr>
          <a:xfrm>
            <a:off x="5711177" y="3974397"/>
            <a:ext cx="2244713" cy="1974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7" name="object 17"/>
          <p:cNvSpPr/>
          <p:nvPr/>
        </p:nvSpPr>
        <p:spPr>
          <a:xfrm>
            <a:off x="5711177" y="3974397"/>
            <a:ext cx="2244733" cy="1975408"/>
          </a:xfrm>
          <a:custGeom>
            <a:avLst/>
            <a:gdLst/>
            <a:ahLst/>
            <a:cxnLst/>
            <a:rect l="l" t="t" r="r" b="b"/>
            <a:pathLst>
              <a:path w="2625090" h="2310129">
                <a:moveTo>
                  <a:pt x="2240802" y="338105"/>
                </a:moveTo>
                <a:lnTo>
                  <a:pt x="2277399" y="371601"/>
                </a:lnTo>
                <a:lnTo>
                  <a:pt x="2312166" y="406048"/>
                </a:lnTo>
                <a:lnTo>
                  <a:pt x="2345103" y="441398"/>
                </a:lnTo>
                <a:lnTo>
                  <a:pt x="2376211" y="477602"/>
                </a:lnTo>
                <a:lnTo>
                  <a:pt x="2405489" y="514610"/>
                </a:lnTo>
                <a:lnTo>
                  <a:pt x="2432936" y="552376"/>
                </a:lnTo>
                <a:lnTo>
                  <a:pt x="2458554" y="590848"/>
                </a:lnTo>
                <a:lnTo>
                  <a:pt x="2482342" y="629980"/>
                </a:lnTo>
                <a:lnTo>
                  <a:pt x="2504301" y="669721"/>
                </a:lnTo>
                <a:lnTo>
                  <a:pt x="2524429" y="710023"/>
                </a:lnTo>
                <a:lnTo>
                  <a:pt x="2542728" y="750838"/>
                </a:lnTo>
                <a:lnTo>
                  <a:pt x="2559196" y="792116"/>
                </a:lnTo>
                <a:lnTo>
                  <a:pt x="2573835" y="833809"/>
                </a:lnTo>
                <a:lnTo>
                  <a:pt x="2586644" y="875868"/>
                </a:lnTo>
                <a:lnTo>
                  <a:pt x="2597623" y="918244"/>
                </a:lnTo>
                <a:lnTo>
                  <a:pt x="2606773" y="960889"/>
                </a:lnTo>
                <a:lnTo>
                  <a:pt x="2614092" y="1003753"/>
                </a:lnTo>
                <a:lnTo>
                  <a:pt x="2619582" y="1046788"/>
                </a:lnTo>
                <a:lnTo>
                  <a:pt x="2623241" y="1089945"/>
                </a:lnTo>
                <a:lnTo>
                  <a:pt x="2625071" y="1133175"/>
                </a:lnTo>
                <a:lnTo>
                  <a:pt x="2625071" y="1176429"/>
                </a:lnTo>
                <a:lnTo>
                  <a:pt x="2623241" y="1219659"/>
                </a:lnTo>
                <a:lnTo>
                  <a:pt x="2619582" y="1262816"/>
                </a:lnTo>
                <a:lnTo>
                  <a:pt x="2614092" y="1305851"/>
                </a:lnTo>
                <a:lnTo>
                  <a:pt x="2606773" y="1348715"/>
                </a:lnTo>
                <a:lnTo>
                  <a:pt x="2597623" y="1391359"/>
                </a:lnTo>
                <a:lnTo>
                  <a:pt x="2586644" y="1433736"/>
                </a:lnTo>
                <a:lnTo>
                  <a:pt x="2573835" y="1475795"/>
                </a:lnTo>
                <a:lnTo>
                  <a:pt x="2559196" y="1517488"/>
                </a:lnTo>
                <a:lnTo>
                  <a:pt x="2542728" y="1558766"/>
                </a:lnTo>
                <a:lnTo>
                  <a:pt x="2524429" y="1599581"/>
                </a:lnTo>
                <a:lnTo>
                  <a:pt x="2504301" y="1639883"/>
                </a:lnTo>
                <a:lnTo>
                  <a:pt x="2482342" y="1679625"/>
                </a:lnTo>
                <a:lnTo>
                  <a:pt x="2458554" y="1718756"/>
                </a:lnTo>
                <a:lnTo>
                  <a:pt x="2432936" y="1757229"/>
                </a:lnTo>
                <a:lnTo>
                  <a:pt x="2405489" y="1794994"/>
                </a:lnTo>
                <a:lnTo>
                  <a:pt x="2376211" y="1832003"/>
                </a:lnTo>
                <a:lnTo>
                  <a:pt x="2345103" y="1868207"/>
                </a:lnTo>
                <a:lnTo>
                  <a:pt x="2312166" y="1903557"/>
                </a:lnTo>
                <a:lnTo>
                  <a:pt x="2277399" y="1938004"/>
                </a:lnTo>
                <a:lnTo>
                  <a:pt x="2240802" y="1971500"/>
                </a:lnTo>
                <a:lnTo>
                  <a:pt x="2204526" y="2002237"/>
                </a:lnTo>
                <a:lnTo>
                  <a:pt x="2167264" y="2031510"/>
                </a:lnTo>
                <a:lnTo>
                  <a:pt x="2129065" y="2059320"/>
                </a:lnTo>
                <a:lnTo>
                  <a:pt x="2089976" y="2085666"/>
                </a:lnTo>
                <a:lnTo>
                  <a:pt x="2050046" y="2110548"/>
                </a:lnTo>
                <a:lnTo>
                  <a:pt x="2009323" y="2133967"/>
                </a:lnTo>
                <a:lnTo>
                  <a:pt x="1967855" y="2155922"/>
                </a:lnTo>
                <a:lnTo>
                  <a:pt x="1925689" y="2176413"/>
                </a:lnTo>
                <a:lnTo>
                  <a:pt x="1882875" y="2195440"/>
                </a:lnTo>
                <a:lnTo>
                  <a:pt x="1839459" y="2213004"/>
                </a:lnTo>
                <a:lnTo>
                  <a:pt x="1795491" y="2229105"/>
                </a:lnTo>
                <a:lnTo>
                  <a:pt x="1751018" y="2243741"/>
                </a:lnTo>
                <a:lnTo>
                  <a:pt x="1706088" y="2256914"/>
                </a:lnTo>
                <a:lnTo>
                  <a:pt x="1660749" y="2268624"/>
                </a:lnTo>
                <a:lnTo>
                  <a:pt x="1615050" y="2278869"/>
                </a:lnTo>
                <a:lnTo>
                  <a:pt x="1569038" y="2287651"/>
                </a:lnTo>
                <a:lnTo>
                  <a:pt x="1522762" y="2294970"/>
                </a:lnTo>
                <a:lnTo>
                  <a:pt x="1476270" y="2300824"/>
                </a:lnTo>
                <a:lnTo>
                  <a:pt x="1429609" y="2305215"/>
                </a:lnTo>
                <a:lnTo>
                  <a:pt x="1382828" y="2308143"/>
                </a:lnTo>
                <a:lnTo>
                  <a:pt x="1335975" y="2309606"/>
                </a:lnTo>
                <a:lnTo>
                  <a:pt x="1289098" y="2309606"/>
                </a:lnTo>
                <a:lnTo>
                  <a:pt x="1242245" y="2308143"/>
                </a:lnTo>
                <a:lnTo>
                  <a:pt x="1195464" y="2305215"/>
                </a:lnTo>
                <a:lnTo>
                  <a:pt x="1148804" y="2300824"/>
                </a:lnTo>
                <a:lnTo>
                  <a:pt x="1102311" y="2294970"/>
                </a:lnTo>
                <a:lnTo>
                  <a:pt x="1056035" y="2287651"/>
                </a:lnTo>
                <a:lnTo>
                  <a:pt x="1010024" y="2278869"/>
                </a:lnTo>
                <a:lnTo>
                  <a:pt x="964324" y="2268624"/>
                </a:lnTo>
                <a:lnTo>
                  <a:pt x="918986" y="2256914"/>
                </a:lnTo>
                <a:lnTo>
                  <a:pt x="874056" y="2243741"/>
                </a:lnTo>
                <a:lnTo>
                  <a:pt x="829583" y="2229105"/>
                </a:lnTo>
                <a:lnTo>
                  <a:pt x="785614" y="2213004"/>
                </a:lnTo>
                <a:lnTo>
                  <a:pt x="742199" y="2195440"/>
                </a:lnTo>
                <a:lnTo>
                  <a:pt x="699384" y="2176413"/>
                </a:lnTo>
                <a:lnTo>
                  <a:pt x="657218" y="2155922"/>
                </a:lnTo>
                <a:lnTo>
                  <a:pt x="615750" y="2133967"/>
                </a:lnTo>
                <a:lnTo>
                  <a:pt x="575027" y="2110548"/>
                </a:lnTo>
                <a:lnTo>
                  <a:pt x="535097" y="2085666"/>
                </a:lnTo>
                <a:lnTo>
                  <a:pt x="496008" y="2059320"/>
                </a:lnTo>
                <a:lnTo>
                  <a:pt x="457809" y="2031510"/>
                </a:lnTo>
                <a:lnTo>
                  <a:pt x="420547" y="2002237"/>
                </a:lnTo>
                <a:lnTo>
                  <a:pt x="384271" y="1971500"/>
                </a:lnTo>
                <a:lnTo>
                  <a:pt x="347674" y="1938004"/>
                </a:lnTo>
                <a:lnTo>
                  <a:pt x="312906" y="1903557"/>
                </a:lnTo>
                <a:lnTo>
                  <a:pt x="279969" y="1868207"/>
                </a:lnTo>
                <a:lnTo>
                  <a:pt x="248861" y="1832003"/>
                </a:lnTo>
                <a:lnTo>
                  <a:pt x="219583" y="1794994"/>
                </a:lnTo>
                <a:lnTo>
                  <a:pt x="192135" y="1757229"/>
                </a:lnTo>
                <a:lnTo>
                  <a:pt x="166517" y="1718756"/>
                </a:lnTo>
                <a:lnTo>
                  <a:pt x="142729" y="1679625"/>
                </a:lnTo>
                <a:lnTo>
                  <a:pt x="120771" y="1639883"/>
                </a:lnTo>
                <a:lnTo>
                  <a:pt x="100642" y="1599581"/>
                </a:lnTo>
                <a:lnTo>
                  <a:pt x="82343" y="1558766"/>
                </a:lnTo>
                <a:lnTo>
                  <a:pt x="65875" y="1517488"/>
                </a:lnTo>
                <a:lnTo>
                  <a:pt x="51236" y="1475795"/>
                </a:lnTo>
                <a:lnTo>
                  <a:pt x="38427" y="1433736"/>
                </a:lnTo>
                <a:lnTo>
                  <a:pt x="27447" y="1391359"/>
                </a:lnTo>
                <a:lnTo>
                  <a:pt x="18298" y="1348715"/>
                </a:lnTo>
                <a:lnTo>
                  <a:pt x="10979" y="1305851"/>
                </a:lnTo>
                <a:lnTo>
                  <a:pt x="5489" y="1262816"/>
                </a:lnTo>
                <a:lnTo>
                  <a:pt x="1829" y="1219659"/>
                </a:lnTo>
                <a:lnTo>
                  <a:pt x="0" y="1176429"/>
                </a:lnTo>
                <a:lnTo>
                  <a:pt x="0" y="1133175"/>
                </a:lnTo>
                <a:lnTo>
                  <a:pt x="1829" y="1089945"/>
                </a:lnTo>
                <a:lnTo>
                  <a:pt x="5489" y="1046788"/>
                </a:lnTo>
                <a:lnTo>
                  <a:pt x="10979" y="1003753"/>
                </a:lnTo>
                <a:lnTo>
                  <a:pt x="18298" y="960889"/>
                </a:lnTo>
                <a:lnTo>
                  <a:pt x="27447" y="918244"/>
                </a:lnTo>
                <a:lnTo>
                  <a:pt x="38427" y="875868"/>
                </a:lnTo>
                <a:lnTo>
                  <a:pt x="51236" y="833809"/>
                </a:lnTo>
                <a:lnTo>
                  <a:pt x="65875" y="792116"/>
                </a:lnTo>
                <a:lnTo>
                  <a:pt x="82343" y="750838"/>
                </a:lnTo>
                <a:lnTo>
                  <a:pt x="100642" y="710023"/>
                </a:lnTo>
                <a:lnTo>
                  <a:pt x="120771" y="669721"/>
                </a:lnTo>
                <a:lnTo>
                  <a:pt x="142729" y="629980"/>
                </a:lnTo>
                <a:lnTo>
                  <a:pt x="166517" y="590848"/>
                </a:lnTo>
                <a:lnTo>
                  <a:pt x="192135" y="552376"/>
                </a:lnTo>
                <a:lnTo>
                  <a:pt x="219583" y="514610"/>
                </a:lnTo>
                <a:lnTo>
                  <a:pt x="248861" y="477602"/>
                </a:lnTo>
                <a:lnTo>
                  <a:pt x="279969" y="441398"/>
                </a:lnTo>
                <a:lnTo>
                  <a:pt x="312906" y="406048"/>
                </a:lnTo>
                <a:lnTo>
                  <a:pt x="347674" y="371601"/>
                </a:lnTo>
                <a:lnTo>
                  <a:pt x="384271" y="338105"/>
                </a:lnTo>
                <a:lnTo>
                  <a:pt x="420547" y="307368"/>
                </a:lnTo>
                <a:lnTo>
                  <a:pt x="457809" y="278095"/>
                </a:lnTo>
                <a:lnTo>
                  <a:pt x="496008" y="250285"/>
                </a:lnTo>
                <a:lnTo>
                  <a:pt x="535097" y="223939"/>
                </a:lnTo>
                <a:lnTo>
                  <a:pt x="575027" y="199057"/>
                </a:lnTo>
                <a:lnTo>
                  <a:pt x="615750" y="175639"/>
                </a:lnTo>
                <a:lnTo>
                  <a:pt x="657218" y="153684"/>
                </a:lnTo>
                <a:lnTo>
                  <a:pt x="699384" y="133193"/>
                </a:lnTo>
                <a:lnTo>
                  <a:pt x="742199" y="114165"/>
                </a:lnTo>
                <a:lnTo>
                  <a:pt x="785614" y="96601"/>
                </a:lnTo>
                <a:lnTo>
                  <a:pt x="829583" y="80501"/>
                </a:lnTo>
                <a:lnTo>
                  <a:pt x="874056" y="65864"/>
                </a:lnTo>
                <a:lnTo>
                  <a:pt x="918986" y="52691"/>
                </a:lnTo>
                <a:lnTo>
                  <a:pt x="964324" y="40982"/>
                </a:lnTo>
                <a:lnTo>
                  <a:pt x="1010024" y="30736"/>
                </a:lnTo>
                <a:lnTo>
                  <a:pt x="1056035" y="21954"/>
                </a:lnTo>
                <a:lnTo>
                  <a:pt x="1102311" y="14636"/>
                </a:lnTo>
                <a:lnTo>
                  <a:pt x="1148804" y="8781"/>
                </a:lnTo>
                <a:lnTo>
                  <a:pt x="1195464" y="4390"/>
                </a:lnTo>
                <a:lnTo>
                  <a:pt x="1242245" y="1463"/>
                </a:lnTo>
                <a:lnTo>
                  <a:pt x="1289098" y="0"/>
                </a:lnTo>
                <a:lnTo>
                  <a:pt x="1335975" y="0"/>
                </a:lnTo>
                <a:lnTo>
                  <a:pt x="1382828" y="1463"/>
                </a:lnTo>
                <a:lnTo>
                  <a:pt x="1429609" y="4390"/>
                </a:lnTo>
                <a:lnTo>
                  <a:pt x="1476270" y="8781"/>
                </a:lnTo>
                <a:lnTo>
                  <a:pt x="1522762" y="14636"/>
                </a:lnTo>
                <a:lnTo>
                  <a:pt x="1569038" y="21954"/>
                </a:lnTo>
                <a:lnTo>
                  <a:pt x="1615050" y="30736"/>
                </a:lnTo>
                <a:lnTo>
                  <a:pt x="1660749" y="40982"/>
                </a:lnTo>
                <a:lnTo>
                  <a:pt x="1706088" y="52691"/>
                </a:lnTo>
                <a:lnTo>
                  <a:pt x="1751018" y="65864"/>
                </a:lnTo>
                <a:lnTo>
                  <a:pt x="1795491" y="80501"/>
                </a:lnTo>
                <a:lnTo>
                  <a:pt x="1839459" y="96601"/>
                </a:lnTo>
                <a:lnTo>
                  <a:pt x="1882875" y="114165"/>
                </a:lnTo>
                <a:lnTo>
                  <a:pt x="1925689" y="133193"/>
                </a:lnTo>
                <a:lnTo>
                  <a:pt x="1967855" y="153684"/>
                </a:lnTo>
                <a:lnTo>
                  <a:pt x="2009323" y="175639"/>
                </a:lnTo>
                <a:lnTo>
                  <a:pt x="2050046" y="199057"/>
                </a:lnTo>
                <a:lnTo>
                  <a:pt x="2089976" y="223939"/>
                </a:lnTo>
                <a:lnTo>
                  <a:pt x="2129065" y="250285"/>
                </a:lnTo>
                <a:lnTo>
                  <a:pt x="2167264" y="278095"/>
                </a:lnTo>
                <a:lnTo>
                  <a:pt x="2204526" y="307368"/>
                </a:lnTo>
                <a:lnTo>
                  <a:pt x="2240802" y="338105"/>
                </a:lnTo>
                <a:close/>
              </a:path>
            </a:pathLst>
          </a:custGeom>
          <a:ln w="10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8" name="object 18"/>
          <p:cNvSpPr txBox="1"/>
          <p:nvPr/>
        </p:nvSpPr>
        <p:spPr>
          <a:xfrm>
            <a:off x="6233559" y="4233234"/>
            <a:ext cx="1205987" cy="1416815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0860" marR="4344" indent="1086" algn="ctr">
              <a:lnSpc>
                <a:spcPct val="100600"/>
              </a:lnSpc>
              <a:spcBef>
                <a:spcPts val="64"/>
              </a:spcBef>
            </a:pPr>
            <a:r>
              <a:rPr sz="2266" spc="-141" dirty="0">
                <a:latin typeface="Trebuchet MS"/>
                <a:cs typeface="Trebuchet MS"/>
              </a:rPr>
              <a:t>Ley </a:t>
            </a:r>
            <a:r>
              <a:rPr sz="2266" spc="-94" dirty="0">
                <a:latin typeface="Trebuchet MS"/>
                <a:cs typeface="Trebuchet MS"/>
              </a:rPr>
              <a:t>de  </a:t>
            </a:r>
            <a:r>
              <a:rPr sz="2266" spc="-73" dirty="0">
                <a:latin typeface="Trebuchet MS"/>
                <a:cs typeface="Trebuchet MS"/>
              </a:rPr>
              <a:t>residuos  </a:t>
            </a:r>
            <a:r>
              <a:rPr sz="2266" spc="-94" dirty="0">
                <a:latin typeface="Trebuchet MS"/>
                <a:cs typeface="Trebuchet MS"/>
              </a:rPr>
              <a:t>p</a:t>
            </a:r>
            <a:r>
              <a:rPr sz="2266" spc="-97" dirty="0">
                <a:latin typeface="Trebuchet MS"/>
                <a:cs typeface="Trebuchet MS"/>
              </a:rPr>
              <a:t>e</a:t>
            </a:r>
            <a:r>
              <a:rPr sz="2266" spc="-124" dirty="0">
                <a:latin typeface="Trebuchet MS"/>
                <a:cs typeface="Trebuchet MS"/>
              </a:rPr>
              <a:t>lig</a:t>
            </a:r>
            <a:r>
              <a:rPr sz="2266" spc="-133" dirty="0">
                <a:latin typeface="Trebuchet MS"/>
                <a:cs typeface="Trebuchet MS"/>
              </a:rPr>
              <a:t>r</a:t>
            </a:r>
            <a:r>
              <a:rPr sz="2266" spc="-30" dirty="0">
                <a:latin typeface="Trebuchet MS"/>
                <a:cs typeface="Trebuchet MS"/>
              </a:rPr>
              <a:t>osos  </a:t>
            </a:r>
            <a:r>
              <a:rPr sz="2266" spc="-231" dirty="0">
                <a:latin typeface="Trebuchet MS"/>
                <a:cs typeface="Trebuchet MS"/>
              </a:rPr>
              <a:t>L.</a:t>
            </a:r>
            <a:r>
              <a:rPr sz="2266" spc="-205" dirty="0">
                <a:latin typeface="Trebuchet MS"/>
                <a:cs typeface="Trebuchet MS"/>
              </a:rPr>
              <a:t> </a:t>
            </a:r>
            <a:r>
              <a:rPr sz="2266" spc="-86" dirty="0">
                <a:latin typeface="Trebuchet MS"/>
                <a:cs typeface="Trebuchet MS"/>
              </a:rPr>
              <a:t>24.051</a:t>
            </a:r>
            <a:endParaRPr sz="2266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93379" y="3952692"/>
            <a:ext cx="2325942" cy="2056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0" name="object 20"/>
          <p:cNvSpPr/>
          <p:nvPr/>
        </p:nvSpPr>
        <p:spPr>
          <a:xfrm>
            <a:off x="1233995" y="3974397"/>
            <a:ext cx="2244713" cy="1974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1" name="object 21"/>
          <p:cNvSpPr/>
          <p:nvPr/>
        </p:nvSpPr>
        <p:spPr>
          <a:xfrm>
            <a:off x="1233994" y="3974397"/>
            <a:ext cx="2244733" cy="1975408"/>
          </a:xfrm>
          <a:custGeom>
            <a:avLst/>
            <a:gdLst/>
            <a:ahLst/>
            <a:cxnLst/>
            <a:rect l="l" t="t" r="r" b="b"/>
            <a:pathLst>
              <a:path w="2625090" h="2310129">
                <a:moveTo>
                  <a:pt x="2240802" y="338105"/>
                </a:moveTo>
                <a:lnTo>
                  <a:pt x="2277399" y="371601"/>
                </a:lnTo>
                <a:lnTo>
                  <a:pt x="2312166" y="406048"/>
                </a:lnTo>
                <a:lnTo>
                  <a:pt x="2345103" y="441398"/>
                </a:lnTo>
                <a:lnTo>
                  <a:pt x="2376211" y="477602"/>
                </a:lnTo>
                <a:lnTo>
                  <a:pt x="2405489" y="514610"/>
                </a:lnTo>
                <a:lnTo>
                  <a:pt x="2432936" y="552376"/>
                </a:lnTo>
                <a:lnTo>
                  <a:pt x="2458554" y="590848"/>
                </a:lnTo>
                <a:lnTo>
                  <a:pt x="2482342" y="629980"/>
                </a:lnTo>
                <a:lnTo>
                  <a:pt x="2504301" y="669721"/>
                </a:lnTo>
                <a:lnTo>
                  <a:pt x="2524429" y="710023"/>
                </a:lnTo>
                <a:lnTo>
                  <a:pt x="2542728" y="750838"/>
                </a:lnTo>
                <a:lnTo>
                  <a:pt x="2559196" y="792116"/>
                </a:lnTo>
                <a:lnTo>
                  <a:pt x="2573835" y="833809"/>
                </a:lnTo>
                <a:lnTo>
                  <a:pt x="2586644" y="875868"/>
                </a:lnTo>
                <a:lnTo>
                  <a:pt x="2597623" y="918244"/>
                </a:lnTo>
                <a:lnTo>
                  <a:pt x="2606773" y="960889"/>
                </a:lnTo>
                <a:lnTo>
                  <a:pt x="2614092" y="1003753"/>
                </a:lnTo>
                <a:lnTo>
                  <a:pt x="2619582" y="1046788"/>
                </a:lnTo>
                <a:lnTo>
                  <a:pt x="2623241" y="1089945"/>
                </a:lnTo>
                <a:lnTo>
                  <a:pt x="2625071" y="1133175"/>
                </a:lnTo>
                <a:lnTo>
                  <a:pt x="2625071" y="1176429"/>
                </a:lnTo>
                <a:lnTo>
                  <a:pt x="2623241" y="1219659"/>
                </a:lnTo>
                <a:lnTo>
                  <a:pt x="2619582" y="1262816"/>
                </a:lnTo>
                <a:lnTo>
                  <a:pt x="2614092" y="1305851"/>
                </a:lnTo>
                <a:lnTo>
                  <a:pt x="2606773" y="1348715"/>
                </a:lnTo>
                <a:lnTo>
                  <a:pt x="2597623" y="1391359"/>
                </a:lnTo>
                <a:lnTo>
                  <a:pt x="2586644" y="1433736"/>
                </a:lnTo>
                <a:lnTo>
                  <a:pt x="2573835" y="1475795"/>
                </a:lnTo>
                <a:lnTo>
                  <a:pt x="2559196" y="1517488"/>
                </a:lnTo>
                <a:lnTo>
                  <a:pt x="2542728" y="1558766"/>
                </a:lnTo>
                <a:lnTo>
                  <a:pt x="2524429" y="1599581"/>
                </a:lnTo>
                <a:lnTo>
                  <a:pt x="2504301" y="1639883"/>
                </a:lnTo>
                <a:lnTo>
                  <a:pt x="2482342" y="1679625"/>
                </a:lnTo>
                <a:lnTo>
                  <a:pt x="2458554" y="1718756"/>
                </a:lnTo>
                <a:lnTo>
                  <a:pt x="2432936" y="1757229"/>
                </a:lnTo>
                <a:lnTo>
                  <a:pt x="2405489" y="1794994"/>
                </a:lnTo>
                <a:lnTo>
                  <a:pt x="2376211" y="1832003"/>
                </a:lnTo>
                <a:lnTo>
                  <a:pt x="2345103" y="1868207"/>
                </a:lnTo>
                <a:lnTo>
                  <a:pt x="2312166" y="1903557"/>
                </a:lnTo>
                <a:lnTo>
                  <a:pt x="2277399" y="1938004"/>
                </a:lnTo>
                <a:lnTo>
                  <a:pt x="2240802" y="1971500"/>
                </a:lnTo>
                <a:lnTo>
                  <a:pt x="2204526" y="2002237"/>
                </a:lnTo>
                <a:lnTo>
                  <a:pt x="2167264" y="2031510"/>
                </a:lnTo>
                <a:lnTo>
                  <a:pt x="2129065" y="2059320"/>
                </a:lnTo>
                <a:lnTo>
                  <a:pt x="2089976" y="2085666"/>
                </a:lnTo>
                <a:lnTo>
                  <a:pt x="2050046" y="2110548"/>
                </a:lnTo>
                <a:lnTo>
                  <a:pt x="2009323" y="2133967"/>
                </a:lnTo>
                <a:lnTo>
                  <a:pt x="1967855" y="2155922"/>
                </a:lnTo>
                <a:lnTo>
                  <a:pt x="1925689" y="2176413"/>
                </a:lnTo>
                <a:lnTo>
                  <a:pt x="1882875" y="2195440"/>
                </a:lnTo>
                <a:lnTo>
                  <a:pt x="1839459" y="2213004"/>
                </a:lnTo>
                <a:lnTo>
                  <a:pt x="1795491" y="2229105"/>
                </a:lnTo>
                <a:lnTo>
                  <a:pt x="1751018" y="2243741"/>
                </a:lnTo>
                <a:lnTo>
                  <a:pt x="1706088" y="2256914"/>
                </a:lnTo>
                <a:lnTo>
                  <a:pt x="1660749" y="2268624"/>
                </a:lnTo>
                <a:lnTo>
                  <a:pt x="1615050" y="2278869"/>
                </a:lnTo>
                <a:lnTo>
                  <a:pt x="1569038" y="2287651"/>
                </a:lnTo>
                <a:lnTo>
                  <a:pt x="1522762" y="2294970"/>
                </a:lnTo>
                <a:lnTo>
                  <a:pt x="1476270" y="2300824"/>
                </a:lnTo>
                <a:lnTo>
                  <a:pt x="1429609" y="2305215"/>
                </a:lnTo>
                <a:lnTo>
                  <a:pt x="1382828" y="2308143"/>
                </a:lnTo>
                <a:lnTo>
                  <a:pt x="1335975" y="2309606"/>
                </a:lnTo>
                <a:lnTo>
                  <a:pt x="1289098" y="2309606"/>
                </a:lnTo>
                <a:lnTo>
                  <a:pt x="1242245" y="2308143"/>
                </a:lnTo>
                <a:lnTo>
                  <a:pt x="1195464" y="2305215"/>
                </a:lnTo>
                <a:lnTo>
                  <a:pt x="1148804" y="2300824"/>
                </a:lnTo>
                <a:lnTo>
                  <a:pt x="1102311" y="2294970"/>
                </a:lnTo>
                <a:lnTo>
                  <a:pt x="1056035" y="2287651"/>
                </a:lnTo>
                <a:lnTo>
                  <a:pt x="1010024" y="2278869"/>
                </a:lnTo>
                <a:lnTo>
                  <a:pt x="964324" y="2268624"/>
                </a:lnTo>
                <a:lnTo>
                  <a:pt x="918986" y="2256914"/>
                </a:lnTo>
                <a:lnTo>
                  <a:pt x="874056" y="2243741"/>
                </a:lnTo>
                <a:lnTo>
                  <a:pt x="829583" y="2229105"/>
                </a:lnTo>
                <a:lnTo>
                  <a:pt x="785614" y="2213004"/>
                </a:lnTo>
                <a:lnTo>
                  <a:pt x="742199" y="2195440"/>
                </a:lnTo>
                <a:lnTo>
                  <a:pt x="699384" y="2176413"/>
                </a:lnTo>
                <a:lnTo>
                  <a:pt x="657218" y="2155922"/>
                </a:lnTo>
                <a:lnTo>
                  <a:pt x="615750" y="2133967"/>
                </a:lnTo>
                <a:lnTo>
                  <a:pt x="575027" y="2110548"/>
                </a:lnTo>
                <a:lnTo>
                  <a:pt x="535097" y="2085666"/>
                </a:lnTo>
                <a:lnTo>
                  <a:pt x="496008" y="2059320"/>
                </a:lnTo>
                <a:lnTo>
                  <a:pt x="457809" y="2031510"/>
                </a:lnTo>
                <a:lnTo>
                  <a:pt x="420547" y="2002237"/>
                </a:lnTo>
                <a:lnTo>
                  <a:pt x="384271" y="1971500"/>
                </a:lnTo>
                <a:lnTo>
                  <a:pt x="347674" y="1938004"/>
                </a:lnTo>
                <a:lnTo>
                  <a:pt x="312906" y="1903557"/>
                </a:lnTo>
                <a:lnTo>
                  <a:pt x="279969" y="1868207"/>
                </a:lnTo>
                <a:lnTo>
                  <a:pt x="248861" y="1832003"/>
                </a:lnTo>
                <a:lnTo>
                  <a:pt x="219583" y="1794994"/>
                </a:lnTo>
                <a:lnTo>
                  <a:pt x="192135" y="1757229"/>
                </a:lnTo>
                <a:lnTo>
                  <a:pt x="166517" y="1718756"/>
                </a:lnTo>
                <a:lnTo>
                  <a:pt x="142729" y="1679625"/>
                </a:lnTo>
                <a:lnTo>
                  <a:pt x="120771" y="1639883"/>
                </a:lnTo>
                <a:lnTo>
                  <a:pt x="100642" y="1599581"/>
                </a:lnTo>
                <a:lnTo>
                  <a:pt x="82343" y="1558766"/>
                </a:lnTo>
                <a:lnTo>
                  <a:pt x="65875" y="1517488"/>
                </a:lnTo>
                <a:lnTo>
                  <a:pt x="51236" y="1475795"/>
                </a:lnTo>
                <a:lnTo>
                  <a:pt x="38427" y="1433736"/>
                </a:lnTo>
                <a:lnTo>
                  <a:pt x="27447" y="1391359"/>
                </a:lnTo>
                <a:lnTo>
                  <a:pt x="18298" y="1348715"/>
                </a:lnTo>
                <a:lnTo>
                  <a:pt x="10979" y="1305851"/>
                </a:lnTo>
                <a:lnTo>
                  <a:pt x="5489" y="1262816"/>
                </a:lnTo>
                <a:lnTo>
                  <a:pt x="1829" y="1219659"/>
                </a:lnTo>
                <a:lnTo>
                  <a:pt x="0" y="1176429"/>
                </a:lnTo>
                <a:lnTo>
                  <a:pt x="0" y="1133175"/>
                </a:lnTo>
                <a:lnTo>
                  <a:pt x="1829" y="1089945"/>
                </a:lnTo>
                <a:lnTo>
                  <a:pt x="5489" y="1046788"/>
                </a:lnTo>
                <a:lnTo>
                  <a:pt x="10979" y="1003753"/>
                </a:lnTo>
                <a:lnTo>
                  <a:pt x="18298" y="960889"/>
                </a:lnTo>
                <a:lnTo>
                  <a:pt x="27447" y="918244"/>
                </a:lnTo>
                <a:lnTo>
                  <a:pt x="38427" y="875868"/>
                </a:lnTo>
                <a:lnTo>
                  <a:pt x="51236" y="833809"/>
                </a:lnTo>
                <a:lnTo>
                  <a:pt x="65875" y="792116"/>
                </a:lnTo>
                <a:lnTo>
                  <a:pt x="82343" y="750838"/>
                </a:lnTo>
                <a:lnTo>
                  <a:pt x="100642" y="710023"/>
                </a:lnTo>
                <a:lnTo>
                  <a:pt x="120771" y="669721"/>
                </a:lnTo>
                <a:lnTo>
                  <a:pt x="142729" y="629980"/>
                </a:lnTo>
                <a:lnTo>
                  <a:pt x="166517" y="590848"/>
                </a:lnTo>
                <a:lnTo>
                  <a:pt x="192135" y="552376"/>
                </a:lnTo>
                <a:lnTo>
                  <a:pt x="219583" y="514610"/>
                </a:lnTo>
                <a:lnTo>
                  <a:pt x="248861" y="477602"/>
                </a:lnTo>
                <a:lnTo>
                  <a:pt x="279969" y="441398"/>
                </a:lnTo>
                <a:lnTo>
                  <a:pt x="312906" y="406048"/>
                </a:lnTo>
                <a:lnTo>
                  <a:pt x="347674" y="371601"/>
                </a:lnTo>
                <a:lnTo>
                  <a:pt x="384271" y="338105"/>
                </a:lnTo>
                <a:lnTo>
                  <a:pt x="420547" y="307368"/>
                </a:lnTo>
                <a:lnTo>
                  <a:pt x="457809" y="278095"/>
                </a:lnTo>
                <a:lnTo>
                  <a:pt x="496008" y="250285"/>
                </a:lnTo>
                <a:lnTo>
                  <a:pt x="535097" y="223939"/>
                </a:lnTo>
                <a:lnTo>
                  <a:pt x="575027" y="199057"/>
                </a:lnTo>
                <a:lnTo>
                  <a:pt x="615750" y="175639"/>
                </a:lnTo>
                <a:lnTo>
                  <a:pt x="657218" y="153684"/>
                </a:lnTo>
                <a:lnTo>
                  <a:pt x="699384" y="133193"/>
                </a:lnTo>
                <a:lnTo>
                  <a:pt x="742199" y="114165"/>
                </a:lnTo>
                <a:lnTo>
                  <a:pt x="785614" y="96601"/>
                </a:lnTo>
                <a:lnTo>
                  <a:pt x="829583" y="80501"/>
                </a:lnTo>
                <a:lnTo>
                  <a:pt x="874056" y="65864"/>
                </a:lnTo>
                <a:lnTo>
                  <a:pt x="918986" y="52691"/>
                </a:lnTo>
                <a:lnTo>
                  <a:pt x="964324" y="40982"/>
                </a:lnTo>
                <a:lnTo>
                  <a:pt x="1010024" y="30736"/>
                </a:lnTo>
                <a:lnTo>
                  <a:pt x="1056035" y="21954"/>
                </a:lnTo>
                <a:lnTo>
                  <a:pt x="1102311" y="14636"/>
                </a:lnTo>
                <a:lnTo>
                  <a:pt x="1148804" y="8781"/>
                </a:lnTo>
                <a:lnTo>
                  <a:pt x="1195464" y="4390"/>
                </a:lnTo>
                <a:lnTo>
                  <a:pt x="1242245" y="1463"/>
                </a:lnTo>
                <a:lnTo>
                  <a:pt x="1289098" y="0"/>
                </a:lnTo>
                <a:lnTo>
                  <a:pt x="1335975" y="0"/>
                </a:lnTo>
                <a:lnTo>
                  <a:pt x="1382828" y="1463"/>
                </a:lnTo>
                <a:lnTo>
                  <a:pt x="1429609" y="4390"/>
                </a:lnTo>
                <a:lnTo>
                  <a:pt x="1476270" y="8781"/>
                </a:lnTo>
                <a:lnTo>
                  <a:pt x="1522762" y="14636"/>
                </a:lnTo>
                <a:lnTo>
                  <a:pt x="1569038" y="21954"/>
                </a:lnTo>
                <a:lnTo>
                  <a:pt x="1615050" y="30736"/>
                </a:lnTo>
                <a:lnTo>
                  <a:pt x="1660749" y="40982"/>
                </a:lnTo>
                <a:lnTo>
                  <a:pt x="1706088" y="52691"/>
                </a:lnTo>
                <a:lnTo>
                  <a:pt x="1751018" y="65864"/>
                </a:lnTo>
                <a:lnTo>
                  <a:pt x="1795491" y="80501"/>
                </a:lnTo>
                <a:lnTo>
                  <a:pt x="1839459" y="96601"/>
                </a:lnTo>
                <a:lnTo>
                  <a:pt x="1882875" y="114165"/>
                </a:lnTo>
                <a:lnTo>
                  <a:pt x="1925689" y="133193"/>
                </a:lnTo>
                <a:lnTo>
                  <a:pt x="1967855" y="153684"/>
                </a:lnTo>
                <a:lnTo>
                  <a:pt x="2009323" y="175639"/>
                </a:lnTo>
                <a:lnTo>
                  <a:pt x="2050046" y="199057"/>
                </a:lnTo>
                <a:lnTo>
                  <a:pt x="2089976" y="223939"/>
                </a:lnTo>
                <a:lnTo>
                  <a:pt x="2129065" y="250285"/>
                </a:lnTo>
                <a:lnTo>
                  <a:pt x="2167264" y="278095"/>
                </a:lnTo>
                <a:lnTo>
                  <a:pt x="2204526" y="307368"/>
                </a:lnTo>
                <a:lnTo>
                  <a:pt x="2240802" y="338105"/>
                </a:lnTo>
                <a:close/>
              </a:path>
            </a:pathLst>
          </a:custGeom>
          <a:ln w="10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2" name="object 22"/>
          <p:cNvSpPr txBox="1"/>
          <p:nvPr/>
        </p:nvSpPr>
        <p:spPr>
          <a:xfrm>
            <a:off x="1466081" y="4406991"/>
            <a:ext cx="1772328" cy="1061205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0860" marR="4344" algn="ctr">
              <a:lnSpc>
                <a:spcPct val="100600"/>
              </a:lnSpc>
              <a:spcBef>
                <a:spcPts val="64"/>
              </a:spcBef>
            </a:pPr>
            <a:r>
              <a:rPr sz="2266" spc="-141" dirty="0">
                <a:latin typeface="Trebuchet MS"/>
                <a:cs typeface="Trebuchet MS"/>
              </a:rPr>
              <a:t>Ley </a:t>
            </a:r>
            <a:r>
              <a:rPr sz="2266" spc="-111" dirty="0">
                <a:latin typeface="Trebuchet MS"/>
                <a:cs typeface="Trebuchet MS"/>
              </a:rPr>
              <a:t>general</a:t>
            </a:r>
            <a:r>
              <a:rPr sz="2266" spc="-257" dirty="0">
                <a:latin typeface="Trebuchet MS"/>
                <a:cs typeface="Trebuchet MS"/>
              </a:rPr>
              <a:t> </a:t>
            </a:r>
            <a:r>
              <a:rPr sz="2266" spc="-111" dirty="0">
                <a:latin typeface="Trebuchet MS"/>
                <a:cs typeface="Trebuchet MS"/>
              </a:rPr>
              <a:t>del  </a:t>
            </a:r>
            <a:r>
              <a:rPr sz="2266" spc="-107" dirty="0">
                <a:latin typeface="Trebuchet MS"/>
                <a:cs typeface="Trebuchet MS"/>
              </a:rPr>
              <a:t>ambiente</a:t>
            </a:r>
            <a:endParaRPr sz="2266">
              <a:latin typeface="Trebuchet MS"/>
              <a:cs typeface="Trebuchet MS"/>
            </a:endParaRPr>
          </a:p>
          <a:p>
            <a:pPr marL="3258" algn="ctr">
              <a:spcBef>
                <a:spcPts val="17"/>
              </a:spcBef>
            </a:pPr>
            <a:r>
              <a:rPr sz="2266" spc="-231" dirty="0">
                <a:latin typeface="Trebuchet MS"/>
                <a:cs typeface="Trebuchet MS"/>
              </a:rPr>
              <a:t>L.</a:t>
            </a:r>
            <a:r>
              <a:rPr sz="2266" spc="-188" dirty="0">
                <a:latin typeface="Trebuchet MS"/>
                <a:cs typeface="Trebuchet MS"/>
              </a:rPr>
              <a:t> </a:t>
            </a:r>
            <a:r>
              <a:rPr sz="2266" spc="-86" dirty="0">
                <a:latin typeface="Trebuchet MS"/>
                <a:cs typeface="Trebuchet MS"/>
              </a:rPr>
              <a:t>25.675</a:t>
            </a:r>
            <a:endParaRPr sz="2266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xfrm>
            <a:off x="7364263" y="5817473"/>
            <a:ext cx="389688" cy="177168"/>
          </a:xfrm>
          <a:prstGeom prst="rect">
            <a:avLst/>
          </a:prstGeom>
        </p:spPr>
        <p:txBody>
          <a:bodyPr vert="horz" wrap="square" lIns="0" tIns="5973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21720">
              <a:spcBef>
                <a:spcPts val="47"/>
              </a:spcBef>
            </a:pPr>
            <a:fld id="{81D60167-4931-47E6-BA6A-407CBD079E47}" type="slidenum">
              <a:rPr spc="-13" dirty="0"/>
              <a:pPr marL="21720">
                <a:spcBef>
                  <a:spcPts val="47"/>
                </a:spcBef>
              </a:pPr>
              <a:t>29</a:t>
            </a:fld>
            <a:endParaRPr spc="-13" dirty="0"/>
          </a:p>
        </p:txBody>
      </p:sp>
    </p:spTree>
    <p:extLst>
      <p:ext uri="{BB962C8B-B14F-4D97-AF65-F5344CB8AC3E}">
        <p14:creationId xmlns:p14="http://schemas.microsoft.com/office/powerpoint/2010/main" val="177533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8"/>
            <a:ext cx="9144000" cy="64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CuadroTexto 2"/>
          <p:cNvSpPr txBox="1">
            <a:spLocks noChangeArrowheads="1"/>
          </p:cNvSpPr>
          <p:nvPr/>
        </p:nvSpPr>
        <p:spPr bwMode="auto">
          <a:xfrm>
            <a:off x="2306638" y="5921375"/>
            <a:ext cx="1422400" cy="368300"/>
          </a:xfrm>
          <a:prstGeom prst="rect">
            <a:avLst/>
          </a:prstGeom>
          <a:solidFill>
            <a:srgbClr val="90C2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2292" name="1 CuadroTexto"/>
          <p:cNvSpPr txBox="1">
            <a:spLocks noChangeArrowheads="1"/>
          </p:cNvSpPr>
          <p:nvPr/>
        </p:nvSpPr>
        <p:spPr bwMode="auto">
          <a:xfrm>
            <a:off x="704850" y="1268421"/>
            <a:ext cx="6048375" cy="76944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2200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Ramon</a:t>
            </a:r>
            <a:r>
              <a:rPr lang="es-ES" sz="2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Pizarro- </a:t>
            </a:r>
            <a:r>
              <a:rPr lang="es-ES" sz="2200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Vallespinos</a:t>
            </a:r>
            <a:r>
              <a:rPr lang="es-ES" sz="2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2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Calvo Costa</a:t>
            </a:r>
            <a:endParaRPr lang="es-ES" sz="2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402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241720" y="6256781"/>
            <a:ext cx="189505" cy="1114027"/>
          </a:xfrm>
          <a:prstGeom prst="rect">
            <a:avLst/>
          </a:prstGeom>
        </p:spPr>
        <p:txBody>
          <a:bodyPr vert="horz" wrap="square" lIns="0" tIns="5973" rIns="0" bIns="0" rtlCol="0">
            <a:spAutoFit/>
          </a:bodyPr>
          <a:lstStyle/>
          <a:p>
            <a:pPr marL="21720">
              <a:spcBef>
                <a:spcPts val="47"/>
              </a:spcBef>
            </a:pPr>
            <a:fld id="{81D60167-4931-47E6-BA6A-407CBD079E47}" type="slidenum">
              <a:rPr spc="-13" dirty="0"/>
              <a:pPr marL="21720">
                <a:spcBef>
                  <a:spcPts val="47"/>
                </a:spcBef>
              </a:pPr>
              <a:t>30</a:t>
            </a:fld>
            <a:endParaRPr spc="-13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9712" y="222943"/>
            <a:ext cx="4350903" cy="934857"/>
          </a:xfrm>
          <a:prstGeom prst="rect">
            <a:avLst/>
          </a:prstGeom>
        </p:spPr>
        <p:txBody>
          <a:bodyPr vert="horz" wrap="square" lIns="0" tIns="1357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107"/>
              </a:spcBef>
            </a:pPr>
            <a:r>
              <a:rPr lang="es-AR" sz="2993" spc="-94" dirty="0" smtClean="0"/>
              <a:t>La Función  Preventiva e</a:t>
            </a:r>
            <a:r>
              <a:rPr sz="2993" spc="-94" dirty="0" smtClean="0"/>
              <a:t>n </a:t>
            </a:r>
            <a:r>
              <a:rPr sz="2993" spc="-167" dirty="0"/>
              <a:t>el</a:t>
            </a:r>
            <a:r>
              <a:rPr sz="2993" spc="-406" dirty="0"/>
              <a:t> </a:t>
            </a:r>
            <a:r>
              <a:rPr sz="2993" spc="-248" dirty="0"/>
              <a:t>C.C.C.N.</a:t>
            </a:r>
            <a:endParaRPr sz="2993" dirty="0"/>
          </a:p>
        </p:txBody>
      </p:sp>
      <p:sp>
        <p:nvSpPr>
          <p:cNvPr id="3" name="object 3"/>
          <p:cNvSpPr txBox="1"/>
          <p:nvPr/>
        </p:nvSpPr>
        <p:spPr>
          <a:xfrm>
            <a:off x="1547663" y="1616008"/>
            <a:ext cx="6909993" cy="4419432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41177" marR="142806" algn="ctr">
              <a:lnSpc>
                <a:spcPct val="100600"/>
              </a:lnSpc>
              <a:spcBef>
                <a:spcPts val="64"/>
              </a:spcBef>
            </a:pPr>
            <a:r>
              <a:rPr sz="2266" spc="-111" dirty="0">
                <a:solidFill>
                  <a:srgbClr val="FF0000"/>
                </a:solidFill>
                <a:latin typeface="Trebuchet MS"/>
                <a:cs typeface="Trebuchet MS"/>
              </a:rPr>
              <a:t>ARTÍCULO </a:t>
            </a:r>
            <a:r>
              <a:rPr sz="2266" spc="-120" dirty="0">
                <a:solidFill>
                  <a:srgbClr val="FF0000"/>
                </a:solidFill>
                <a:latin typeface="Trebuchet MS"/>
                <a:cs typeface="Trebuchet MS"/>
              </a:rPr>
              <a:t>1710.- </a:t>
            </a:r>
            <a:r>
              <a:rPr sz="2266" b="1" spc="-128" dirty="0">
                <a:solidFill>
                  <a:srgbClr val="FF0000"/>
                </a:solidFill>
                <a:latin typeface="Trebuchet MS"/>
                <a:cs typeface="Trebuchet MS"/>
              </a:rPr>
              <a:t>Deber </a:t>
            </a:r>
            <a:r>
              <a:rPr sz="2266" b="1" spc="-137" dirty="0">
                <a:solidFill>
                  <a:srgbClr val="FF0000"/>
                </a:solidFill>
                <a:latin typeface="Trebuchet MS"/>
                <a:cs typeface="Trebuchet MS"/>
              </a:rPr>
              <a:t>de </a:t>
            </a:r>
            <a:r>
              <a:rPr sz="2266" b="1" spc="-145" dirty="0">
                <a:solidFill>
                  <a:srgbClr val="FF0000"/>
                </a:solidFill>
                <a:latin typeface="Trebuchet MS"/>
                <a:cs typeface="Trebuchet MS"/>
              </a:rPr>
              <a:t>prevención </a:t>
            </a:r>
            <a:r>
              <a:rPr sz="2266" b="1" spc="-128" dirty="0">
                <a:solidFill>
                  <a:srgbClr val="FF0000"/>
                </a:solidFill>
                <a:latin typeface="Trebuchet MS"/>
                <a:cs typeface="Trebuchet MS"/>
              </a:rPr>
              <a:t>del daño</a:t>
            </a:r>
            <a:r>
              <a:rPr sz="2266" spc="-128" dirty="0">
                <a:solidFill>
                  <a:srgbClr val="FF0000"/>
                </a:solidFill>
                <a:latin typeface="Trebuchet MS"/>
                <a:cs typeface="Trebuchet MS"/>
              </a:rPr>
              <a:t>. </a:t>
            </a:r>
            <a:r>
              <a:rPr sz="2266" spc="-158" dirty="0">
                <a:solidFill>
                  <a:srgbClr val="FF0000"/>
                </a:solidFill>
                <a:latin typeface="Trebuchet MS"/>
                <a:cs typeface="Trebuchet MS"/>
              </a:rPr>
              <a:t>Toda</a:t>
            </a:r>
            <a:r>
              <a:rPr sz="2266" spc="-5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77" dirty="0">
                <a:solidFill>
                  <a:srgbClr val="FF0000"/>
                </a:solidFill>
                <a:latin typeface="Trebuchet MS"/>
                <a:cs typeface="Trebuchet MS"/>
              </a:rPr>
              <a:t>persona  </a:t>
            </a:r>
            <a:r>
              <a:rPr sz="2266" spc="-111" dirty="0">
                <a:solidFill>
                  <a:srgbClr val="FF0000"/>
                </a:solidFill>
                <a:latin typeface="Trebuchet MS"/>
                <a:cs typeface="Trebuchet MS"/>
              </a:rPr>
              <a:t>tiene</a:t>
            </a:r>
            <a:r>
              <a:rPr sz="2266" spc="-17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133" dirty="0">
                <a:solidFill>
                  <a:srgbClr val="FF0000"/>
                </a:solidFill>
                <a:latin typeface="Trebuchet MS"/>
                <a:cs typeface="Trebuchet MS"/>
              </a:rPr>
              <a:t>el</a:t>
            </a:r>
            <a:r>
              <a:rPr sz="2266" spc="-17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154" dirty="0">
                <a:solidFill>
                  <a:srgbClr val="FF0000"/>
                </a:solidFill>
                <a:latin typeface="Trebuchet MS"/>
                <a:cs typeface="Trebuchet MS"/>
              </a:rPr>
              <a:t>deber,</a:t>
            </a:r>
            <a:r>
              <a:rPr sz="2266" spc="-17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81" dirty="0">
                <a:solidFill>
                  <a:srgbClr val="FF0000"/>
                </a:solidFill>
                <a:latin typeface="Trebuchet MS"/>
                <a:cs typeface="Trebuchet MS"/>
              </a:rPr>
              <a:t>en</a:t>
            </a:r>
            <a:r>
              <a:rPr sz="2266" spc="-17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97" dirty="0">
                <a:solidFill>
                  <a:srgbClr val="FF0000"/>
                </a:solidFill>
                <a:latin typeface="Trebuchet MS"/>
                <a:cs typeface="Trebuchet MS"/>
              </a:rPr>
              <a:t>cuanto</a:t>
            </a:r>
            <a:r>
              <a:rPr sz="2266" spc="-17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94" dirty="0">
                <a:solidFill>
                  <a:srgbClr val="FF0000"/>
                </a:solidFill>
                <a:latin typeface="Trebuchet MS"/>
                <a:cs typeface="Trebuchet MS"/>
              </a:rPr>
              <a:t>de</a:t>
            </a:r>
            <a:r>
              <a:rPr sz="2266" spc="-17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133" dirty="0">
                <a:solidFill>
                  <a:srgbClr val="FF0000"/>
                </a:solidFill>
                <a:latin typeface="Trebuchet MS"/>
                <a:cs typeface="Trebuchet MS"/>
              </a:rPr>
              <a:t>ella</a:t>
            </a:r>
            <a:r>
              <a:rPr sz="2266" spc="-17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111" dirty="0">
                <a:solidFill>
                  <a:srgbClr val="FF0000"/>
                </a:solidFill>
                <a:latin typeface="Trebuchet MS"/>
                <a:cs typeface="Trebuchet MS"/>
              </a:rPr>
              <a:t>dependa</a:t>
            </a:r>
            <a:r>
              <a:rPr sz="2266" spc="-111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2266" spc="-17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137" dirty="0">
                <a:solidFill>
                  <a:srgbClr val="FF0000"/>
                </a:solidFill>
                <a:latin typeface="Trebuchet MS"/>
                <a:cs typeface="Trebuchet MS"/>
              </a:rPr>
              <a:t>de:</a:t>
            </a:r>
            <a:endParaRPr sz="2266" dirty="0">
              <a:latin typeface="Trebuchet MS"/>
              <a:cs typeface="Trebuchet MS"/>
            </a:endParaRPr>
          </a:p>
          <a:p>
            <a:pPr marL="358372" indent="1183715">
              <a:spcBef>
                <a:spcPts val="530"/>
              </a:spcBef>
              <a:buAutoNum type="alphaLcParenR"/>
              <a:tabLst>
                <a:tab pos="1832043" algn="l"/>
              </a:tabLst>
            </a:pPr>
            <a:r>
              <a:rPr sz="2266" spc="-120" dirty="0">
                <a:solidFill>
                  <a:srgbClr val="FF0000"/>
                </a:solidFill>
                <a:latin typeface="Trebuchet MS"/>
                <a:cs typeface="Trebuchet MS"/>
              </a:rPr>
              <a:t>evitar</a:t>
            </a:r>
            <a:r>
              <a:rPr sz="2266" spc="-1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97" dirty="0">
                <a:solidFill>
                  <a:srgbClr val="FF0000"/>
                </a:solidFill>
                <a:latin typeface="Trebuchet MS"/>
                <a:cs typeface="Trebuchet MS"/>
              </a:rPr>
              <a:t>causar</a:t>
            </a:r>
            <a:r>
              <a:rPr sz="2266" spc="-17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51" dirty="0">
                <a:solidFill>
                  <a:srgbClr val="FF0000"/>
                </a:solidFill>
                <a:latin typeface="Trebuchet MS"/>
                <a:cs typeface="Trebuchet MS"/>
              </a:rPr>
              <a:t>un</a:t>
            </a:r>
            <a:r>
              <a:rPr sz="2266" spc="-17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64" dirty="0">
                <a:solidFill>
                  <a:srgbClr val="FF0000"/>
                </a:solidFill>
                <a:latin typeface="Trebuchet MS"/>
                <a:cs typeface="Trebuchet MS"/>
              </a:rPr>
              <a:t>daño</a:t>
            </a:r>
            <a:r>
              <a:rPr sz="2266" spc="-17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38" dirty="0">
                <a:solidFill>
                  <a:srgbClr val="FF0000"/>
                </a:solidFill>
                <a:latin typeface="Trebuchet MS"/>
                <a:cs typeface="Trebuchet MS"/>
              </a:rPr>
              <a:t>no</a:t>
            </a:r>
            <a:r>
              <a:rPr sz="2266" spc="-17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133" dirty="0">
                <a:solidFill>
                  <a:srgbClr val="FF0000"/>
                </a:solidFill>
                <a:latin typeface="Trebuchet MS"/>
                <a:cs typeface="Trebuchet MS"/>
              </a:rPr>
              <a:t>justificado</a:t>
            </a:r>
            <a:r>
              <a:rPr sz="2266" spc="-133" dirty="0">
                <a:solidFill>
                  <a:srgbClr val="FF0000"/>
                </a:solidFill>
                <a:latin typeface="Trebuchet MS"/>
                <a:cs typeface="Trebuchet MS"/>
              </a:rPr>
              <a:t>;</a:t>
            </a:r>
            <a:endParaRPr sz="2266" dirty="0">
              <a:latin typeface="Trebuchet MS"/>
              <a:cs typeface="Trebuchet MS"/>
            </a:endParaRPr>
          </a:p>
          <a:p>
            <a:pPr marL="358372" marR="352943" indent="21720">
              <a:lnSpc>
                <a:spcPct val="100600"/>
              </a:lnSpc>
              <a:spcBef>
                <a:spcPts val="513"/>
              </a:spcBef>
              <a:buAutoNum type="alphaLcParenR"/>
              <a:tabLst>
                <a:tab pos="683623" algn="l"/>
              </a:tabLst>
            </a:pPr>
            <a:r>
              <a:rPr sz="2266" spc="-141" dirty="0">
                <a:solidFill>
                  <a:srgbClr val="FF0000"/>
                </a:solidFill>
                <a:latin typeface="Trebuchet MS"/>
                <a:cs typeface="Trebuchet MS"/>
              </a:rPr>
              <a:t>adoptar,</a:t>
            </a:r>
            <a:r>
              <a:rPr sz="2266" spc="-17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94" dirty="0">
                <a:solidFill>
                  <a:srgbClr val="FF0000"/>
                </a:solidFill>
                <a:latin typeface="Trebuchet MS"/>
                <a:cs typeface="Trebuchet MS"/>
              </a:rPr>
              <a:t>de</a:t>
            </a:r>
            <a:r>
              <a:rPr sz="2266" spc="-167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81" dirty="0">
                <a:solidFill>
                  <a:srgbClr val="FF0000"/>
                </a:solidFill>
                <a:latin typeface="Trebuchet MS"/>
                <a:cs typeface="Trebuchet MS"/>
              </a:rPr>
              <a:t>buena</a:t>
            </a:r>
            <a:r>
              <a:rPr sz="2266" spc="-167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162" dirty="0">
                <a:solidFill>
                  <a:srgbClr val="FF0000"/>
                </a:solidFill>
                <a:latin typeface="Trebuchet MS"/>
                <a:cs typeface="Trebuchet MS"/>
              </a:rPr>
              <a:t>fe</a:t>
            </a:r>
            <a:r>
              <a:rPr sz="2266" spc="-167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94" dirty="0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sz="2266" spc="-167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103" dirty="0">
                <a:solidFill>
                  <a:srgbClr val="FF0000"/>
                </a:solidFill>
                <a:latin typeface="Trebuchet MS"/>
                <a:cs typeface="Trebuchet MS"/>
              </a:rPr>
              <a:t>conforme</a:t>
            </a:r>
            <a:r>
              <a:rPr sz="2266" spc="-17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107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2266" spc="-167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97" dirty="0">
                <a:solidFill>
                  <a:srgbClr val="FF0000"/>
                </a:solidFill>
                <a:latin typeface="Trebuchet MS"/>
                <a:cs typeface="Trebuchet MS"/>
              </a:rPr>
              <a:t>las</a:t>
            </a:r>
            <a:r>
              <a:rPr sz="2266" spc="-167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120" dirty="0">
                <a:solidFill>
                  <a:srgbClr val="FF0000"/>
                </a:solidFill>
                <a:latin typeface="Trebuchet MS"/>
                <a:cs typeface="Trebuchet MS"/>
              </a:rPr>
              <a:t>circunstancias,</a:t>
            </a:r>
            <a:r>
              <a:rPr sz="2266" spc="-167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97" dirty="0">
                <a:solidFill>
                  <a:srgbClr val="FF0000"/>
                </a:solidFill>
                <a:latin typeface="Trebuchet MS"/>
                <a:cs typeface="Trebuchet MS"/>
              </a:rPr>
              <a:t>las  </a:t>
            </a:r>
            <a:r>
              <a:rPr sz="2266" spc="-90" dirty="0">
                <a:solidFill>
                  <a:srgbClr val="FF0000"/>
                </a:solidFill>
                <a:latin typeface="Trebuchet MS"/>
                <a:cs typeface="Trebuchet MS"/>
              </a:rPr>
              <a:t>medidas</a:t>
            </a:r>
            <a:r>
              <a:rPr sz="2266" spc="-17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103" dirty="0">
                <a:solidFill>
                  <a:srgbClr val="FF0000"/>
                </a:solidFill>
                <a:latin typeface="Trebuchet MS"/>
                <a:cs typeface="Trebuchet MS"/>
              </a:rPr>
              <a:t>razonables</a:t>
            </a:r>
            <a:r>
              <a:rPr sz="2266" spc="-167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111" dirty="0">
                <a:solidFill>
                  <a:srgbClr val="FF0000"/>
                </a:solidFill>
                <a:latin typeface="Trebuchet MS"/>
                <a:cs typeface="Trebuchet MS"/>
              </a:rPr>
              <a:t>para</a:t>
            </a:r>
            <a:r>
              <a:rPr sz="2266" spc="-17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120" dirty="0">
                <a:solidFill>
                  <a:srgbClr val="FF0000"/>
                </a:solidFill>
                <a:latin typeface="Trebuchet MS"/>
                <a:cs typeface="Trebuchet MS"/>
              </a:rPr>
              <a:t>evitar</a:t>
            </a:r>
            <a:r>
              <a:rPr sz="2266" spc="-17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81" dirty="0">
                <a:solidFill>
                  <a:srgbClr val="FF0000"/>
                </a:solidFill>
                <a:latin typeface="Trebuchet MS"/>
                <a:cs typeface="Trebuchet MS"/>
              </a:rPr>
              <a:t>que</a:t>
            </a:r>
            <a:r>
              <a:rPr sz="2266" spc="-17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73" dirty="0">
                <a:solidFill>
                  <a:srgbClr val="FF0000"/>
                </a:solidFill>
                <a:latin typeface="Trebuchet MS"/>
                <a:cs typeface="Trebuchet MS"/>
              </a:rPr>
              <a:t>se</a:t>
            </a:r>
            <a:r>
              <a:rPr sz="2266" spc="-167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111" dirty="0">
                <a:solidFill>
                  <a:srgbClr val="FF0000"/>
                </a:solidFill>
                <a:latin typeface="Trebuchet MS"/>
                <a:cs typeface="Trebuchet MS"/>
              </a:rPr>
              <a:t>produzca</a:t>
            </a:r>
            <a:r>
              <a:rPr sz="2266" spc="-17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51" dirty="0">
                <a:solidFill>
                  <a:srgbClr val="FF0000"/>
                </a:solidFill>
                <a:latin typeface="Trebuchet MS"/>
                <a:cs typeface="Trebuchet MS"/>
              </a:rPr>
              <a:t>un</a:t>
            </a:r>
            <a:r>
              <a:rPr sz="2266" spc="-167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115" dirty="0">
                <a:solidFill>
                  <a:srgbClr val="FF0000"/>
                </a:solidFill>
                <a:latin typeface="Trebuchet MS"/>
                <a:cs typeface="Trebuchet MS"/>
              </a:rPr>
              <a:t>daño</a:t>
            </a:r>
            <a:r>
              <a:rPr sz="2266" spc="-115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2266" spc="-167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26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endParaRPr sz="2266" dirty="0">
              <a:latin typeface="Trebuchet MS"/>
              <a:cs typeface="Trebuchet MS"/>
            </a:endParaRPr>
          </a:p>
          <a:p>
            <a:pPr marL="10860" marR="4344" indent="-5973" algn="ctr">
              <a:lnSpc>
                <a:spcPct val="100600"/>
              </a:lnSpc>
            </a:pPr>
            <a:r>
              <a:rPr sz="2266" spc="-86" dirty="0">
                <a:solidFill>
                  <a:srgbClr val="FF0000"/>
                </a:solidFill>
                <a:latin typeface="Trebuchet MS"/>
                <a:cs typeface="Trebuchet MS"/>
              </a:rPr>
              <a:t>disminuir </a:t>
            </a:r>
            <a:r>
              <a:rPr sz="2266" spc="-43" dirty="0">
                <a:solidFill>
                  <a:srgbClr val="FF0000"/>
                </a:solidFill>
                <a:latin typeface="Trebuchet MS"/>
                <a:cs typeface="Trebuchet MS"/>
              </a:rPr>
              <a:t>su </a:t>
            </a:r>
            <a:r>
              <a:rPr sz="2266" spc="-107" dirty="0">
                <a:solidFill>
                  <a:srgbClr val="FF0000"/>
                </a:solidFill>
                <a:latin typeface="Trebuchet MS"/>
                <a:cs typeface="Trebuchet MS"/>
              </a:rPr>
              <a:t>magnitud; </a:t>
            </a:r>
            <a:r>
              <a:rPr sz="2266" spc="-81" dirty="0">
                <a:solidFill>
                  <a:srgbClr val="FF0000"/>
                </a:solidFill>
                <a:latin typeface="Trebuchet MS"/>
                <a:cs typeface="Trebuchet MS"/>
              </a:rPr>
              <a:t>si </a:t>
            </a:r>
            <a:r>
              <a:rPr sz="2266" spc="-115" dirty="0">
                <a:solidFill>
                  <a:srgbClr val="FF0000"/>
                </a:solidFill>
                <a:latin typeface="Trebuchet MS"/>
                <a:cs typeface="Trebuchet MS"/>
              </a:rPr>
              <a:t>tales </a:t>
            </a:r>
            <a:r>
              <a:rPr sz="2266" spc="-90" dirty="0">
                <a:solidFill>
                  <a:srgbClr val="FF0000"/>
                </a:solidFill>
                <a:latin typeface="Trebuchet MS"/>
                <a:cs typeface="Trebuchet MS"/>
              </a:rPr>
              <a:t>medidas </a:t>
            </a:r>
            <a:r>
              <a:rPr sz="2266" spc="-111" dirty="0">
                <a:solidFill>
                  <a:srgbClr val="FF0000"/>
                </a:solidFill>
                <a:latin typeface="Trebuchet MS"/>
                <a:cs typeface="Trebuchet MS"/>
              </a:rPr>
              <a:t>evitan </a:t>
            </a:r>
            <a:r>
              <a:rPr sz="2266" spc="-26" dirty="0">
                <a:solidFill>
                  <a:srgbClr val="FF0000"/>
                </a:solidFill>
                <a:latin typeface="Trebuchet MS"/>
                <a:cs typeface="Trebuchet MS"/>
              </a:rPr>
              <a:t>o </a:t>
            </a:r>
            <a:r>
              <a:rPr sz="2266" spc="-86" dirty="0">
                <a:solidFill>
                  <a:srgbClr val="FF0000"/>
                </a:solidFill>
                <a:latin typeface="Trebuchet MS"/>
                <a:cs typeface="Trebuchet MS"/>
              </a:rPr>
              <a:t>disminuyen </a:t>
            </a:r>
            <a:r>
              <a:rPr sz="2266" spc="-128" dirty="0">
                <a:solidFill>
                  <a:srgbClr val="FF0000"/>
                </a:solidFill>
                <a:latin typeface="Trebuchet MS"/>
                <a:cs typeface="Trebuchet MS"/>
              </a:rPr>
              <a:t>la  </a:t>
            </a:r>
            <a:r>
              <a:rPr sz="2266" spc="-90" dirty="0">
                <a:solidFill>
                  <a:srgbClr val="FF0000"/>
                </a:solidFill>
                <a:latin typeface="Trebuchet MS"/>
                <a:cs typeface="Trebuchet MS"/>
              </a:rPr>
              <a:t>magnitud</a:t>
            </a:r>
            <a:r>
              <a:rPr sz="2266" spc="-17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94" dirty="0">
                <a:solidFill>
                  <a:srgbClr val="FF0000"/>
                </a:solidFill>
                <a:latin typeface="Trebuchet MS"/>
                <a:cs typeface="Trebuchet MS"/>
              </a:rPr>
              <a:t>de</a:t>
            </a:r>
            <a:r>
              <a:rPr sz="2266" spc="-167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51" dirty="0">
                <a:solidFill>
                  <a:srgbClr val="FF0000"/>
                </a:solidFill>
                <a:latin typeface="Trebuchet MS"/>
                <a:cs typeface="Trebuchet MS"/>
              </a:rPr>
              <a:t>un</a:t>
            </a:r>
            <a:r>
              <a:rPr sz="2266" spc="-167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64" dirty="0">
                <a:solidFill>
                  <a:srgbClr val="FF0000"/>
                </a:solidFill>
                <a:latin typeface="Trebuchet MS"/>
                <a:cs typeface="Trebuchet MS"/>
              </a:rPr>
              <a:t>daño</a:t>
            </a:r>
            <a:r>
              <a:rPr sz="2266" spc="-17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111" dirty="0">
                <a:solidFill>
                  <a:srgbClr val="FF0000"/>
                </a:solidFill>
                <a:latin typeface="Trebuchet MS"/>
                <a:cs typeface="Trebuchet MS"/>
              </a:rPr>
              <a:t>del</a:t>
            </a:r>
            <a:r>
              <a:rPr sz="2266" spc="-167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120" dirty="0">
                <a:solidFill>
                  <a:srgbClr val="FF0000"/>
                </a:solidFill>
                <a:latin typeface="Trebuchet MS"/>
                <a:cs typeface="Trebuchet MS"/>
              </a:rPr>
              <a:t>cual</a:t>
            </a:r>
            <a:r>
              <a:rPr sz="2266" spc="-167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51" dirty="0">
                <a:solidFill>
                  <a:srgbClr val="FF0000"/>
                </a:solidFill>
                <a:latin typeface="Trebuchet MS"/>
                <a:cs typeface="Trebuchet MS"/>
              </a:rPr>
              <a:t>un</a:t>
            </a:r>
            <a:r>
              <a:rPr sz="2266" spc="-167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120" dirty="0">
                <a:solidFill>
                  <a:srgbClr val="FF0000"/>
                </a:solidFill>
                <a:latin typeface="Trebuchet MS"/>
                <a:cs typeface="Trebuchet MS"/>
              </a:rPr>
              <a:t>tercero</a:t>
            </a:r>
            <a:r>
              <a:rPr sz="2266" spc="-17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97" dirty="0">
                <a:solidFill>
                  <a:srgbClr val="FF0000"/>
                </a:solidFill>
                <a:latin typeface="Trebuchet MS"/>
                <a:cs typeface="Trebuchet MS"/>
              </a:rPr>
              <a:t>sería</a:t>
            </a:r>
            <a:r>
              <a:rPr sz="2266" spc="-167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94" dirty="0">
                <a:solidFill>
                  <a:srgbClr val="FF0000"/>
                </a:solidFill>
                <a:latin typeface="Trebuchet MS"/>
                <a:cs typeface="Trebuchet MS"/>
              </a:rPr>
              <a:t>responsable;</a:t>
            </a:r>
            <a:r>
              <a:rPr sz="2266" spc="-167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111" dirty="0">
                <a:solidFill>
                  <a:srgbClr val="FF0000"/>
                </a:solidFill>
                <a:latin typeface="Trebuchet MS"/>
                <a:cs typeface="Trebuchet MS"/>
              </a:rPr>
              <a:t>tiene  </a:t>
            </a:r>
            <a:r>
              <a:rPr sz="2266" spc="-94" dirty="0">
                <a:solidFill>
                  <a:srgbClr val="FF0000"/>
                </a:solidFill>
                <a:latin typeface="Trebuchet MS"/>
                <a:cs typeface="Trebuchet MS"/>
              </a:rPr>
              <a:t>derecho </a:t>
            </a:r>
            <a:r>
              <a:rPr sz="2266" spc="-107" dirty="0">
                <a:solidFill>
                  <a:srgbClr val="FF0000"/>
                </a:solidFill>
                <a:latin typeface="Trebuchet MS"/>
                <a:cs typeface="Trebuchet MS"/>
              </a:rPr>
              <a:t>a </a:t>
            </a:r>
            <a:r>
              <a:rPr sz="2266" spc="-81" dirty="0">
                <a:solidFill>
                  <a:srgbClr val="FF0000"/>
                </a:solidFill>
                <a:latin typeface="Trebuchet MS"/>
                <a:cs typeface="Trebuchet MS"/>
              </a:rPr>
              <a:t>que </a:t>
            </a:r>
            <a:r>
              <a:rPr sz="2266" spc="-111" dirty="0">
                <a:solidFill>
                  <a:srgbClr val="FF0000"/>
                </a:solidFill>
                <a:latin typeface="Trebuchet MS"/>
                <a:cs typeface="Trebuchet MS"/>
              </a:rPr>
              <a:t>éste </a:t>
            </a:r>
            <a:r>
              <a:rPr sz="2266" spc="-133" dirty="0">
                <a:solidFill>
                  <a:srgbClr val="FF0000"/>
                </a:solidFill>
                <a:latin typeface="Trebuchet MS"/>
                <a:cs typeface="Trebuchet MS"/>
              </a:rPr>
              <a:t>le </a:t>
            </a:r>
            <a:r>
              <a:rPr sz="2266" spc="-94" dirty="0">
                <a:solidFill>
                  <a:srgbClr val="FF0000"/>
                </a:solidFill>
                <a:latin typeface="Trebuchet MS"/>
                <a:cs typeface="Trebuchet MS"/>
              </a:rPr>
              <a:t>reembolse </a:t>
            </a:r>
            <a:r>
              <a:rPr sz="2266" spc="-133" dirty="0">
                <a:solidFill>
                  <a:srgbClr val="FF0000"/>
                </a:solidFill>
                <a:latin typeface="Trebuchet MS"/>
                <a:cs typeface="Trebuchet MS"/>
              </a:rPr>
              <a:t>el </a:t>
            </a:r>
            <a:r>
              <a:rPr sz="2266" spc="-103" dirty="0">
                <a:solidFill>
                  <a:srgbClr val="FF0000"/>
                </a:solidFill>
                <a:latin typeface="Trebuchet MS"/>
                <a:cs typeface="Trebuchet MS"/>
              </a:rPr>
              <a:t>valor </a:t>
            </a:r>
            <a:r>
              <a:rPr sz="2266" spc="-94" dirty="0">
                <a:solidFill>
                  <a:srgbClr val="FF0000"/>
                </a:solidFill>
                <a:latin typeface="Trebuchet MS"/>
                <a:cs typeface="Trebuchet MS"/>
              </a:rPr>
              <a:t>de </a:t>
            </a:r>
            <a:r>
              <a:rPr sz="2266" spc="-73" dirty="0">
                <a:solidFill>
                  <a:srgbClr val="FF0000"/>
                </a:solidFill>
                <a:latin typeface="Trebuchet MS"/>
                <a:cs typeface="Trebuchet MS"/>
              </a:rPr>
              <a:t>los </a:t>
            </a:r>
            <a:r>
              <a:rPr sz="2266" spc="-86" dirty="0">
                <a:solidFill>
                  <a:srgbClr val="FF0000"/>
                </a:solidFill>
                <a:latin typeface="Trebuchet MS"/>
                <a:cs typeface="Trebuchet MS"/>
              </a:rPr>
              <a:t>gastos </a:t>
            </a:r>
            <a:r>
              <a:rPr sz="2266" spc="-81" dirty="0">
                <a:solidFill>
                  <a:srgbClr val="FF0000"/>
                </a:solidFill>
                <a:latin typeface="Trebuchet MS"/>
                <a:cs typeface="Trebuchet MS"/>
              </a:rPr>
              <a:t>en que  </a:t>
            </a:r>
            <a:r>
              <a:rPr sz="2266" spc="-120" dirty="0">
                <a:solidFill>
                  <a:srgbClr val="FF0000"/>
                </a:solidFill>
                <a:latin typeface="Trebuchet MS"/>
                <a:cs typeface="Trebuchet MS"/>
              </a:rPr>
              <a:t>incurrió,</a:t>
            </a:r>
            <a:r>
              <a:rPr sz="2266" spc="-167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103" dirty="0">
                <a:solidFill>
                  <a:srgbClr val="FF0000"/>
                </a:solidFill>
                <a:latin typeface="Trebuchet MS"/>
                <a:cs typeface="Trebuchet MS"/>
              </a:rPr>
              <a:t>conforme</a:t>
            </a:r>
            <a:r>
              <a:rPr sz="2266" spc="-162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107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2266" spc="-162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97" dirty="0">
                <a:solidFill>
                  <a:srgbClr val="FF0000"/>
                </a:solidFill>
                <a:latin typeface="Trebuchet MS"/>
                <a:cs typeface="Trebuchet MS"/>
              </a:rPr>
              <a:t>las</a:t>
            </a:r>
            <a:r>
              <a:rPr sz="2266" spc="-162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103" dirty="0">
                <a:solidFill>
                  <a:srgbClr val="FF0000"/>
                </a:solidFill>
                <a:latin typeface="Trebuchet MS"/>
                <a:cs typeface="Trebuchet MS"/>
              </a:rPr>
              <a:t>reglas</a:t>
            </a:r>
            <a:r>
              <a:rPr sz="2266" spc="-162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111" dirty="0">
                <a:solidFill>
                  <a:srgbClr val="FF0000"/>
                </a:solidFill>
                <a:latin typeface="Trebuchet MS"/>
                <a:cs typeface="Trebuchet MS"/>
              </a:rPr>
              <a:t>del</a:t>
            </a:r>
            <a:r>
              <a:rPr sz="2266" spc="-162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103" dirty="0">
                <a:solidFill>
                  <a:srgbClr val="FF0000"/>
                </a:solidFill>
                <a:latin typeface="Trebuchet MS"/>
                <a:cs typeface="Trebuchet MS"/>
              </a:rPr>
              <a:t>enriquecimiento</a:t>
            </a:r>
            <a:r>
              <a:rPr sz="2266" spc="-167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73" dirty="0">
                <a:solidFill>
                  <a:srgbClr val="FF0000"/>
                </a:solidFill>
                <a:latin typeface="Trebuchet MS"/>
                <a:cs typeface="Trebuchet MS"/>
              </a:rPr>
              <a:t>sin</a:t>
            </a:r>
            <a:r>
              <a:rPr sz="2266" spc="-162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120" dirty="0">
                <a:solidFill>
                  <a:srgbClr val="FF0000"/>
                </a:solidFill>
                <a:latin typeface="Trebuchet MS"/>
                <a:cs typeface="Trebuchet MS"/>
              </a:rPr>
              <a:t>causa;</a:t>
            </a:r>
            <a:endParaRPr sz="2266" dirty="0">
              <a:latin typeface="Trebuchet MS"/>
              <a:cs typeface="Trebuchet MS"/>
            </a:endParaRPr>
          </a:p>
          <a:p>
            <a:pPr marL="1848333" indent="-273666">
              <a:spcBef>
                <a:spcPts val="530"/>
              </a:spcBef>
              <a:buAutoNum type="alphaLcParenR" startAt="3"/>
              <a:tabLst>
                <a:tab pos="1848876" algn="l"/>
              </a:tabLst>
            </a:pPr>
            <a:r>
              <a:rPr sz="2266" spc="-38" dirty="0">
                <a:solidFill>
                  <a:srgbClr val="FF0000"/>
                </a:solidFill>
                <a:latin typeface="Trebuchet MS"/>
                <a:cs typeface="Trebuchet MS"/>
              </a:rPr>
              <a:t>no</a:t>
            </a:r>
            <a:r>
              <a:rPr sz="2266" spc="-17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115" dirty="0">
                <a:solidFill>
                  <a:srgbClr val="FF0000"/>
                </a:solidFill>
                <a:latin typeface="Trebuchet MS"/>
                <a:cs typeface="Trebuchet MS"/>
              </a:rPr>
              <a:t>agravar</a:t>
            </a:r>
            <a:r>
              <a:rPr sz="2266" spc="-17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133" dirty="0">
                <a:solidFill>
                  <a:srgbClr val="FF0000"/>
                </a:solidFill>
                <a:latin typeface="Trebuchet MS"/>
                <a:cs typeface="Trebuchet MS"/>
              </a:rPr>
              <a:t>el</a:t>
            </a:r>
            <a:r>
              <a:rPr sz="2266" spc="-17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115" dirty="0">
                <a:solidFill>
                  <a:srgbClr val="FF0000"/>
                </a:solidFill>
                <a:latin typeface="Trebuchet MS"/>
                <a:cs typeface="Trebuchet MS"/>
              </a:rPr>
              <a:t>daño,</a:t>
            </a:r>
            <a:r>
              <a:rPr sz="2266" spc="-17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81" dirty="0">
                <a:solidFill>
                  <a:srgbClr val="FF0000"/>
                </a:solidFill>
                <a:latin typeface="Trebuchet MS"/>
                <a:cs typeface="Trebuchet MS"/>
              </a:rPr>
              <a:t>si</a:t>
            </a:r>
            <a:r>
              <a:rPr sz="2266" spc="-17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120" dirty="0">
                <a:solidFill>
                  <a:srgbClr val="FF0000"/>
                </a:solidFill>
                <a:latin typeface="Trebuchet MS"/>
                <a:cs typeface="Trebuchet MS"/>
              </a:rPr>
              <a:t>ya</a:t>
            </a:r>
            <a:r>
              <a:rPr sz="2266" spc="-17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73" dirty="0">
                <a:solidFill>
                  <a:srgbClr val="FF0000"/>
                </a:solidFill>
                <a:latin typeface="Trebuchet MS"/>
                <a:cs typeface="Trebuchet MS"/>
              </a:rPr>
              <a:t>se</a:t>
            </a:r>
            <a:r>
              <a:rPr sz="2266" spc="-17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66" spc="-120" dirty="0">
                <a:solidFill>
                  <a:srgbClr val="FF0000"/>
                </a:solidFill>
                <a:latin typeface="Trebuchet MS"/>
                <a:cs typeface="Trebuchet MS"/>
              </a:rPr>
              <a:t>produjo</a:t>
            </a:r>
            <a:r>
              <a:rPr sz="2266" spc="-120" dirty="0">
                <a:solidFill>
                  <a:srgbClr val="FF0000"/>
                </a:solidFill>
                <a:latin typeface="Trebuchet MS"/>
                <a:cs typeface="Trebuchet MS"/>
              </a:rPr>
              <a:t>.</a:t>
            </a:r>
            <a:endParaRPr sz="2266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8091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1112" y="165813"/>
            <a:ext cx="5015082" cy="1333857"/>
          </a:xfrm>
          <a:prstGeom prst="rect">
            <a:avLst/>
          </a:prstGeom>
        </p:spPr>
        <p:txBody>
          <a:bodyPr vert="horz" wrap="square" lIns="0" tIns="1031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1"/>
              </a:spcBef>
            </a:pPr>
            <a:r>
              <a:rPr spc="-21" dirty="0"/>
              <a:t>¿Quién</a:t>
            </a:r>
            <a:r>
              <a:rPr spc="-174" dirty="0"/>
              <a:t> </a:t>
            </a:r>
            <a:r>
              <a:rPr spc="-111" dirty="0"/>
              <a:t>tiene</a:t>
            </a:r>
            <a:r>
              <a:rPr spc="-174" dirty="0"/>
              <a:t> </a:t>
            </a:r>
            <a:r>
              <a:rPr spc="-133" dirty="0"/>
              <a:t>el</a:t>
            </a:r>
            <a:r>
              <a:rPr spc="-171" dirty="0"/>
              <a:t> </a:t>
            </a:r>
            <a:r>
              <a:rPr spc="-94" dirty="0"/>
              <a:t>deber</a:t>
            </a:r>
            <a:r>
              <a:rPr spc="-174" dirty="0"/>
              <a:t> </a:t>
            </a:r>
            <a:r>
              <a:rPr spc="-94" dirty="0"/>
              <a:t>de</a:t>
            </a:r>
            <a:r>
              <a:rPr spc="-171" dirty="0"/>
              <a:t> </a:t>
            </a:r>
            <a:r>
              <a:rPr spc="-103" dirty="0"/>
              <a:t>prevenir</a:t>
            </a:r>
            <a:r>
              <a:rPr spc="-174" dirty="0"/>
              <a:t> </a:t>
            </a:r>
            <a:r>
              <a:rPr spc="-133" dirty="0"/>
              <a:t>el</a:t>
            </a:r>
            <a:r>
              <a:rPr spc="-174" dirty="0"/>
              <a:t> </a:t>
            </a:r>
            <a:r>
              <a:rPr spc="-9" dirty="0"/>
              <a:t>daño?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9631" y="1621620"/>
            <a:ext cx="4004141" cy="4604785"/>
          </a:xfrm>
          <a:prstGeom prst="rect">
            <a:avLst/>
          </a:prstGeom>
        </p:spPr>
        <p:txBody>
          <a:bodyPr vert="horz" wrap="square" lIns="0" tIns="31494" rIns="0" bIns="0" rtlCol="0">
            <a:spAutoFit/>
          </a:bodyPr>
          <a:lstStyle/>
          <a:p>
            <a:pPr marL="108598">
              <a:spcBef>
                <a:spcPts val="248"/>
              </a:spcBef>
            </a:pPr>
            <a:r>
              <a:rPr sz="1710" spc="-64" dirty="0">
                <a:solidFill>
                  <a:srgbClr val="FF0000"/>
                </a:solidFill>
                <a:latin typeface="Trebuchet MS"/>
                <a:cs typeface="Trebuchet MS"/>
              </a:rPr>
              <a:t>ARTÍCULO </a:t>
            </a:r>
            <a:r>
              <a:rPr sz="1710" spc="-77" dirty="0">
                <a:solidFill>
                  <a:srgbClr val="FF0000"/>
                </a:solidFill>
                <a:latin typeface="Trebuchet MS"/>
                <a:cs typeface="Trebuchet MS"/>
              </a:rPr>
              <a:t>1710.- </a:t>
            </a:r>
            <a:r>
              <a:rPr sz="1710" b="1" spc="-81" dirty="0">
                <a:solidFill>
                  <a:srgbClr val="FF0000"/>
                </a:solidFill>
                <a:latin typeface="Trebuchet MS"/>
                <a:cs typeface="Trebuchet MS"/>
              </a:rPr>
              <a:t>Deber </a:t>
            </a:r>
            <a:r>
              <a:rPr sz="1710" b="1" spc="-86" dirty="0">
                <a:solidFill>
                  <a:srgbClr val="FF0000"/>
                </a:solidFill>
                <a:latin typeface="Trebuchet MS"/>
                <a:cs typeface="Trebuchet MS"/>
              </a:rPr>
              <a:t>de </a:t>
            </a:r>
            <a:r>
              <a:rPr sz="1710" b="1" spc="-97" dirty="0">
                <a:solidFill>
                  <a:srgbClr val="FF0000"/>
                </a:solidFill>
                <a:latin typeface="Trebuchet MS"/>
                <a:cs typeface="Trebuchet MS"/>
              </a:rPr>
              <a:t>prevención </a:t>
            </a:r>
            <a:r>
              <a:rPr sz="1710" b="1" spc="-86" dirty="0">
                <a:solidFill>
                  <a:srgbClr val="FF0000"/>
                </a:solidFill>
                <a:latin typeface="Trebuchet MS"/>
                <a:cs typeface="Trebuchet MS"/>
              </a:rPr>
              <a:t>del</a:t>
            </a:r>
            <a:r>
              <a:rPr sz="1710" b="1" spc="-333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b="1" spc="-81" dirty="0">
                <a:solidFill>
                  <a:srgbClr val="FF0000"/>
                </a:solidFill>
                <a:latin typeface="Trebuchet MS"/>
                <a:cs typeface="Trebuchet MS"/>
              </a:rPr>
              <a:t>daño</a:t>
            </a:r>
            <a:r>
              <a:rPr sz="1710" spc="-81" dirty="0">
                <a:solidFill>
                  <a:srgbClr val="FF0000"/>
                </a:solidFill>
                <a:latin typeface="Trebuchet MS"/>
                <a:cs typeface="Trebuchet MS"/>
              </a:rPr>
              <a:t>.</a:t>
            </a:r>
            <a:endParaRPr sz="1710" dirty="0">
              <a:latin typeface="Trebuchet MS"/>
              <a:cs typeface="Trebuchet MS"/>
            </a:endParaRPr>
          </a:p>
          <a:p>
            <a:pPr marL="238915" marR="224797" algn="ctr">
              <a:lnSpc>
                <a:spcPct val="104200"/>
              </a:lnSpc>
              <a:spcBef>
                <a:spcPts val="86"/>
              </a:spcBef>
            </a:pPr>
            <a:r>
              <a:rPr sz="1710" spc="-103" dirty="0">
                <a:solidFill>
                  <a:srgbClr val="4F81BD"/>
                </a:solidFill>
                <a:latin typeface="Trebuchet MS"/>
                <a:cs typeface="Trebuchet MS"/>
              </a:rPr>
              <a:t>Toda</a:t>
            </a:r>
            <a:r>
              <a:rPr sz="1710" spc="-128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4F81BD"/>
                </a:solidFill>
                <a:latin typeface="Trebuchet MS"/>
                <a:cs typeface="Trebuchet MS"/>
              </a:rPr>
              <a:t>persona</a:t>
            </a:r>
            <a:r>
              <a:rPr sz="1710" spc="-128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68" dirty="0">
                <a:solidFill>
                  <a:srgbClr val="4F81BD"/>
                </a:solidFill>
                <a:latin typeface="Trebuchet MS"/>
                <a:cs typeface="Trebuchet MS"/>
              </a:rPr>
              <a:t>tiene</a:t>
            </a:r>
            <a:r>
              <a:rPr sz="1710" spc="-124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4F81BD"/>
                </a:solidFill>
                <a:latin typeface="Trebuchet MS"/>
                <a:cs typeface="Trebuchet MS"/>
              </a:rPr>
              <a:t>el</a:t>
            </a:r>
            <a:r>
              <a:rPr sz="1710" spc="-128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103" dirty="0">
                <a:solidFill>
                  <a:srgbClr val="4F81BD"/>
                </a:solidFill>
                <a:latin typeface="Trebuchet MS"/>
                <a:cs typeface="Trebuchet MS"/>
              </a:rPr>
              <a:t>deber,</a:t>
            </a:r>
            <a:r>
              <a:rPr sz="1710" spc="-124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4F81BD"/>
                </a:solidFill>
                <a:latin typeface="Trebuchet MS"/>
                <a:cs typeface="Trebuchet MS"/>
              </a:rPr>
              <a:t>en</a:t>
            </a:r>
            <a:r>
              <a:rPr sz="1710" spc="-128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60" dirty="0">
                <a:solidFill>
                  <a:srgbClr val="4F81BD"/>
                </a:solidFill>
                <a:latin typeface="Trebuchet MS"/>
                <a:cs typeface="Trebuchet MS"/>
              </a:rPr>
              <a:t>cuanto</a:t>
            </a:r>
            <a:r>
              <a:rPr sz="1710" spc="-124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56" dirty="0">
                <a:solidFill>
                  <a:srgbClr val="4F81BD"/>
                </a:solidFill>
                <a:latin typeface="Trebuchet MS"/>
                <a:cs typeface="Trebuchet MS"/>
              </a:rPr>
              <a:t>de</a:t>
            </a:r>
            <a:r>
              <a:rPr sz="1710" spc="-128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4F81BD"/>
                </a:solidFill>
                <a:latin typeface="Trebuchet MS"/>
                <a:cs typeface="Trebuchet MS"/>
              </a:rPr>
              <a:t>ella  </a:t>
            </a:r>
            <a:r>
              <a:rPr sz="1710" spc="-68" dirty="0">
                <a:solidFill>
                  <a:srgbClr val="4F81BD"/>
                </a:solidFill>
                <a:latin typeface="Trebuchet MS"/>
                <a:cs typeface="Trebuchet MS"/>
              </a:rPr>
              <a:t>dependa</a:t>
            </a:r>
            <a:r>
              <a:rPr sz="1710" spc="-68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90" dirty="0">
                <a:solidFill>
                  <a:srgbClr val="FF0000"/>
                </a:solidFill>
                <a:latin typeface="Trebuchet MS"/>
                <a:cs typeface="Trebuchet MS"/>
              </a:rPr>
              <a:t>de:</a:t>
            </a:r>
            <a:endParaRPr sz="1710" dirty="0">
              <a:latin typeface="Trebuchet MS"/>
              <a:cs typeface="Trebuchet MS"/>
            </a:endParaRPr>
          </a:p>
          <a:p>
            <a:pPr marL="10860" indent="553848">
              <a:spcBef>
                <a:spcPts val="513"/>
              </a:spcBef>
              <a:buAutoNum type="alphaLcParenR"/>
              <a:tabLst>
                <a:tab pos="788418" algn="l"/>
              </a:tabLst>
            </a:pPr>
            <a:r>
              <a:rPr sz="1710" spc="-77" dirty="0">
                <a:solidFill>
                  <a:srgbClr val="FF0000"/>
                </a:solidFill>
                <a:latin typeface="Trebuchet MS"/>
                <a:cs typeface="Trebuchet MS"/>
              </a:rPr>
              <a:t>evitar</a:t>
            </a:r>
            <a:r>
              <a:rPr sz="1710" spc="-128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60" dirty="0">
                <a:solidFill>
                  <a:srgbClr val="FF0000"/>
                </a:solidFill>
                <a:latin typeface="Trebuchet MS"/>
                <a:cs typeface="Trebuchet MS"/>
              </a:rPr>
              <a:t>causar</a:t>
            </a:r>
            <a:r>
              <a:rPr sz="1710" spc="-128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21" dirty="0">
                <a:solidFill>
                  <a:srgbClr val="FF0000"/>
                </a:solidFill>
                <a:latin typeface="Trebuchet MS"/>
                <a:cs typeface="Trebuchet MS"/>
              </a:rPr>
              <a:t>un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30" dirty="0">
                <a:solidFill>
                  <a:srgbClr val="FF0000"/>
                </a:solidFill>
                <a:latin typeface="Trebuchet MS"/>
                <a:cs typeface="Trebuchet MS"/>
              </a:rPr>
              <a:t>daño</a:t>
            </a:r>
            <a:r>
              <a:rPr sz="1710" spc="-128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13" dirty="0">
                <a:solidFill>
                  <a:srgbClr val="FF0000"/>
                </a:solidFill>
                <a:latin typeface="Trebuchet MS"/>
                <a:cs typeface="Trebuchet MS"/>
              </a:rPr>
              <a:t>no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FF0000"/>
                </a:solidFill>
                <a:latin typeface="Trebuchet MS"/>
                <a:cs typeface="Trebuchet MS"/>
              </a:rPr>
              <a:t>justificado</a:t>
            </a:r>
            <a:r>
              <a:rPr sz="1710" spc="-86" dirty="0">
                <a:solidFill>
                  <a:srgbClr val="FF0000"/>
                </a:solidFill>
                <a:latin typeface="Trebuchet MS"/>
                <a:cs typeface="Trebuchet MS"/>
              </a:rPr>
              <a:t>;</a:t>
            </a:r>
            <a:endParaRPr sz="1710" dirty="0">
              <a:latin typeface="Trebuchet MS"/>
              <a:cs typeface="Trebuchet MS"/>
            </a:endParaRPr>
          </a:p>
          <a:p>
            <a:pPr marL="10860" marR="4344" indent="488690">
              <a:lnSpc>
                <a:spcPct val="105000"/>
              </a:lnSpc>
              <a:spcBef>
                <a:spcPts val="496"/>
              </a:spcBef>
              <a:buAutoNum type="alphaLcParenR"/>
              <a:tabLst>
                <a:tab pos="733034" algn="l"/>
              </a:tabLst>
            </a:pPr>
            <a:r>
              <a:rPr sz="1710" spc="-94" dirty="0">
                <a:solidFill>
                  <a:srgbClr val="FF0000"/>
                </a:solidFill>
                <a:latin typeface="Trebuchet MS"/>
                <a:cs typeface="Trebuchet MS"/>
              </a:rPr>
              <a:t>adoptar, </a:t>
            </a:r>
            <a:r>
              <a:rPr sz="1710" spc="-56" dirty="0">
                <a:solidFill>
                  <a:srgbClr val="FF0000"/>
                </a:solidFill>
                <a:latin typeface="Trebuchet MS"/>
                <a:cs typeface="Trebuchet MS"/>
              </a:rPr>
              <a:t>de </a:t>
            </a:r>
            <a:r>
              <a:rPr sz="1710" spc="-43" dirty="0">
                <a:solidFill>
                  <a:srgbClr val="FF0000"/>
                </a:solidFill>
                <a:latin typeface="Trebuchet MS"/>
                <a:cs typeface="Trebuchet MS"/>
              </a:rPr>
              <a:t>buena </a:t>
            </a:r>
            <a:r>
              <a:rPr sz="1710" spc="-107" dirty="0">
                <a:solidFill>
                  <a:srgbClr val="FF0000"/>
                </a:solidFill>
                <a:latin typeface="Trebuchet MS"/>
                <a:cs typeface="Trebuchet MS"/>
              </a:rPr>
              <a:t>fe </a:t>
            </a:r>
            <a:r>
              <a:rPr sz="1710" spc="-56" dirty="0">
                <a:solidFill>
                  <a:srgbClr val="FF0000"/>
                </a:solidFill>
                <a:latin typeface="Trebuchet MS"/>
                <a:cs typeface="Trebuchet MS"/>
              </a:rPr>
              <a:t>y </a:t>
            </a:r>
            <a:r>
              <a:rPr sz="1710" spc="-60" dirty="0">
                <a:solidFill>
                  <a:srgbClr val="FF0000"/>
                </a:solidFill>
                <a:latin typeface="Trebuchet MS"/>
                <a:cs typeface="Trebuchet MS"/>
              </a:rPr>
              <a:t>conforme </a:t>
            </a:r>
            <a:r>
              <a:rPr sz="1710" spc="-64" dirty="0">
                <a:solidFill>
                  <a:srgbClr val="FF0000"/>
                </a:solidFill>
                <a:latin typeface="Trebuchet MS"/>
                <a:cs typeface="Trebuchet MS"/>
              </a:rPr>
              <a:t>a </a:t>
            </a:r>
            <a:r>
              <a:rPr sz="1710" spc="-60" dirty="0">
                <a:solidFill>
                  <a:srgbClr val="FF0000"/>
                </a:solidFill>
                <a:latin typeface="Trebuchet MS"/>
                <a:cs typeface="Trebuchet MS"/>
              </a:rPr>
              <a:t>las  </a:t>
            </a:r>
            <a:r>
              <a:rPr sz="1710" spc="-77" dirty="0">
                <a:solidFill>
                  <a:srgbClr val="FF0000"/>
                </a:solidFill>
                <a:latin typeface="Trebuchet MS"/>
                <a:cs typeface="Trebuchet MS"/>
              </a:rPr>
              <a:t>circunstancias, </a:t>
            </a:r>
            <a:r>
              <a:rPr sz="1710" spc="-60" dirty="0">
                <a:solidFill>
                  <a:srgbClr val="FF0000"/>
                </a:solidFill>
                <a:latin typeface="Trebuchet MS"/>
                <a:cs typeface="Trebuchet MS"/>
              </a:rPr>
              <a:t>las </a:t>
            </a:r>
            <a:r>
              <a:rPr sz="1710" spc="-51" dirty="0">
                <a:solidFill>
                  <a:srgbClr val="FF0000"/>
                </a:solidFill>
                <a:latin typeface="Trebuchet MS"/>
                <a:cs typeface="Trebuchet MS"/>
              </a:rPr>
              <a:t>medidas </a:t>
            </a:r>
            <a:r>
              <a:rPr sz="1710" spc="-64" dirty="0">
                <a:solidFill>
                  <a:srgbClr val="FF0000"/>
                </a:solidFill>
                <a:latin typeface="Trebuchet MS"/>
                <a:cs typeface="Trebuchet MS"/>
              </a:rPr>
              <a:t>razonables </a:t>
            </a:r>
            <a:r>
              <a:rPr sz="1710" spc="-68" dirty="0">
                <a:solidFill>
                  <a:srgbClr val="FF0000"/>
                </a:solidFill>
                <a:latin typeface="Trebuchet MS"/>
                <a:cs typeface="Trebuchet MS"/>
              </a:rPr>
              <a:t>para </a:t>
            </a:r>
            <a:r>
              <a:rPr sz="1710" spc="-77" dirty="0">
                <a:solidFill>
                  <a:srgbClr val="FF0000"/>
                </a:solidFill>
                <a:latin typeface="Trebuchet MS"/>
                <a:cs typeface="Trebuchet MS"/>
              </a:rPr>
              <a:t>evitar  </a:t>
            </a:r>
            <a:r>
              <a:rPr sz="1710" spc="-43" dirty="0">
                <a:solidFill>
                  <a:srgbClr val="FF0000"/>
                </a:solidFill>
                <a:latin typeface="Trebuchet MS"/>
                <a:cs typeface="Trebuchet MS"/>
              </a:rPr>
              <a:t>que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38" dirty="0">
                <a:solidFill>
                  <a:srgbClr val="FF0000"/>
                </a:solidFill>
                <a:latin typeface="Trebuchet MS"/>
                <a:cs typeface="Trebuchet MS"/>
              </a:rPr>
              <a:t>se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68" dirty="0">
                <a:solidFill>
                  <a:srgbClr val="FF0000"/>
                </a:solidFill>
                <a:latin typeface="Trebuchet MS"/>
                <a:cs typeface="Trebuchet MS"/>
              </a:rPr>
              <a:t>produzca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21" dirty="0">
                <a:solidFill>
                  <a:srgbClr val="FF0000"/>
                </a:solidFill>
                <a:latin typeface="Trebuchet MS"/>
                <a:cs typeface="Trebuchet MS"/>
              </a:rPr>
              <a:t>un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FF0000"/>
                </a:solidFill>
                <a:latin typeface="Trebuchet MS"/>
                <a:cs typeface="Trebuchet MS"/>
              </a:rPr>
              <a:t>daño,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51" dirty="0">
                <a:solidFill>
                  <a:srgbClr val="FF0000"/>
                </a:solidFill>
                <a:latin typeface="Trebuchet MS"/>
                <a:cs typeface="Trebuchet MS"/>
              </a:rPr>
              <a:t>disminuir</a:t>
            </a:r>
            <a:r>
              <a:rPr sz="1710" spc="-1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17" dirty="0">
                <a:solidFill>
                  <a:srgbClr val="FF0000"/>
                </a:solidFill>
                <a:latin typeface="Trebuchet MS"/>
                <a:cs typeface="Trebuchet MS"/>
              </a:rPr>
              <a:t>su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64" dirty="0">
                <a:solidFill>
                  <a:srgbClr val="FF0000"/>
                </a:solidFill>
                <a:latin typeface="Trebuchet MS"/>
                <a:cs typeface="Trebuchet MS"/>
              </a:rPr>
              <a:t>magnitud;  </a:t>
            </a:r>
            <a:r>
              <a:rPr sz="1710" spc="-51" dirty="0">
                <a:solidFill>
                  <a:srgbClr val="FF0000"/>
                </a:solidFill>
                <a:latin typeface="Trebuchet MS"/>
                <a:cs typeface="Trebuchet MS"/>
              </a:rPr>
              <a:t>si </a:t>
            </a:r>
            <a:r>
              <a:rPr sz="1710" spc="-73" dirty="0">
                <a:solidFill>
                  <a:srgbClr val="FF0000"/>
                </a:solidFill>
                <a:latin typeface="Trebuchet MS"/>
                <a:cs typeface="Trebuchet MS"/>
              </a:rPr>
              <a:t>tales </a:t>
            </a:r>
            <a:r>
              <a:rPr sz="1710" spc="-51" dirty="0">
                <a:solidFill>
                  <a:srgbClr val="FF0000"/>
                </a:solidFill>
                <a:latin typeface="Trebuchet MS"/>
                <a:cs typeface="Trebuchet MS"/>
              </a:rPr>
              <a:t>medidas </a:t>
            </a:r>
            <a:r>
              <a:rPr sz="1710" spc="-73" dirty="0">
                <a:solidFill>
                  <a:srgbClr val="FF0000"/>
                </a:solidFill>
                <a:latin typeface="Trebuchet MS"/>
                <a:cs typeface="Trebuchet MS"/>
              </a:rPr>
              <a:t>evitan </a:t>
            </a:r>
            <a:r>
              <a:rPr sz="1710" dirty="0">
                <a:solidFill>
                  <a:srgbClr val="FF0000"/>
                </a:solidFill>
                <a:latin typeface="Trebuchet MS"/>
                <a:cs typeface="Trebuchet MS"/>
              </a:rPr>
              <a:t>o </a:t>
            </a:r>
            <a:r>
              <a:rPr sz="1710" spc="-47" dirty="0">
                <a:solidFill>
                  <a:srgbClr val="FF0000"/>
                </a:solidFill>
                <a:latin typeface="Trebuchet MS"/>
                <a:cs typeface="Trebuchet MS"/>
              </a:rPr>
              <a:t>disminuyen </a:t>
            </a:r>
            <a:r>
              <a:rPr sz="1710" spc="-86" dirty="0">
                <a:solidFill>
                  <a:srgbClr val="FF0000"/>
                </a:solidFill>
                <a:latin typeface="Trebuchet MS"/>
                <a:cs typeface="Trebuchet MS"/>
              </a:rPr>
              <a:t>la </a:t>
            </a:r>
            <a:r>
              <a:rPr sz="1710" spc="-51" dirty="0">
                <a:solidFill>
                  <a:srgbClr val="FF0000"/>
                </a:solidFill>
                <a:latin typeface="Trebuchet MS"/>
                <a:cs typeface="Trebuchet MS"/>
              </a:rPr>
              <a:t>magnitud  </a:t>
            </a:r>
            <a:r>
              <a:rPr sz="1710" spc="-56" dirty="0">
                <a:solidFill>
                  <a:srgbClr val="FF0000"/>
                </a:solidFill>
                <a:latin typeface="Trebuchet MS"/>
                <a:cs typeface="Trebuchet MS"/>
              </a:rPr>
              <a:t>de </a:t>
            </a:r>
            <a:r>
              <a:rPr sz="1710" spc="-21" dirty="0">
                <a:solidFill>
                  <a:srgbClr val="FF0000"/>
                </a:solidFill>
                <a:latin typeface="Trebuchet MS"/>
                <a:cs typeface="Trebuchet MS"/>
              </a:rPr>
              <a:t>un </a:t>
            </a:r>
            <a:r>
              <a:rPr sz="1710" spc="-30" dirty="0">
                <a:solidFill>
                  <a:srgbClr val="FF0000"/>
                </a:solidFill>
                <a:latin typeface="Trebuchet MS"/>
                <a:cs typeface="Trebuchet MS"/>
              </a:rPr>
              <a:t>daño </a:t>
            </a:r>
            <a:r>
              <a:rPr sz="1710" spc="-73" dirty="0">
                <a:solidFill>
                  <a:srgbClr val="FF0000"/>
                </a:solidFill>
                <a:latin typeface="Trebuchet MS"/>
                <a:cs typeface="Trebuchet MS"/>
              </a:rPr>
              <a:t>del </a:t>
            </a:r>
            <a:r>
              <a:rPr sz="1710" spc="-77" dirty="0">
                <a:solidFill>
                  <a:srgbClr val="FF0000"/>
                </a:solidFill>
                <a:latin typeface="Trebuchet MS"/>
                <a:cs typeface="Trebuchet MS"/>
              </a:rPr>
              <a:t>cual </a:t>
            </a:r>
            <a:r>
              <a:rPr sz="1710" spc="-21" dirty="0">
                <a:solidFill>
                  <a:srgbClr val="FF0000"/>
                </a:solidFill>
                <a:latin typeface="Trebuchet MS"/>
                <a:cs typeface="Trebuchet MS"/>
              </a:rPr>
              <a:t>un </a:t>
            </a:r>
            <a:r>
              <a:rPr sz="1710" spc="-77" dirty="0">
                <a:solidFill>
                  <a:srgbClr val="FF0000"/>
                </a:solidFill>
                <a:latin typeface="Trebuchet MS"/>
                <a:cs typeface="Trebuchet MS"/>
              </a:rPr>
              <a:t>tercero </a:t>
            </a:r>
            <a:r>
              <a:rPr sz="1710" spc="-60" dirty="0">
                <a:solidFill>
                  <a:srgbClr val="FF0000"/>
                </a:solidFill>
                <a:latin typeface="Trebuchet MS"/>
                <a:cs typeface="Trebuchet MS"/>
              </a:rPr>
              <a:t>sería </a:t>
            </a:r>
            <a:r>
              <a:rPr sz="1710" spc="-56" dirty="0">
                <a:solidFill>
                  <a:srgbClr val="FF0000"/>
                </a:solidFill>
                <a:latin typeface="Trebuchet MS"/>
                <a:cs typeface="Trebuchet MS"/>
              </a:rPr>
              <a:t>responsable;  </a:t>
            </a:r>
            <a:r>
              <a:rPr sz="1710" spc="-68" dirty="0">
                <a:solidFill>
                  <a:srgbClr val="FF0000"/>
                </a:solidFill>
                <a:latin typeface="Trebuchet MS"/>
                <a:cs typeface="Trebuchet MS"/>
              </a:rPr>
              <a:t>tiene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56" dirty="0">
                <a:solidFill>
                  <a:srgbClr val="FF0000"/>
                </a:solidFill>
                <a:latin typeface="Trebuchet MS"/>
                <a:cs typeface="Trebuchet MS"/>
              </a:rPr>
              <a:t>derecho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64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FF0000"/>
                </a:solidFill>
                <a:latin typeface="Trebuchet MS"/>
                <a:cs typeface="Trebuchet MS"/>
              </a:rPr>
              <a:t>que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FF0000"/>
                </a:solidFill>
                <a:latin typeface="Trebuchet MS"/>
                <a:cs typeface="Trebuchet MS"/>
              </a:rPr>
              <a:t>éste</a:t>
            </a:r>
            <a:r>
              <a:rPr sz="1710" spc="-1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FF0000"/>
                </a:solidFill>
                <a:latin typeface="Trebuchet MS"/>
                <a:cs typeface="Trebuchet MS"/>
              </a:rPr>
              <a:t>le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56" dirty="0">
                <a:solidFill>
                  <a:srgbClr val="FF0000"/>
                </a:solidFill>
                <a:latin typeface="Trebuchet MS"/>
                <a:cs typeface="Trebuchet MS"/>
              </a:rPr>
              <a:t>reembolse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FF0000"/>
                </a:solidFill>
                <a:latin typeface="Trebuchet MS"/>
                <a:cs typeface="Trebuchet MS"/>
              </a:rPr>
              <a:t>el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64" dirty="0">
                <a:solidFill>
                  <a:srgbClr val="FF0000"/>
                </a:solidFill>
                <a:latin typeface="Trebuchet MS"/>
                <a:cs typeface="Trebuchet MS"/>
              </a:rPr>
              <a:t>valor</a:t>
            </a:r>
            <a:r>
              <a:rPr sz="1710" spc="-1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56" dirty="0">
                <a:solidFill>
                  <a:srgbClr val="FF0000"/>
                </a:solidFill>
                <a:latin typeface="Trebuchet MS"/>
                <a:cs typeface="Trebuchet MS"/>
              </a:rPr>
              <a:t>de</a:t>
            </a:r>
            <a:endParaRPr sz="1710" dirty="0">
              <a:latin typeface="Trebuchet MS"/>
              <a:cs typeface="Trebuchet MS"/>
            </a:endParaRPr>
          </a:p>
          <a:p>
            <a:pPr marL="933940" marR="155295" indent="-781903">
              <a:lnSpc>
                <a:spcPct val="104200"/>
              </a:lnSpc>
              <a:spcBef>
                <a:spcPts val="86"/>
              </a:spcBef>
            </a:pPr>
            <a:r>
              <a:rPr sz="1710" spc="-43" dirty="0">
                <a:solidFill>
                  <a:srgbClr val="FF0000"/>
                </a:solidFill>
                <a:latin typeface="Trebuchet MS"/>
                <a:cs typeface="Trebuchet MS"/>
              </a:rPr>
              <a:t>los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51" dirty="0">
                <a:solidFill>
                  <a:srgbClr val="FF0000"/>
                </a:solidFill>
                <a:latin typeface="Trebuchet MS"/>
                <a:cs typeface="Trebuchet MS"/>
              </a:rPr>
              <a:t>gastos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FF0000"/>
                </a:solidFill>
                <a:latin typeface="Trebuchet MS"/>
                <a:cs typeface="Trebuchet MS"/>
              </a:rPr>
              <a:t>en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FF0000"/>
                </a:solidFill>
                <a:latin typeface="Trebuchet MS"/>
                <a:cs typeface="Trebuchet MS"/>
              </a:rPr>
              <a:t>que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FF0000"/>
                </a:solidFill>
                <a:latin typeface="Trebuchet MS"/>
                <a:cs typeface="Trebuchet MS"/>
              </a:rPr>
              <a:t>incurrió,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60" dirty="0">
                <a:solidFill>
                  <a:srgbClr val="FF0000"/>
                </a:solidFill>
                <a:latin typeface="Trebuchet MS"/>
                <a:cs typeface="Trebuchet MS"/>
              </a:rPr>
              <a:t>conforme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64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60" dirty="0">
                <a:solidFill>
                  <a:srgbClr val="FF0000"/>
                </a:solidFill>
                <a:latin typeface="Trebuchet MS"/>
                <a:cs typeface="Trebuchet MS"/>
              </a:rPr>
              <a:t>las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64" dirty="0">
                <a:solidFill>
                  <a:srgbClr val="FF0000"/>
                </a:solidFill>
                <a:latin typeface="Trebuchet MS"/>
                <a:cs typeface="Trebuchet MS"/>
              </a:rPr>
              <a:t>reglas  </a:t>
            </a:r>
            <a:r>
              <a:rPr sz="1710" spc="-73" dirty="0">
                <a:solidFill>
                  <a:srgbClr val="FF0000"/>
                </a:solidFill>
                <a:latin typeface="Trebuchet MS"/>
                <a:cs typeface="Trebuchet MS"/>
              </a:rPr>
              <a:t>del </a:t>
            </a:r>
            <a:r>
              <a:rPr sz="1710" spc="-60" dirty="0">
                <a:solidFill>
                  <a:srgbClr val="FF0000"/>
                </a:solidFill>
                <a:latin typeface="Trebuchet MS"/>
                <a:cs typeface="Trebuchet MS"/>
              </a:rPr>
              <a:t>enriquecimiento</a:t>
            </a:r>
            <a:r>
              <a:rPr sz="1710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FF0000"/>
                </a:solidFill>
                <a:latin typeface="Trebuchet MS"/>
                <a:cs typeface="Trebuchet MS"/>
              </a:rPr>
              <a:t>sin</a:t>
            </a:r>
            <a:r>
              <a:rPr sz="1710" spc="-248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FF0000"/>
                </a:solidFill>
                <a:latin typeface="Trebuchet MS"/>
                <a:cs typeface="Trebuchet MS"/>
              </a:rPr>
              <a:t>causa;</a:t>
            </a:r>
            <a:endParaRPr sz="1710" dirty="0">
              <a:latin typeface="Trebuchet MS"/>
              <a:cs typeface="Trebuchet MS"/>
            </a:endParaRPr>
          </a:p>
          <a:p>
            <a:pPr marL="797107" indent="-210679">
              <a:spcBef>
                <a:spcPts val="513"/>
              </a:spcBef>
              <a:buAutoNum type="alphaLcParenR" startAt="3"/>
              <a:tabLst>
                <a:tab pos="797650" algn="l"/>
              </a:tabLst>
            </a:pPr>
            <a:r>
              <a:rPr sz="1710" spc="-13" dirty="0">
                <a:solidFill>
                  <a:srgbClr val="FF0000"/>
                </a:solidFill>
                <a:latin typeface="Trebuchet MS"/>
                <a:cs typeface="Trebuchet MS"/>
              </a:rPr>
              <a:t>no</a:t>
            </a:r>
            <a:r>
              <a:rPr sz="1710" spc="-128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FF0000"/>
                </a:solidFill>
                <a:latin typeface="Trebuchet MS"/>
                <a:cs typeface="Trebuchet MS"/>
              </a:rPr>
              <a:t>agravar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FF0000"/>
                </a:solidFill>
                <a:latin typeface="Trebuchet MS"/>
                <a:cs typeface="Trebuchet MS"/>
              </a:rPr>
              <a:t>el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FF0000"/>
                </a:solidFill>
                <a:latin typeface="Trebuchet MS"/>
                <a:cs typeface="Trebuchet MS"/>
              </a:rPr>
              <a:t>daño,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51" dirty="0">
                <a:solidFill>
                  <a:srgbClr val="FF0000"/>
                </a:solidFill>
                <a:latin typeface="Trebuchet MS"/>
                <a:cs typeface="Trebuchet MS"/>
              </a:rPr>
              <a:t>si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FF0000"/>
                </a:solidFill>
                <a:latin typeface="Trebuchet MS"/>
                <a:cs typeface="Trebuchet MS"/>
              </a:rPr>
              <a:t>ya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38" dirty="0">
                <a:solidFill>
                  <a:srgbClr val="FF0000"/>
                </a:solidFill>
                <a:latin typeface="Trebuchet MS"/>
                <a:cs typeface="Trebuchet MS"/>
              </a:rPr>
              <a:t>se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FF0000"/>
                </a:solidFill>
                <a:latin typeface="Trebuchet MS"/>
                <a:cs typeface="Trebuchet MS"/>
              </a:rPr>
              <a:t>produjo</a:t>
            </a:r>
            <a:r>
              <a:rPr sz="1710" spc="-77" dirty="0">
                <a:solidFill>
                  <a:srgbClr val="FF0000"/>
                </a:solidFill>
                <a:latin typeface="Trebuchet MS"/>
                <a:cs typeface="Trebuchet MS"/>
              </a:rPr>
              <a:t>.</a:t>
            </a:r>
            <a:endParaRPr sz="171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50348" y="1735177"/>
            <a:ext cx="3393162" cy="715665"/>
          </a:xfrm>
          <a:custGeom>
            <a:avLst/>
            <a:gdLst/>
            <a:ahLst/>
            <a:cxnLst/>
            <a:rect l="l" t="t" r="r" b="b"/>
            <a:pathLst>
              <a:path w="3968115" h="836930">
                <a:moveTo>
                  <a:pt x="437227" y="0"/>
                </a:moveTo>
                <a:lnTo>
                  <a:pt x="409969" y="5498"/>
                </a:lnTo>
                <a:lnTo>
                  <a:pt x="387711" y="20493"/>
                </a:lnTo>
                <a:lnTo>
                  <a:pt x="372703" y="42732"/>
                </a:lnTo>
                <a:lnTo>
                  <a:pt x="367200" y="69967"/>
                </a:lnTo>
                <a:lnTo>
                  <a:pt x="367200" y="263252"/>
                </a:lnTo>
                <a:lnTo>
                  <a:pt x="0" y="403187"/>
                </a:lnTo>
                <a:lnTo>
                  <a:pt x="367200" y="543559"/>
                </a:lnTo>
                <a:lnTo>
                  <a:pt x="367200" y="766581"/>
                </a:lnTo>
                <a:lnTo>
                  <a:pt x="372703" y="793816"/>
                </a:lnTo>
                <a:lnTo>
                  <a:pt x="387711" y="816056"/>
                </a:lnTo>
                <a:lnTo>
                  <a:pt x="409969" y="831050"/>
                </a:lnTo>
                <a:lnTo>
                  <a:pt x="437227" y="836549"/>
                </a:lnTo>
                <a:lnTo>
                  <a:pt x="3897854" y="836549"/>
                </a:lnTo>
                <a:lnTo>
                  <a:pt x="3925109" y="831050"/>
                </a:lnTo>
                <a:lnTo>
                  <a:pt x="3947368" y="816056"/>
                </a:lnTo>
                <a:lnTo>
                  <a:pt x="3962377" y="793816"/>
                </a:lnTo>
                <a:lnTo>
                  <a:pt x="3967881" y="766581"/>
                </a:lnTo>
                <a:lnTo>
                  <a:pt x="3967881" y="69967"/>
                </a:lnTo>
                <a:lnTo>
                  <a:pt x="3962377" y="42732"/>
                </a:lnTo>
                <a:lnTo>
                  <a:pt x="3947368" y="20493"/>
                </a:lnTo>
                <a:lnTo>
                  <a:pt x="3925109" y="5498"/>
                </a:lnTo>
                <a:lnTo>
                  <a:pt x="3897854" y="0"/>
                </a:lnTo>
                <a:lnTo>
                  <a:pt x="437227" y="0"/>
                </a:lnTo>
                <a:close/>
              </a:path>
            </a:pathLst>
          </a:custGeom>
          <a:ln w="27987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 txBox="1"/>
          <p:nvPr/>
        </p:nvSpPr>
        <p:spPr>
          <a:xfrm>
            <a:off x="5625407" y="1772470"/>
            <a:ext cx="2749173" cy="588382"/>
          </a:xfrm>
          <a:prstGeom prst="rect">
            <a:avLst/>
          </a:prstGeom>
        </p:spPr>
        <p:txBody>
          <a:bodyPr vert="horz" wrap="square" lIns="0" tIns="23892" rIns="0" bIns="0" rtlCol="0">
            <a:spAutoFit/>
          </a:bodyPr>
          <a:lstStyle/>
          <a:p>
            <a:pPr marL="477830" marR="4344" indent="-466970">
              <a:lnSpc>
                <a:spcPts val="2223"/>
              </a:lnSpc>
              <a:spcBef>
                <a:spcPts val="188"/>
              </a:spcBef>
            </a:pPr>
            <a:r>
              <a:rPr sz="1881" spc="-60" dirty="0">
                <a:latin typeface="Trebuchet MS"/>
                <a:cs typeface="Trebuchet MS"/>
              </a:rPr>
              <a:t>Es </a:t>
            </a:r>
            <a:r>
              <a:rPr sz="1881" spc="-43" dirty="0">
                <a:latin typeface="Trebuchet MS"/>
                <a:cs typeface="Trebuchet MS"/>
              </a:rPr>
              <a:t>un </a:t>
            </a:r>
            <a:r>
              <a:rPr sz="1881" spc="-77" dirty="0">
                <a:latin typeface="Trebuchet MS"/>
                <a:cs typeface="Trebuchet MS"/>
              </a:rPr>
              <a:t>deber </a:t>
            </a:r>
            <a:r>
              <a:rPr sz="1881" spc="-120" dirty="0">
                <a:latin typeface="Trebuchet MS"/>
                <a:cs typeface="Trebuchet MS"/>
              </a:rPr>
              <a:t>jurídico, </a:t>
            </a:r>
            <a:r>
              <a:rPr sz="1881" spc="-56" dirty="0">
                <a:latin typeface="Trebuchet MS"/>
                <a:cs typeface="Trebuchet MS"/>
              </a:rPr>
              <a:t>pues</a:t>
            </a:r>
            <a:r>
              <a:rPr sz="1881" spc="-440" dirty="0">
                <a:latin typeface="Trebuchet MS"/>
                <a:cs typeface="Trebuchet MS"/>
              </a:rPr>
              <a:t> </a:t>
            </a:r>
            <a:r>
              <a:rPr sz="1881" spc="-111" dirty="0">
                <a:latin typeface="Trebuchet MS"/>
                <a:cs typeface="Trebuchet MS"/>
              </a:rPr>
              <a:t>el  </a:t>
            </a:r>
            <a:r>
              <a:rPr sz="1881" spc="-94" dirty="0">
                <a:latin typeface="Trebuchet MS"/>
                <a:cs typeface="Trebuchet MS"/>
              </a:rPr>
              <a:t>sujeto </a:t>
            </a:r>
            <a:r>
              <a:rPr sz="1881" spc="-60" dirty="0">
                <a:latin typeface="Trebuchet MS"/>
                <a:cs typeface="Trebuchet MS"/>
              </a:rPr>
              <a:t>es</a:t>
            </a:r>
            <a:r>
              <a:rPr sz="1881" spc="-196" dirty="0">
                <a:latin typeface="Trebuchet MS"/>
                <a:cs typeface="Trebuchet MS"/>
              </a:rPr>
              <a:t> </a:t>
            </a:r>
            <a:r>
              <a:rPr sz="1881" spc="-81" dirty="0">
                <a:latin typeface="Trebuchet MS"/>
                <a:cs typeface="Trebuchet MS"/>
              </a:rPr>
              <a:t>universal</a:t>
            </a:r>
            <a:endParaRPr sz="1881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58188" y="2743275"/>
            <a:ext cx="3329230" cy="1703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" name="object 7"/>
          <p:cNvSpPr txBox="1"/>
          <p:nvPr/>
        </p:nvSpPr>
        <p:spPr>
          <a:xfrm>
            <a:off x="5332190" y="4702419"/>
            <a:ext cx="3289994" cy="972450"/>
          </a:xfrm>
          <a:prstGeom prst="rect">
            <a:avLst/>
          </a:prstGeom>
        </p:spPr>
        <p:txBody>
          <a:bodyPr vert="horz" wrap="square" lIns="0" tIns="5973" rIns="0" bIns="0" rtlCol="0">
            <a:spAutoFit/>
          </a:bodyPr>
          <a:lstStyle/>
          <a:p>
            <a:pPr marL="10860" marR="4344" algn="just">
              <a:lnSpc>
                <a:spcPct val="102400"/>
              </a:lnSpc>
              <a:spcBef>
                <a:spcPts val="47"/>
              </a:spcBef>
            </a:pPr>
            <a:r>
              <a:rPr sz="2052" spc="-64" dirty="0">
                <a:latin typeface="Trebuchet MS"/>
                <a:cs typeface="Trebuchet MS"/>
              </a:rPr>
              <a:t>¿Todos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-56" dirty="0">
                <a:latin typeface="Trebuchet MS"/>
                <a:cs typeface="Trebuchet MS"/>
              </a:rPr>
              <a:t>los</a:t>
            </a:r>
            <a:r>
              <a:rPr sz="2052" spc="-154" dirty="0">
                <a:latin typeface="Trebuchet MS"/>
                <a:cs typeface="Trebuchet MS"/>
              </a:rPr>
              <a:t> </a:t>
            </a:r>
            <a:r>
              <a:rPr sz="2052" spc="-73" dirty="0">
                <a:latin typeface="Trebuchet MS"/>
                <a:cs typeface="Trebuchet MS"/>
              </a:rPr>
              <a:t>bañistas</a:t>
            </a:r>
            <a:r>
              <a:rPr sz="2052" spc="-154" dirty="0">
                <a:latin typeface="Trebuchet MS"/>
                <a:cs typeface="Trebuchet MS"/>
              </a:rPr>
              <a:t> </a:t>
            </a:r>
            <a:r>
              <a:rPr sz="2052" spc="-81" dirty="0">
                <a:latin typeface="Trebuchet MS"/>
                <a:cs typeface="Trebuchet MS"/>
              </a:rPr>
              <a:t>están</a:t>
            </a:r>
            <a:r>
              <a:rPr sz="2052" spc="-154" dirty="0">
                <a:latin typeface="Trebuchet MS"/>
                <a:cs typeface="Trebuchet MS"/>
              </a:rPr>
              <a:t> </a:t>
            </a:r>
            <a:r>
              <a:rPr sz="2052" spc="-60" dirty="0">
                <a:latin typeface="Trebuchet MS"/>
                <a:cs typeface="Trebuchet MS"/>
              </a:rPr>
              <a:t>en</a:t>
            </a:r>
            <a:r>
              <a:rPr sz="2052" spc="-154" dirty="0">
                <a:latin typeface="Trebuchet MS"/>
                <a:cs typeface="Trebuchet MS"/>
              </a:rPr>
              <a:t> </a:t>
            </a:r>
            <a:r>
              <a:rPr sz="2052" spc="-111" dirty="0">
                <a:latin typeface="Trebuchet MS"/>
                <a:cs typeface="Trebuchet MS"/>
              </a:rPr>
              <a:t>el  </a:t>
            </a:r>
            <a:r>
              <a:rPr sz="2052" spc="-73" dirty="0">
                <a:latin typeface="Trebuchet MS"/>
                <a:cs typeface="Trebuchet MS"/>
              </a:rPr>
              <a:t>deber</a:t>
            </a:r>
            <a:r>
              <a:rPr sz="2052" spc="-162" dirty="0">
                <a:latin typeface="Trebuchet MS"/>
                <a:cs typeface="Trebuchet MS"/>
              </a:rPr>
              <a:t> </a:t>
            </a:r>
            <a:r>
              <a:rPr sz="2052" spc="-73" dirty="0">
                <a:latin typeface="Trebuchet MS"/>
                <a:cs typeface="Trebuchet MS"/>
              </a:rPr>
              <a:t>de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-94" dirty="0">
                <a:latin typeface="Trebuchet MS"/>
                <a:cs typeface="Trebuchet MS"/>
              </a:rPr>
              <a:t>auxiliar</a:t>
            </a:r>
            <a:r>
              <a:rPr sz="2052" spc="-162" dirty="0">
                <a:latin typeface="Trebuchet MS"/>
                <a:cs typeface="Trebuchet MS"/>
              </a:rPr>
              <a:t> </a:t>
            </a:r>
            <a:r>
              <a:rPr sz="2052" spc="-86" dirty="0">
                <a:latin typeface="Trebuchet MS"/>
                <a:cs typeface="Trebuchet MS"/>
              </a:rPr>
              <a:t>a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-64" dirty="0">
                <a:latin typeface="Trebuchet MS"/>
                <a:cs typeface="Trebuchet MS"/>
              </a:rPr>
              <a:t>quien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-56" dirty="0">
                <a:latin typeface="Trebuchet MS"/>
                <a:cs typeface="Trebuchet MS"/>
              </a:rPr>
              <a:t>se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-60" dirty="0">
                <a:latin typeface="Trebuchet MS"/>
                <a:cs typeface="Trebuchet MS"/>
              </a:rPr>
              <a:t>ha  </a:t>
            </a:r>
            <a:r>
              <a:rPr sz="2052" spc="-73" dirty="0">
                <a:latin typeface="Trebuchet MS"/>
                <a:cs typeface="Trebuchet MS"/>
              </a:rPr>
              <a:t>arriesgado </a:t>
            </a:r>
            <a:r>
              <a:rPr sz="2052" spc="-60" dirty="0">
                <a:latin typeface="Trebuchet MS"/>
                <a:cs typeface="Trebuchet MS"/>
              </a:rPr>
              <a:t>en </a:t>
            </a:r>
            <a:r>
              <a:rPr sz="2052" spc="-111" dirty="0">
                <a:latin typeface="Trebuchet MS"/>
                <a:cs typeface="Trebuchet MS"/>
              </a:rPr>
              <a:t>el</a:t>
            </a:r>
            <a:r>
              <a:rPr sz="2052" spc="-325" dirty="0">
                <a:latin typeface="Trebuchet MS"/>
                <a:cs typeface="Trebuchet MS"/>
              </a:rPr>
              <a:t> </a:t>
            </a:r>
            <a:r>
              <a:rPr sz="2052" spc="-4" dirty="0">
                <a:latin typeface="Trebuchet MS"/>
                <a:cs typeface="Trebuchet MS"/>
              </a:rPr>
              <a:t>mar?</a:t>
            </a:r>
            <a:endParaRPr sz="2052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8241720" y="6256781"/>
            <a:ext cx="189505" cy="1114027"/>
          </a:xfrm>
          <a:prstGeom prst="rect">
            <a:avLst/>
          </a:prstGeom>
        </p:spPr>
        <p:txBody>
          <a:bodyPr vert="horz" wrap="square" lIns="0" tIns="5973" rIns="0" bIns="0" rtlCol="0">
            <a:spAutoFit/>
          </a:bodyPr>
          <a:lstStyle/>
          <a:p>
            <a:pPr marL="21720">
              <a:spcBef>
                <a:spcPts val="47"/>
              </a:spcBef>
            </a:pPr>
            <a:fld id="{81D60167-4931-47E6-BA6A-407CBD079E47}" type="slidenum">
              <a:rPr spc="-13" dirty="0"/>
              <a:pPr marL="21720">
                <a:spcBef>
                  <a:spcPts val="47"/>
                </a:spcBef>
              </a:pPr>
              <a:t>31</a:t>
            </a:fld>
            <a:endParaRPr spc="-13" dirty="0"/>
          </a:p>
        </p:txBody>
      </p:sp>
    </p:spTree>
    <p:extLst>
      <p:ext uri="{BB962C8B-B14F-4D97-AF65-F5344CB8AC3E}">
        <p14:creationId xmlns:p14="http://schemas.microsoft.com/office/powerpoint/2010/main" val="1698784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2580" y="6249910"/>
            <a:ext cx="167785" cy="184296"/>
          </a:xfrm>
          <a:prstGeom prst="rect">
            <a:avLst/>
          </a:prstGeom>
        </p:spPr>
        <p:txBody>
          <a:bodyPr vert="horz" wrap="square" lIns="0" tIns="13032" rIns="0" bIns="0" rtlCol="0">
            <a:spAutoFit/>
          </a:bodyPr>
          <a:lstStyle/>
          <a:p>
            <a:pPr marL="10860">
              <a:spcBef>
                <a:spcPts val="103"/>
              </a:spcBef>
            </a:pPr>
            <a:r>
              <a:rPr sz="1112" spc="-13" dirty="0">
                <a:solidFill>
                  <a:srgbClr val="888888"/>
                </a:solidFill>
                <a:latin typeface="Trebuchet MS"/>
                <a:cs typeface="Trebuchet MS"/>
              </a:rPr>
              <a:t>58</a:t>
            </a:r>
            <a:endParaRPr sz="1112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61112" y="165813"/>
            <a:ext cx="5015082" cy="1333857"/>
          </a:xfrm>
          <a:prstGeom prst="rect">
            <a:avLst/>
          </a:prstGeom>
        </p:spPr>
        <p:txBody>
          <a:bodyPr vert="horz" wrap="square" lIns="0" tIns="1031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1"/>
              </a:spcBef>
            </a:pPr>
            <a:r>
              <a:rPr spc="-21" dirty="0"/>
              <a:t>¿Quién</a:t>
            </a:r>
            <a:r>
              <a:rPr spc="-174" dirty="0"/>
              <a:t> </a:t>
            </a:r>
            <a:r>
              <a:rPr spc="-111" dirty="0"/>
              <a:t>tiene</a:t>
            </a:r>
            <a:r>
              <a:rPr spc="-174" dirty="0"/>
              <a:t> </a:t>
            </a:r>
            <a:r>
              <a:rPr spc="-133" dirty="0"/>
              <a:t>el</a:t>
            </a:r>
            <a:r>
              <a:rPr spc="-171" dirty="0"/>
              <a:t> </a:t>
            </a:r>
            <a:r>
              <a:rPr spc="-94" dirty="0"/>
              <a:t>deber</a:t>
            </a:r>
            <a:r>
              <a:rPr spc="-174" dirty="0"/>
              <a:t> </a:t>
            </a:r>
            <a:r>
              <a:rPr spc="-94" dirty="0"/>
              <a:t>de</a:t>
            </a:r>
            <a:r>
              <a:rPr spc="-171" dirty="0"/>
              <a:t> </a:t>
            </a:r>
            <a:r>
              <a:rPr spc="-103" dirty="0"/>
              <a:t>prevenir</a:t>
            </a:r>
            <a:r>
              <a:rPr spc="-174" dirty="0"/>
              <a:t> </a:t>
            </a:r>
            <a:r>
              <a:rPr spc="-133" dirty="0"/>
              <a:t>el</a:t>
            </a:r>
            <a:r>
              <a:rPr spc="-174" dirty="0"/>
              <a:t> </a:t>
            </a:r>
            <a:r>
              <a:rPr spc="-9" dirty="0"/>
              <a:t>daño?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0190" y="1621619"/>
            <a:ext cx="4405844" cy="855104"/>
          </a:xfrm>
          <a:prstGeom prst="rect">
            <a:avLst/>
          </a:prstGeom>
        </p:spPr>
        <p:txBody>
          <a:bodyPr vert="horz" wrap="square" lIns="0" tIns="31494" rIns="0" bIns="0" rtlCol="0">
            <a:spAutoFit/>
          </a:bodyPr>
          <a:lstStyle/>
          <a:p>
            <a:pPr marL="10860">
              <a:spcBef>
                <a:spcPts val="248"/>
              </a:spcBef>
            </a:pPr>
            <a:r>
              <a:rPr sz="1710" spc="-64" dirty="0">
                <a:solidFill>
                  <a:srgbClr val="FF0000"/>
                </a:solidFill>
                <a:latin typeface="Trebuchet MS"/>
                <a:cs typeface="Trebuchet MS"/>
              </a:rPr>
              <a:t>ARTÍCULO </a:t>
            </a:r>
            <a:r>
              <a:rPr sz="1710" spc="-77" dirty="0">
                <a:solidFill>
                  <a:srgbClr val="FF0000"/>
                </a:solidFill>
                <a:latin typeface="Trebuchet MS"/>
                <a:cs typeface="Trebuchet MS"/>
              </a:rPr>
              <a:t>1710.- </a:t>
            </a:r>
            <a:r>
              <a:rPr sz="1710" b="1" spc="-81" dirty="0">
                <a:solidFill>
                  <a:srgbClr val="FF0000"/>
                </a:solidFill>
                <a:latin typeface="Trebuchet MS"/>
                <a:cs typeface="Trebuchet MS"/>
              </a:rPr>
              <a:t>Deber </a:t>
            </a:r>
            <a:r>
              <a:rPr sz="1710" b="1" spc="-86" dirty="0">
                <a:solidFill>
                  <a:srgbClr val="FF0000"/>
                </a:solidFill>
                <a:latin typeface="Trebuchet MS"/>
                <a:cs typeface="Trebuchet MS"/>
              </a:rPr>
              <a:t>de </a:t>
            </a:r>
            <a:r>
              <a:rPr sz="1710" b="1" spc="-97" dirty="0">
                <a:solidFill>
                  <a:srgbClr val="FF0000"/>
                </a:solidFill>
                <a:latin typeface="Trebuchet MS"/>
                <a:cs typeface="Trebuchet MS"/>
              </a:rPr>
              <a:t>prevención </a:t>
            </a:r>
            <a:r>
              <a:rPr sz="1710" b="1" spc="-86" dirty="0">
                <a:solidFill>
                  <a:srgbClr val="FF0000"/>
                </a:solidFill>
                <a:latin typeface="Trebuchet MS"/>
                <a:cs typeface="Trebuchet MS"/>
              </a:rPr>
              <a:t>del</a:t>
            </a:r>
            <a:r>
              <a:rPr sz="1710" b="1" spc="-333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b="1" spc="-81" dirty="0">
                <a:solidFill>
                  <a:srgbClr val="FF0000"/>
                </a:solidFill>
                <a:latin typeface="Trebuchet MS"/>
                <a:cs typeface="Trebuchet MS"/>
              </a:rPr>
              <a:t>daño</a:t>
            </a:r>
            <a:r>
              <a:rPr sz="1710" spc="-81" dirty="0">
                <a:solidFill>
                  <a:srgbClr val="FF0000"/>
                </a:solidFill>
                <a:latin typeface="Trebuchet MS"/>
                <a:cs typeface="Trebuchet MS"/>
              </a:rPr>
              <a:t>.</a:t>
            </a:r>
            <a:endParaRPr sz="1710">
              <a:latin typeface="Trebuchet MS"/>
              <a:cs typeface="Trebuchet MS"/>
            </a:endParaRPr>
          </a:p>
          <a:p>
            <a:pPr marL="141177" marR="126516" algn="ctr">
              <a:lnSpc>
                <a:spcPct val="104200"/>
              </a:lnSpc>
              <a:spcBef>
                <a:spcPts val="86"/>
              </a:spcBef>
            </a:pPr>
            <a:r>
              <a:rPr sz="1710" spc="-103" dirty="0">
                <a:solidFill>
                  <a:srgbClr val="4F81BD"/>
                </a:solidFill>
                <a:latin typeface="Trebuchet MS"/>
                <a:cs typeface="Trebuchet MS"/>
              </a:rPr>
              <a:t>Toda</a:t>
            </a:r>
            <a:r>
              <a:rPr sz="1710" spc="-128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4F81BD"/>
                </a:solidFill>
                <a:latin typeface="Trebuchet MS"/>
                <a:cs typeface="Trebuchet MS"/>
              </a:rPr>
              <a:t>persona</a:t>
            </a:r>
            <a:r>
              <a:rPr sz="1710" spc="-128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68" dirty="0">
                <a:solidFill>
                  <a:srgbClr val="4F81BD"/>
                </a:solidFill>
                <a:latin typeface="Trebuchet MS"/>
                <a:cs typeface="Trebuchet MS"/>
              </a:rPr>
              <a:t>tiene</a:t>
            </a:r>
            <a:r>
              <a:rPr sz="1710" spc="-124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4F81BD"/>
                </a:solidFill>
                <a:latin typeface="Trebuchet MS"/>
                <a:cs typeface="Trebuchet MS"/>
              </a:rPr>
              <a:t>el</a:t>
            </a:r>
            <a:r>
              <a:rPr sz="1710" spc="-128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103" dirty="0">
                <a:solidFill>
                  <a:srgbClr val="4F81BD"/>
                </a:solidFill>
                <a:latin typeface="Trebuchet MS"/>
                <a:cs typeface="Trebuchet MS"/>
              </a:rPr>
              <a:t>deber,</a:t>
            </a:r>
            <a:r>
              <a:rPr sz="1710" spc="-124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4F81BD"/>
                </a:solidFill>
                <a:latin typeface="Trebuchet MS"/>
                <a:cs typeface="Trebuchet MS"/>
              </a:rPr>
              <a:t>en</a:t>
            </a:r>
            <a:r>
              <a:rPr sz="1710" spc="-128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60" dirty="0">
                <a:solidFill>
                  <a:srgbClr val="4F81BD"/>
                </a:solidFill>
                <a:latin typeface="Trebuchet MS"/>
                <a:cs typeface="Trebuchet MS"/>
              </a:rPr>
              <a:t>cuanto</a:t>
            </a:r>
            <a:r>
              <a:rPr sz="1710" spc="-124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56" dirty="0">
                <a:solidFill>
                  <a:srgbClr val="4F81BD"/>
                </a:solidFill>
                <a:latin typeface="Trebuchet MS"/>
                <a:cs typeface="Trebuchet MS"/>
              </a:rPr>
              <a:t>de</a:t>
            </a:r>
            <a:r>
              <a:rPr sz="1710" spc="-128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4F81BD"/>
                </a:solidFill>
                <a:latin typeface="Trebuchet MS"/>
                <a:cs typeface="Trebuchet MS"/>
              </a:rPr>
              <a:t>ella  </a:t>
            </a:r>
            <a:r>
              <a:rPr sz="1710" spc="-68" dirty="0">
                <a:solidFill>
                  <a:srgbClr val="4F81BD"/>
                </a:solidFill>
                <a:latin typeface="Trebuchet MS"/>
                <a:cs typeface="Trebuchet MS"/>
              </a:rPr>
              <a:t>dependa</a:t>
            </a:r>
            <a:r>
              <a:rPr sz="1710" spc="-68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90" dirty="0">
                <a:solidFill>
                  <a:srgbClr val="FF0000"/>
                </a:solidFill>
                <a:latin typeface="Trebuchet MS"/>
                <a:cs typeface="Trebuchet MS"/>
              </a:rPr>
              <a:t>de:</a:t>
            </a:r>
            <a:endParaRPr sz="171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311" y="2539709"/>
            <a:ext cx="4579602" cy="2530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3848">
              <a:lnSpc>
                <a:spcPts val="2001"/>
              </a:lnSpc>
            </a:pPr>
            <a:r>
              <a:rPr sz="1710" spc="-227" dirty="0">
                <a:solidFill>
                  <a:srgbClr val="FF0000"/>
                </a:solidFill>
                <a:latin typeface="Trebuchet MS"/>
                <a:cs typeface="Trebuchet MS"/>
              </a:rPr>
              <a:t>a)</a:t>
            </a:r>
            <a:r>
              <a:rPr sz="1710" spc="-227" dirty="0">
                <a:solidFill>
                  <a:srgbClr val="DFA7A6"/>
                </a:solidFill>
                <a:latin typeface="Trebuchet MS"/>
                <a:cs typeface="Trebuchet MS"/>
              </a:rPr>
              <a:t>a) 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v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v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ar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ar </a:t>
            </a:r>
            <a:r>
              <a:rPr sz="1710" spc="-304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304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304" dirty="0">
                <a:solidFill>
                  <a:srgbClr val="FF0000"/>
                </a:solidFill>
                <a:latin typeface="Trebuchet MS"/>
                <a:cs typeface="Trebuchet MS"/>
              </a:rPr>
              <a:t>au</a:t>
            </a:r>
            <a:r>
              <a:rPr sz="1710" spc="-304" dirty="0">
                <a:solidFill>
                  <a:srgbClr val="DFA7A6"/>
                </a:solidFill>
                <a:latin typeface="Trebuchet MS"/>
                <a:cs typeface="Trebuchet MS"/>
              </a:rPr>
              <a:t>au</a:t>
            </a:r>
            <a:r>
              <a:rPr sz="1710" spc="-304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04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04" dirty="0">
                <a:solidFill>
                  <a:srgbClr val="FF0000"/>
                </a:solidFill>
                <a:latin typeface="Trebuchet MS"/>
                <a:cs typeface="Trebuchet MS"/>
              </a:rPr>
              <a:t>ar</a:t>
            </a:r>
            <a:r>
              <a:rPr sz="1710" spc="-304" dirty="0">
                <a:solidFill>
                  <a:srgbClr val="DFA7A6"/>
                </a:solidFill>
                <a:latin typeface="Trebuchet MS"/>
                <a:cs typeface="Trebuchet MS"/>
              </a:rPr>
              <a:t>ar 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n </a:t>
            </a:r>
            <a:r>
              <a:rPr sz="1710" spc="-371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371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371" dirty="0">
                <a:solidFill>
                  <a:srgbClr val="FF0000"/>
                </a:solidFill>
                <a:latin typeface="Trebuchet MS"/>
                <a:cs typeface="Trebuchet MS"/>
              </a:rPr>
              <a:t>añ</a:t>
            </a:r>
            <a:r>
              <a:rPr sz="1710" spc="-371" dirty="0">
                <a:solidFill>
                  <a:srgbClr val="DFA7A6"/>
                </a:solidFill>
                <a:latin typeface="Trebuchet MS"/>
                <a:cs typeface="Trebuchet MS"/>
              </a:rPr>
              <a:t>añ</a:t>
            </a:r>
            <a:r>
              <a:rPr sz="1710" spc="-371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71" dirty="0">
                <a:solidFill>
                  <a:srgbClr val="DFA7A6"/>
                </a:solidFill>
                <a:latin typeface="Trebuchet MS"/>
                <a:cs typeface="Trebuchet MS"/>
              </a:rPr>
              <a:t>o 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o  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j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j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ti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ti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f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ad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ad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;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;</a:t>
            </a:r>
            <a:endParaRPr sz="1710">
              <a:latin typeface="Trebuchet MS"/>
              <a:cs typeface="Trebuchet MS"/>
            </a:endParaRPr>
          </a:p>
          <a:p>
            <a:pPr indent="6516" algn="ctr">
              <a:lnSpc>
                <a:spcPct val="105400"/>
              </a:lnSpc>
              <a:spcBef>
                <a:spcPts val="487"/>
              </a:spcBef>
            </a:pPr>
            <a:r>
              <a:rPr sz="1710" spc="-432" dirty="0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sz="1710" spc="-432" dirty="0">
                <a:solidFill>
                  <a:srgbClr val="DFA7A6"/>
                </a:solidFill>
                <a:latin typeface="Trebuchet MS"/>
                <a:cs typeface="Trebuchet MS"/>
              </a:rPr>
              <a:t>b</a:t>
            </a:r>
            <a:r>
              <a:rPr sz="1710" spc="-432" dirty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r>
              <a:rPr sz="1710" spc="-432" dirty="0">
                <a:solidFill>
                  <a:srgbClr val="DFA7A6"/>
                </a:solidFill>
                <a:latin typeface="Trebuchet MS"/>
                <a:cs typeface="Trebuchet MS"/>
              </a:rPr>
              <a:t>) </a:t>
            </a:r>
            <a:r>
              <a:rPr sz="1710" spc="-355" dirty="0">
                <a:solidFill>
                  <a:srgbClr val="FF0000"/>
                </a:solidFill>
                <a:latin typeface="Trebuchet MS"/>
                <a:cs typeface="Trebuchet MS"/>
              </a:rPr>
              <a:t>ad</a:t>
            </a:r>
            <a:r>
              <a:rPr sz="1710" spc="-355" dirty="0">
                <a:solidFill>
                  <a:srgbClr val="DFA7A6"/>
                </a:solidFill>
                <a:latin typeface="Trebuchet MS"/>
                <a:cs typeface="Trebuchet MS"/>
              </a:rPr>
              <a:t>ad</a:t>
            </a:r>
            <a:r>
              <a:rPr sz="1710" spc="-35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55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55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1710" spc="-355" dirty="0">
                <a:solidFill>
                  <a:srgbClr val="DFA7A6"/>
                </a:solidFill>
                <a:latin typeface="Trebuchet MS"/>
                <a:cs typeface="Trebuchet MS"/>
              </a:rPr>
              <a:t>p</a:t>
            </a:r>
            <a:r>
              <a:rPr sz="1710" spc="-355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355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355" dirty="0">
                <a:solidFill>
                  <a:srgbClr val="FF0000"/>
                </a:solidFill>
                <a:latin typeface="Trebuchet MS"/>
                <a:cs typeface="Trebuchet MS"/>
              </a:rPr>
              <a:t>ar</a:t>
            </a:r>
            <a:r>
              <a:rPr sz="1710" spc="-355" dirty="0">
                <a:solidFill>
                  <a:srgbClr val="DFA7A6"/>
                </a:solidFill>
                <a:latin typeface="Trebuchet MS"/>
                <a:cs typeface="Trebuchet MS"/>
              </a:rPr>
              <a:t>ar</a:t>
            </a:r>
            <a:r>
              <a:rPr sz="1710" spc="-355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1710" spc="-355" dirty="0">
                <a:solidFill>
                  <a:srgbClr val="DFA7A6"/>
                </a:solidFill>
                <a:latin typeface="Trebuchet MS"/>
                <a:cs typeface="Trebuchet MS"/>
              </a:rPr>
              <a:t>, </a:t>
            </a:r>
            <a:r>
              <a:rPr sz="1710" spc="-500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500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50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500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b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f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53" dirty="0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sz="1710" spc="-453" dirty="0">
                <a:solidFill>
                  <a:srgbClr val="DFA7A6"/>
                </a:solidFill>
                <a:latin typeface="Trebuchet MS"/>
                <a:cs typeface="Trebuchet MS"/>
              </a:rPr>
              <a:t>y 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f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83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483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239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239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239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239" dirty="0">
                <a:solidFill>
                  <a:srgbClr val="DFA7A6"/>
                </a:solidFill>
                <a:latin typeface="Trebuchet MS"/>
                <a:cs typeface="Trebuchet MS"/>
              </a:rPr>
              <a:t>as  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an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an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as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, </a:t>
            </a:r>
            <a:r>
              <a:rPr sz="1710" spc="-239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239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239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239" dirty="0">
                <a:solidFill>
                  <a:srgbClr val="DFA7A6"/>
                </a:solidFill>
                <a:latin typeface="Trebuchet MS"/>
                <a:cs typeface="Trebuchet MS"/>
              </a:rPr>
              <a:t>as 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as 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az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az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ab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ab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s  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p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ar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ar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v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v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ar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ar 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q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q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28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428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428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28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p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z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z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n 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añ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añ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, </a:t>
            </a:r>
            <a:r>
              <a:rPr sz="1710" spc="-462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62" dirty="0">
                <a:solidFill>
                  <a:srgbClr val="DFA7A6"/>
                </a:solidFill>
                <a:latin typeface="Trebuchet MS"/>
                <a:cs typeface="Trebuchet MS"/>
              </a:rPr>
              <a:t>o  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r 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u 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ag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ag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tu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tu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;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; </a:t>
            </a:r>
            <a:r>
              <a:rPr sz="1710" spc="-325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25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2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25" dirty="0">
                <a:solidFill>
                  <a:srgbClr val="DFA7A6"/>
                </a:solidFill>
                <a:latin typeface="Trebuchet MS"/>
                <a:cs typeface="Trebuchet MS"/>
              </a:rPr>
              <a:t>i </a:t>
            </a:r>
            <a:r>
              <a:rPr sz="1710" spc="-329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329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329" dirty="0">
                <a:solidFill>
                  <a:srgbClr val="FF0000"/>
                </a:solidFill>
                <a:latin typeface="Trebuchet MS"/>
                <a:cs typeface="Trebuchet MS"/>
              </a:rPr>
              <a:t>al</a:t>
            </a:r>
            <a:r>
              <a:rPr sz="1710" spc="-329" dirty="0">
                <a:solidFill>
                  <a:srgbClr val="DFA7A6"/>
                </a:solidFill>
                <a:latin typeface="Trebuchet MS"/>
                <a:cs typeface="Trebuchet MS"/>
              </a:rPr>
              <a:t>al</a:t>
            </a:r>
            <a:r>
              <a:rPr sz="1710" spc="-329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29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29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29" dirty="0">
                <a:solidFill>
                  <a:srgbClr val="DFA7A6"/>
                </a:solidFill>
                <a:latin typeface="Trebuchet MS"/>
                <a:cs typeface="Trebuchet MS"/>
              </a:rPr>
              <a:t>s 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as  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v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v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an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an </a:t>
            </a:r>
            <a:r>
              <a:rPr sz="1710" spc="-462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62" dirty="0">
                <a:solidFill>
                  <a:srgbClr val="DFA7A6"/>
                </a:solidFill>
                <a:latin typeface="Trebuchet MS"/>
                <a:cs typeface="Trebuchet MS"/>
              </a:rPr>
              <a:t>o 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y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n 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ag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ag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tu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tu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d </a:t>
            </a:r>
            <a:r>
              <a:rPr sz="1710" spc="-500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500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50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500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n </a:t>
            </a:r>
            <a:r>
              <a:rPr sz="1710" spc="-371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371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371" dirty="0">
                <a:solidFill>
                  <a:srgbClr val="FF0000"/>
                </a:solidFill>
                <a:latin typeface="Trebuchet MS"/>
                <a:cs typeface="Trebuchet MS"/>
              </a:rPr>
              <a:t>añ</a:t>
            </a:r>
            <a:r>
              <a:rPr sz="1710" spc="-371" dirty="0">
                <a:solidFill>
                  <a:srgbClr val="DFA7A6"/>
                </a:solidFill>
                <a:latin typeface="Trebuchet MS"/>
                <a:cs typeface="Trebuchet MS"/>
              </a:rPr>
              <a:t>añ</a:t>
            </a:r>
            <a:r>
              <a:rPr sz="1710" spc="-371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71" dirty="0">
                <a:solidFill>
                  <a:srgbClr val="DFA7A6"/>
                </a:solidFill>
                <a:latin typeface="Trebuchet MS"/>
                <a:cs typeface="Trebuchet MS"/>
              </a:rPr>
              <a:t>o  </a:t>
            </a:r>
            <a:r>
              <a:rPr sz="1710" spc="-435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35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3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35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35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435" dirty="0">
                <a:solidFill>
                  <a:srgbClr val="DFA7A6"/>
                </a:solidFill>
                <a:latin typeface="Trebuchet MS"/>
                <a:cs typeface="Trebuchet MS"/>
              </a:rPr>
              <a:t>l </a:t>
            </a:r>
            <a:r>
              <a:rPr sz="1710" spc="-338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338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338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338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338" dirty="0">
                <a:solidFill>
                  <a:srgbClr val="FF0000"/>
                </a:solidFill>
                <a:latin typeface="Trebuchet MS"/>
                <a:cs typeface="Trebuchet MS"/>
              </a:rPr>
              <a:t>al</a:t>
            </a:r>
            <a:r>
              <a:rPr sz="1710" spc="-338" dirty="0">
                <a:solidFill>
                  <a:srgbClr val="DFA7A6"/>
                </a:solidFill>
                <a:latin typeface="Trebuchet MS"/>
                <a:cs typeface="Trebuchet MS"/>
              </a:rPr>
              <a:t>al 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n </a:t>
            </a:r>
            <a:r>
              <a:rPr sz="1710" spc="-445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445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44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45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45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45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45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445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44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45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45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45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4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45" dirty="0">
                <a:solidFill>
                  <a:srgbClr val="DFA7A6"/>
                </a:solidFill>
                <a:latin typeface="Trebuchet MS"/>
                <a:cs typeface="Trebuchet MS"/>
              </a:rPr>
              <a:t>o </a:t>
            </a:r>
            <a:r>
              <a:rPr sz="1710" spc="-402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402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402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02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02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02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02" dirty="0">
                <a:solidFill>
                  <a:srgbClr val="FF0000"/>
                </a:solidFill>
                <a:latin typeface="Trebuchet MS"/>
                <a:cs typeface="Trebuchet MS"/>
              </a:rPr>
              <a:t>í</a:t>
            </a:r>
            <a:r>
              <a:rPr sz="1710" spc="-402" dirty="0">
                <a:solidFill>
                  <a:srgbClr val="DFA7A6"/>
                </a:solidFill>
                <a:latin typeface="Trebuchet MS"/>
                <a:cs typeface="Trebuchet MS"/>
              </a:rPr>
              <a:t>í</a:t>
            </a:r>
            <a:r>
              <a:rPr sz="1710" spc="-402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402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p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ab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ab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;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; 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ti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ti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e  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h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h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o </a:t>
            </a:r>
            <a:r>
              <a:rPr sz="1710" spc="-483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483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q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q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40" dirty="0">
                <a:solidFill>
                  <a:srgbClr val="FF0000"/>
                </a:solidFill>
                <a:latin typeface="Trebuchet MS"/>
                <a:cs typeface="Trebuchet MS"/>
              </a:rPr>
              <a:t>é</a:t>
            </a:r>
            <a:r>
              <a:rPr sz="1710" spc="-440" dirty="0">
                <a:solidFill>
                  <a:srgbClr val="DFA7A6"/>
                </a:solidFill>
                <a:latin typeface="Trebuchet MS"/>
                <a:cs typeface="Trebuchet MS"/>
              </a:rPr>
              <a:t>é</a:t>
            </a:r>
            <a:r>
              <a:rPr sz="1710" spc="-440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440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440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440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44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40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b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l </a:t>
            </a:r>
            <a:r>
              <a:rPr sz="1710" spc="-338" dirty="0">
                <a:solidFill>
                  <a:srgbClr val="FF0000"/>
                </a:solidFill>
                <a:latin typeface="Trebuchet MS"/>
                <a:cs typeface="Trebuchet MS"/>
              </a:rPr>
              <a:t>v</a:t>
            </a:r>
            <a:r>
              <a:rPr sz="1710" spc="-338" dirty="0">
                <a:solidFill>
                  <a:srgbClr val="DFA7A6"/>
                </a:solidFill>
                <a:latin typeface="Trebuchet MS"/>
                <a:cs typeface="Trebuchet MS"/>
              </a:rPr>
              <a:t>v</a:t>
            </a:r>
            <a:r>
              <a:rPr sz="1710" spc="-338" dirty="0">
                <a:solidFill>
                  <a:srgbClr val="FF0000"/>
                </a:solidFill>
                <a:latin typeface="Trebuchet MS"/>
                <a:cs typeface="Trebuchet MS"/>
              </a:rPr>
              <a:t>al</a:t>
            </a:r>
            <a:r>
              <a:rPr sz="1710" spc="-338" dirty="0">
                <a:solidFill>
                  <a:srgbClr val="DFA7A6"/>
                </a:solidFill>
                <a:latin typeface="Trebuchet MS"/>
                <a:cs typeface="Trebuchet MS"/>
              </a:rPr>
              <a:t>al</a:t>
            </a:r>
            <a:r>
              <a:rPr sz="1710" spc="-338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38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38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338" dirty="0">
                <a:solidFill>
                  <a:srgbClr val="DFA7A6"/>
                </a:solidFill>
                <a:latin typeface="Trebuchet MS"/>
                <a:cs typeface="Trebuchet MS"/>
              </a:rPr>
              <a:t>r </a:t>
            </a:r>
            <a:r>
              <a:rPr sz="1710" spc="-500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500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50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500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s  </a:t>
            </a:r>
            <a:r>
              <a:rPr sz="1710" spc="-350" dirty="0">
                <a:solidFill>
                  <a:srgbClr val="FF0000"/>
                </a:solidFill>
                <a:latin typeface="Trebuchet MS"/>
                <a:cs typeface="Trebuchet MS"/>
              </a:rPr>
              <a:t>g</a:t>
            </a:r>
            <a:r>
              <a:rPr sz="1710" spc="-350" dirty="0">
                <a:solidFill>
                  <a:srgbClr val="DFA7A6"/>
                </a:solidFill>
                <a:latin typeface="Trebuchet MS"/>
                <a:cs typeface="Trebuchet MS"/>
              </a:rPr>
              <a:t>g</a:t>
            </a:r>
            <a:r>
              <a:rPr sz="1710" spc="-350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350" dirty="0">
                <a:solidFill>
                  <a:srgbClr val="DFA7A6"/>
                </a:solidFill>
                <a:latin typeface="Trebuchet MS"/>
                <a:cs typeface="Trebuchet MS"/>
              </a:rPr>
              <a:t>as</a:t>
            </a:r>
            <a:r>
              <a:rPr sz="1710" spc="-350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350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350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50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50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50" dirty="0">
                <a:solidFill>
                  <a:srgbClr val="DFA7A6"/>
                </a:solidFill>
                <a:latin typeface="Trebuchet MS"/>
                <a:cs typeface="Trebuchet MS"/>
              </a:rPr>
              <a:t>s 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n 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q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q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ó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ó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, 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f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83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483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239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239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239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239" dirty="0">
                <a:solidFill>
                  <a:srgbClr val="DFA7A6"/>
                </a:solidFill>
                <a:latin typeface="Trebuchet MS"/>
                <a:cs typeface="Trebuchet MS"/>
              </a:rPr>
              <a:t>as </a:t>
            </a:r>
            <a:r>
              <a:rPr sz="1710" spc="-342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342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342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42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42" dirty="0">
                <a:solidFill>
                  <a:srgbClr val="FF0000"/>
                </a:solidFill>
                <a:latin typeface="Trebuchet MS"/>
                <a:cs typeface="Trebuchet MS"/>
              </a:rPr>
              <a:t>g</a:t>
            </a:r>
            <a:r>
              <a:rPr sz="1710" spc="-342" dirty="0">
                <a:solidFill>
                  <a:srgbClr val="DFA7A6"/>
                </a:solidFill>
                <a:latin typeface="Trebuchet MS"/>
                <a:cs typeface="Trebuchet MS"/>
              </a:rPr>
              <a:t>g</a:t>
            </a:r>
            <a:r>
              <a:rPr sz="1710" spc="-342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342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342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342" dirty="0">
                <a:solidFill>
                  <a:srgbClr val="DFA7A6"/>
                </a:solidFill>
                <a:latin typeface="Trebuchet MS"/>
                <a:cs typeface="Trebuchet MS"/>
              </a:rPr>
              <a:t>as  </a:t>
            </a:r>
            <a:r>
              <a:rPr sz="1710" spc="-435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35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3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35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35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435" dirty="0">
                <a:solidFill>
                  <a:srgbClr val="DFA7A6"/>
                </a:solidFill>
                <a:latin typeface="Trebuchet MS"/>
                <a:cs typeface="Trebuchet MS"/>
              </a:rPr>
              <a:t>l 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q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q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o 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27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312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312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312" dirty="0">
                <a:solidFill>
                  <a:srgbClr val="FF0000"/>
                </a:solidFill>
                <a:latin typeface="Trebuchet MS"/>
                <a:cs typeface="Trebuchet MS"/>
              </a:rPr>
              <a:t>au</a:t>
            </a:r>
            <a:r>
              <a:rPr sz="1710" spc="-312" dirty="0">
                <a:solidFill>
                  <a:srgbClr val="DFA7A6"/>
                </a:solidFill>
                <a:latin typeface="Trebuchet MS"/>
                <a:cs typeface="Trebuchet MS"/>
              </a:rPr>
              <a:t>au</a:t>
            </a:r>
            <a:r>
              <a:rPr sz="1710" spc="-312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12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12" dirty="0">
                <a:solidFill>
                  <a:srgbClr val="FF0000"/>
                </a:solidFill>
                <a:latin typeface="Trebuchet MS"/>
                <a:cs typeface="Trebuchet MS"/>
              </a:rPr>
              <a:t>a;</a:t>
            </a:r>
            <a:r>
              <a:rPr sz="1710" spc="-312" dirty="0">
                <a:solidFill>
                  <a:srgbClr val="DFA7A6"/>
                </a:solidFill>
                <a:latin typeface="Trebuchet MS"/>
                <a:cs typeface="Trebuchet MS"/>
              </a:rPr>
              <a:t>a;</a:t>
            </a:r>
            <a:endParaRPr sz="171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0623" y="2549535"/>
            <a:ext cx="4793226" cy="2469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" name="object 7"/>
          <p:cNvSpPr txBox="1"/>
          <p:nvPr/>
        </p:nvSpPr>
        <p:spPr>
          <a:xfrm>
            <a:off x="5419069" y="1639939"/>
            <a:ext cx="3289994" cy="972450"/>
          </a:xfrm>
          <a:prstGeom prst="rect">
            <a:avLst/>
          </a:prstGeom>
        </p:spPr>
        <p:txBody>
          <a:bodyPr vert="horz" wrap="square" lIns="0" tIns="5973" rIns="0" bIns="0" rtlCol="0">
            <a:spAutoFit/>
          </a:bodyPr>
          <a:lstStyle/>
          <a:p>
            <a:pPr marL="10860" marR="4344" algn="just">
              <a:lnSpc>
                <a:spcPct val="102400"/>
              </a:lnSpc>
              <a:spcBef>
                <a:spcPts val="47"/>
              </a:spcBef>
            </a:pPr>
            <a:r>
              <a:rPr sz="2052" spc="-64" dirty="0">
                <a:latin typeface="Trebuchet MS"/>
                <a:cs typeface="Trebuchet MS"/>
              </a:rPr>
              <a:t>¿Todos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-56" dirty="0">
                <a:latin typeface="Trebuchet MS"/>
                <a:cs typeface="Trebuchet MS"/>
              </a:rPr>
              <a:t>los</a:t>
            </a:r>
            <a:r>
              <a:rPr sz="2052" spc="-154" dirty="0">
                <a:latin typeface="Trebuchet MS"/>
                <a:cs typeface="Trebuchet MS"/>
              </a:rPr>
              <a:t> </a:t>
            </a:r>
            <a:r>
              <a:rPr sz="2052" spc="-73" dirty="0">
                <a:latin typeface="Trebuchet MS"/>
                <a:cs typeface="Trebuchet MS"/>
              </a:rPr>
              <a:t>bañistas</a:t>
            </a:r>
            <a:r>
              <a:rPr sz="2052" spc="-154" dirty="0">
                <a:latin typeface="Trebuchet MS"/>
                <a:cs typeface="Trebuchet MS"/>
              </a:rPr>
              <a:t> </a:t>
            </a:r>
            <a:r>
              <a:rPr sz="2052" spc="-81" dirty="0">
                <a:latin typeface="Trebuchet MS"/>
                <a:cs typeface="Trebuchet MS"/>
              </a:rPr>
              <a:t>están</a:t>
            </a:r>
            <a:r>
              <a:rPr sz="2052" spc="-154" dirty="0">
                <a:latin typeface="Trebuchet MS"/>
                <a:cs typeface="Trebuchet MS"/>
              </a:rPr>
              <a:t> </a:t>
            </a:r>
            <a:r>
              <a:rPr sz="2052" spc="-60" dirty="0">
                <a:latin typeface="Trebuchet MS"/>
                <a:cs typeface="Trebuchet MS"/>
              </a:rPr>
              <a:t>en</a:t>
            </a:r>
            <a:r>
              <a:rPr sz="2052" spc="-154" dirty="0">
                <a:latin typeface="Trebuchet MS"/>
                <a:cs typeface="Trebuchet MS"/>
              </a:rPr>
              <a:t> </a:t>
            </a:r>
            <a:r>
              <a:rPr sz="2052" spc="-111" dirty="0">
                <a:latin typeface="Trebuchet MS"/>
                <a:cs typeface="Trebuchet MS"/>
              </a:rPr>
              <a:t>el  </a:t>
            </a:r>
            <a:r>
              <a:rPr sz="2052" spc="-73" dirty="0">
                <a:latin typeface="Trebuchet MS"/>
                <a:cs typeface="Trebuchet MS"/>
              </a:rPr>
              <a:t>deber</a:t>
            </a:r>
            <a:r>
              <a:rPr sz="2052" spc="-162" dirty="0">
                <a:latin typeface="Trebuchet MS"/>
                <a:cs typeface="Trebuchet MS"/>
              </a:rPr>
              <a:t> </a:t>
            </a:r>
            <a:r>
              <a:rPr sz="2052" spc="-73" dirty="0">
                <a:latin typeface="Trebuchet MS"/>
                <a:cs typeface="Trebuchet MS"/>
              </a:rPr>
              <a:t>de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-94" dirty="0">
                <a:latin typeface="Trebuchet MS"/>
                <a:cs typeface="Trebuchet MS"/>
              </a:rPr>
              <a:t>auxiliar</a:t>
            </a:r>
            <a:r>
              <a:rPr sz="2052" spc="-162" dirty="0">
                <a:latin typeface="Trebuchet MS"/>
                <a:cs typeface="Trebuchet MS"/>
              </a:rPr>
              <a:t> </a:t>
            </a:r>
            <a:r>
              <a:rPr sz="2052" spc="-86" dirty="0">
                <a:latin typeface="Trebuchet MS"/>
                <a:cs typeface="Trebuchet MS"/>
              </a:rPr>
              <a:t>a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-64" dirty="0">
                <a:latin typeface="Trebuchet MS"/>
                <a:cs typeface="Trebuchet MS"/>
              </a:rPr>
              <a:t>quien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-56" dirty="0">
                <a:latin typeface="Trebuchet MS"/>
                <a:cs typeface="Trebuchet MS"/>
              </a:rPr>
              <a:t>se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-60" dirty="0">
                <a:latin typeface="Trebuchet MS"/>
                <a:cs typeface="Trebuchet MS"/>
              </a:rPr>
              <a:t>ha  </a:t>
            </a:r>
            <a:r>
              <a:rPr sz="2052" spc="-73" dirty="0">
                <a:latin typeface="Trebuchet MS"/>
                <a:cs typeface="Trebuchet MS"/>
              </a:rPr>
              <a:t>arriesgado </a:t>
            </a:r>
            <a:r>
              <a:rPr sz="2052" spc="-60" dirty="0">
                <a:latin typeface="Trebuchet MS"/>
                <a:cs typeface="Trebuchet MS"/>
              </a:rPr>
              <a:t>en </a:t>
            </a:r>
            <a:r>
              <a:rPr sz="2052" spc="-111" dirty="0">
                <a:latin typeface="Trebuchet MS"/>
                <a:cs typeface="Trebuchet MS"/>
              </a:rPr>
              <a:t>el</a:t>
            </a:r>
            <a:r>
              <a:rPr sz="2052" spc="-325" dirty="0">
                <a:latin typeface="Trebuchet MS"/>
                <a:cs typeface="Trebuchet MS"/>
              </a:rPr>
              <a:t> </a:t>
            </a:r>
            <a:r>
              <a:rPr sz="2052" spc="-4" dirty="0">
                <a:latin typeface="Trebuchet MS"/>
                <a:cs typeface="Trebuchet MS"/>
              </a:rPr>
              <a:t>mar?</a:t>
            </a:r>
            <a:endParaRPr sz="2052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50160" y="2675407"/>
            <a:ext cx="3136327" cy="3005466"/>
          </a:xfrm>
          <a:custGeom>
            <a:avLst/>
            <a:gdLst/>
            <a:ahLst/>
            <a:cxnLst/>
            <a:rect l="l" t="t" r="r" b="b"/>
            <a:pathLst>
              <a:path w="3667759" h="3514725">
                <a:moveTo>
                  <a:pt x="1828126" y="0"/>
                </a:moveTo>
                <a:lnTo>
                  <a:pt x="1688073" y="396627"/>
                </a:lnTo>
                <a:lnTo>
                  <a:pt x="70026" y="396627"/>
                </a:lnTo>
                <a:lnTo>
                  <a:pt x="42769" y="402125"/>
                </a:lnTo>
                <a:lnTo>
                  <a:pt x="20510" y="417120"/>
                </a:lnTo>
                <a:lnTo>
                  <a:pt x="5503" y="439360"/>
                </a:lnTo>
                <a:lnTo>
                  <a:pt x="0" y="466594"/>
                </a:lnTo>
                <a:lnTo>
                  <a:pt x="0" y="3444578"/>
                </a:lnTo>
                <a:lnTo>
                  <a:pt x="5503" y="3471816"/>
                </a:lnTo>
                <a:lnTo>
                  <a:pt x="20510" y="3494056"/>
                </a:lnTo>
                <a:lnTo>
                  <a:pt x="42769" y="3509048"/>
                </a:lnTo>
                <a:lnTo>
                  <a:pt x="70026" y="3514546"/>
                </a:lnTo>
                <a:lnTo>
                  <a:pt x="3597178" y="3514546"/>
                </a:lnTo>
                <a:lnTo>
                  <a:pt x="3624433" y="3509048"/>
                </a:lnTo>
                <a:lnTo>
                  <a:pt x="3646692" y="3494056"/>
                </a:lnTo>
                <a:lnTo>
                  <a:pt x="3661701" y="3471816"/>
                </a:lnTo>
                <a:lnTo>
                  <a:pt x="3667205" y="3444578"/>
                </a:lnTo>
                <a:lnTo>
                  <a:pt x="3667205" y="466594"/>
                </a:lnTo>
                <a:lnTo>
                  <a:pt x="3661701" y="439360"/>
                </a:lnTo>
                <a:lnTo>
                  <a:pt x="3646692" y="417120"/>
                </a:lnTo>
                <a:lnTo>
                  <a:pt x="3624433" y="402125"/>
                </a:lnTo>
                <a:lnTo>
                  <a:pt x="3597178" y="396627"/>
                </a:lnTo>
                <a:lnTo>
                  <a:pt x="1968179" y="396627"/>
                </a:lnTo>
                <a:lnTo>
                  <a:pt x="1828126" y="0"/>
                </a:lnTo>
                <a:close/>
              </a:path>
            </a:pathLst>
          </a:custGeom>
          <a:ln w="2799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" name="object 9"/>
          <p:cNvSpPr txBox="1"/>
          <p:nvPr/>
        </p:nvSpPr>
        <p:spPr>
          <a:xfrm>
            <a:off x="5603686" y="3076980"/>
            <a:ext cx="2915872" cy="2484339"/>
          </a:xfrm>
          <a:prstGeom prst="rect">
            <a:avLst/>
          </a:prstGeom>
        </p:spPr>
        <p:txBody>
          <a:bodyPr vert="horz" wrap="square" lIns="0" tIns="16833" rIns="0" bIns="0" rtlCol="0">
            <a:spAutoFit/>
          </a:bodyPr>
          <a:lstStyle/>
          <a:p>
            <a:pPr marL="10860" marR="4344">
              <a:lnSpc>
                <a:spcPct val="120700"/>
              </a:lnSpc>
              <a:spcBef>
                <a:spcPts val="133"/>
              </a:spcBef>
            </a:pPr>
            <a:r>
              <a:rPr sz="1325" spc="-4" dirty="0">
                <a:latin typeface="Tahoma"/>
                <a:cs typeface="Tahoma"/>
              </a:rPr>
              <a:t>Art. </a:t>
            </a:r>
            <a:r>
              <a:rPr sz="1325" spc="-9" dirty="0">
                <a:latin typeface="Tahoma"/>
                <a:cs typeface="Tahoma"/>
              </a:rPr>
              <a:t>4.103 </a:t>
            </a:r>
            <a:r>
              <a:rPr sz="1325" spc="-4" dirty="0">
                <a:latin typeface="Tahoma"/>
                <a:cs typeface="Tahoma"/>
              </a:rPr>
              <a:t>- </a:t>
            </a:r>
            <a:r>
              <a:rPr sz="1325" spc="-9" dirty="0">
                <a:solidFill>
                  <a:srgbClr val="C0504D"/>
                </a:solidFill>
                <a:latin typeface="Tahoma"/>
                <a:cs typeface="Tahoma"/>
              </a:rPr>
              <a:t>Puede </a:t>
            </a:r>
            <a:r>
              <a:rPr sz="1325" spc="-4" dirty="0">
                <a:solidFill>
                  <a:srgbClr val="C0504D"/>
                </a:solidFill>
                <a:latin typeface="Tahoma"/>
                <a:cs typeface="Tahoma"/>
              </a:rPr>
              <a:t>existir el </a:t>
            </a:r>
            <a:r>
              <a:rPr sz="1325" spc="-9" dirty="0">
                <a:solidFill>
                  <a:srgbClr val="C0504D"/>
                </a:solidFill>
                <a:latin typeface="Tahoma"/>
                <a:cs typeface="Tahoma"/>
              </a:rPr>
              <a:t>deber de  </a:t>
            </a:r>
            <a:r>
              <a:rPr sz="1325" spc="-4" dirty="0">
                <a:solidFill>
                  <a:srgbClr val="C0504D"/>
                </a:solidFill>
                <a:latin typeface="Tahoma"/>
                <a:cs typeface="Tahoma"/>
              </a:rPr>
              <a:t>actuar </a:t>
            </a:r>
            <a:r>
              <a:rPr sz="1325" spc="-9" dirty="0">
                <a:solidFill>
                  <a:srgbClr val="C0504D"/>
                </a:solidFill>
                <a:latin typeface="Tahoma"/>
                <a:cs typeface="Tahoma"/>
              </a:rPr>
              <a:t>positivamente </a:t>
            </a:r>
            <a:r>
              <a:rPr sz="1325" spc="-13" dirty="0">
                <a:solidFill>
                  <a:srgbClr val="C0504D"/>
                </a:solidFill>
                <a:latin typeface="Tahoma"/>
                <a:cs typeface="Tahoma"/>
              </a:rPr>
              <a:t>para </a:t>
            </a:r>
            <a:r>
              <a:rPr sz="1325" spc="-9" dirty="0">
                <a:solidFill>
                  <a:srgbClr val="C0504D"/>
                </a:solidFill>
                <a:latin typeface="Tahoma"/>
                <a:cs typeface="Tahoma"/>
              </a:rPr>
              <a:t>proteger </a:t>
            </a:r>
            <a:r>
              <a:rPr sz="1325" spc="-4" dirty="0">
                <a:solidFill>
                  <a:srgbClr val="C0504D"/>
                </a:solidFill>
                <a:latin typeface="Tahoma"/>
                <a:cs typeface="Tahoma"/>
              </a:rPr>
              <a:t>a  los </a:t>
            </a:r>
            <a:r>
              <a:rPr sz="1325" spc="-9" dirty="0">
                <a:solidFill>
                  <a:srgbClr val="C0504D"/>
                </a:solidFill>
                <a:latin typeface="Tahoma"/>
                <a:cs typeface="Tahoma"/>
              </a:rPr>
              <a:t>demás de </a:t>
            </a:r>
            <a:r>
              <a:rPr sz="1325" spc="-4" dirty="0">
                <a:solidFill>
                  <a:srgbClr val="C0504D"/>
                </a:solidFill>
                <a:latin typeface="Tahoma"/>
                <a:cs typeface="Tahoma"/>
              </a:rPr>
              <a:t>daños si así se establece  </a:t>
            </a:r>
            <a:r>
              <a:rPr sz="1325" spc="-9" dirty="0">
                <a:solidFill>
                  <a:srgbClr val="C0504D"/>
                </a:solidFill>
                <a:latin typeface="Tahoma"/>
                <a:cs typeface="Tahoma"/>
              </a:rPr>
              <a:t>legalmente</a:t>
            </a:r>
            <a:r>
              <a:rPr sz="1325" spc="-9" dirty="0">
                <a:latin typeface="Tahoma"/>
                <a:cs typeface="Tahoma"/>
              </a:rPr>
              <a:t>, </a:t>
            </a:r>
            <a:r>
              <a:rPr sz="1325" spc="-4" dirty="0">
                <a:latin typeface="Tahoma"/>
                <a:cs typeface="Tahoma"/>
              </a:rPr>
              <a:t>si quien actúa crea y  </a:t>
            </a:r>
            <a:r>
              <a:rPr sz="1325" spc="-9" dirty="0">
                <a:latin typeface="Tahoma"/>
                <a:cs typeface="Tahoma"/>
              </a:rPr>
              <a:t>controla </a:t>
            </a:r>
            <a:r>
              <a:rPr sz="1325" spc="-4" dirty="0">
                <a:latin typeface="Tahoma"/>
                <a:cs typeface="Tahoma"/>
              </a:rPr>
              <a:t>una situación </a:t>
            </a:r>
            <a:r>
              <a:rPr sz="1325" spc="-9" dirty="0">
                <a:latin typeface="Tahoma"/>
                <a:cs typeface="Tahoma"/>
              </a:rPr>
              <a:t>de peligro, </a:t>
            </a:r>
            <a:r>
              <a:rPr sz="1325" spc="-4" dirty="0">
                <a:latin typeface="Tahoma"/>
                <a:cs typeface="Tahoma"/>
              </a:rPr>
              <a:t>si  existe una especial relación entre las  partes o si la </a:t>
            </a:r>
            <a:r>
              <a:rPr sz="1325" spc="-13" dirty="0">
                <a:latin typeface="Tahoma"/>
                <a:cs typeface="Tahoma"/>
              </a:rPr>
              <a:t>gravedad </a:t>
            </a:r>
            <a:r>
              <a:rPr sz="1325" spc="-4" dirty="0">
                <a:latin typeface="Tahoma"/>
                <a:cs typeface="Tahoma"/>
              </a:rPr>
              <a:t>del daño </a:t>
            </a:r>
            <a:r>
              <a:rPr sz="1325" spc="-13" dirty="0">
                <a:latin typeface="Tahoma"/>
                <a:cs typeface="Tahoma"/>
              </a:rPr>
              <a:t>para  </a:t>
            </a:r>
            <a:r>
              <a:rPr sz="1325" spc="-4" dirty="0">
                <a:latin typeface="Tahoma"/>
                <a:cs typeface="Tahoma"/>
              </a:rPr>
              <a:t>una parte y la </a:t>
            </a:r>
            <a:r>
              <a:rPr sz="1325" spc="-9" dirty="0">
                <a:latin typeface="Tahoma"/>
                <a:cs typeface="Tahoma"/>
              </a:rPr>
              <a:t>facilidad de </a:t>
            </a:r>
            <a:r>
              <a:rPr sz="1325" spc="-4" dirty="0">
                <a:latin typeface="Tahoma"/>
                <a:cs typeface="Tahoma"/>
              </a:rPr>
              <a:t>evitarlo </a:t>
            </a:r>
            <a:r>
              <a:rPr sz="1325" spc="-13" dirty="0">
                <a:latin typeface="Tahoma"/>
                <a:cs typeface="Tahoma"/>
              </a:rPr>
              <a:t>para  </a:t>
            </a:r>
            <a:r>
              <a:rPr sz="1325" spc="-4" dirty="0">
                <a:latin typeface="Tahoma"/>
                <a:cs typeface="Tahoma"/>
              </a:rPr>
              <a:t>la </a:t>
            </a:r>
            <a:r>
              <a:rPr sz="1325" spc="-9" dirty="0">
                <a:latin typeface="Tahoma"/>
                <a:cs typeface="Tahoma"/>
              </a:rPr>
              <a:t>otra </a:t>
            </a:r>
            <a:r>
              <a:rPr sz="1325" spc="-4" dirty="0">
                <a:latin typeface="Tahoma"/>
                <a:cs typeface="Tahoma"/>
              </a:rPr>
              <a:t>indican la existencia </a:t>
            </a:r>
            <a:r>
              <a:rPr sz="1325" spc="-9" dirty="0">
                <a:latin typeface="Tahoma"/>
                <a:cs typeface="Tahoma"/>
              </a:rPr>
              <a:t>de </a:t>
            </a:r>
            <a:r>
              <a:rPr sz="1325" spc="-4" dirty="0">
                <a:latin typeface="Tahoma"/>
                <a:cs typeface="Tahoma"/>
              </a:rPr>
              <a:t>tal  deber</a:t>
            </a:r>
            <a:endParaRPr sz="1325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09890" y="2659851"/>
            <a:ext cx="705891" cy="733583"/>
          </a:xfrm>
          <a:custGeom>
            <a:avLst/>
            <a:gdLst/>
            <a:ahLst/>
            <a:cxnLst/>
            <a:rect l="l" t="t" r="r" b="b"/>
            <a:pathLst>
              <a:path w="825500" h="857885">
                <a:moveTo>
                  <a:pt x="412686" y="0"/>
                </a:moveTo>
                <a:lnTo>
                  <a:pt x="367495" y="2562"/>
                </a:lnTo>
                <a:lnTo>
                  <a:pt x="322742" y="10251"/>
                </a:lnTo>
                <a:lnTo>
                  <a:pt x="278864" y="23065"/>
                </a:lnTo>
                <a:lnTo>
                  <a:pt x="236301" y="41004"/>
                </a:lnTo>
                <a:lnTo>
                  <a:pt x="195489" y="64070"/>
                </a:lnTo>
                <a:lnTo>
                  <a:pt x="156866" y="92261"/>
                </a:lnTo>
                <a:lnTo>
                  <a:pt x="120872" y="125577"/>
                </a:lnTo>
                <a:lnTo>
                  <a:pt x="88804" y="162973"/>
                </a:lnTo>
                <a:lnTo>
                  <a:pt x="61669" y="203099"/>
                </a:lnTo>
                <a:lnTo>
                  <a:pt x="39468" y="245499"/>
                </a:lnTo>
                <a:lnTo>
                  <a:pt x="22201" y="289720"/>
                </a:lnTo>
                <a:lnTo>
                  <a:pt x="9867" y="335306"/>
                </a:lnTo>
                <a:lnTo>
                  <a:pt x="2466" y="381801"/>
                </a:lnTo>
                <a:lnTo>
                  <a:pt x="0" y="428752"/>
                </a:lnTo>
                <a:lnTo>
                  <a:pt x="2466" y="475702"/>
                </a:lnTo>
                <a:lnTo>
                  <a:pt x="9867" y="522197"/>
                </a:lnTo>
                <a:lnTo>
                  <a:pt x="22201" y="567783"/>
                </a:lnTo>
                <a:lnTo>
                  <a:pt x="39468" y="612004"/>
                </a:lnTo>
                <a:lnTo>
                  <a:pt x="61669" y="654404"/>
                </a:lnTo>
                <a:lnTo>
                  <a:pt x="88804" y="694530"/>
                </a:lnTo>
                <a:lnTo>
                  <a:pt x="120872" y="731926"/>
                </a:lnTo>
                <a:lnTo>
                  <a:pt x="156866" y="765240"/>
                </a:lnTo>
                <a:lnTo>
                  <a:pt x="195489" y="793429"/>
                </a:lnTo>
                <a:lnTo>
                  <a:pt x="236301" y="816492"/>
                </a:lnTo>
                <a:lnTo>
                  <a:pt x="278864" y="834430"/>
                </a:lnTo>
                <a:lnTo>
                  <a:pt x="322742" y="847244"/>
                </a:lnTo>
                <a:lnTo>
                  <a:pt x="367495" y="854931"/>
                </a:lnTo>
                <a:lnTo>
                  <a:pt x="412686" y="857494"/>
                </a:lnTo>
                <a:lnTo>
                  <a:pt x="457877" y="854931"/>
                </a:lnTo>
                <a:lnTo>
                  <a:pt x="502630" y="847244"/>
                </a:lnTo>
                <a:lnTo>
                  <a:pt x="546508" y="834430"/>
                </a:lnTo>
                <a:lnTo>
                  <a:pt x="589071" y="816492"/>
                </a:lnTo>
                <a:lnTo>
                  <a:pt x="629883" y="793429"/>
                </a:lnTo>
                <a:lnTo>
                  <a:pt x="668506" y="765240"/>
                </a:lnTo>
                <a:lnTo>
                  <a:pt x="704500" y="731926"/>
                </a:lnTo>
                <a:lnTo>
                  <a:pt x="736568" y="694530"/>
                </a:lnTo>
                <a:lnTo>
                  <a:pt x="763703" y="654404"/>
                </a:lnTo>
                <a:lnTo>
                  <a:pt x="785904" y="612004"/>
                </a:lnTo>
                <a:lnTo>
                  <a:pt x="803171" y="567783"/>
                </a:lnTo>
                <a:lnTo>
                  <a:pt x="815505" y="522197"/>
                </a:lnTo>
                <a:lnTo>
                  <a:pt x="822906" y="475702"/>
                </a:lnTo>
                <a:lnTo>
                  <a:pt x="825373" y="428752"/>
                </a:lnTo>
                <a:lnTo>
                  <a:pt x="822906" y="381801"/>
                </a:lnTo>
                <a:lnTo>
                  <a:pt x="815505" y="335306"/>
                </a:lnTo>
                <a:lnTo>
                  <a:pt x="803171" y="289720"/>
                </a:lnTo>
                <a:lnTo>
                  <a:pt x="785904" y="245499"/>
                </a:lnTo>
                <a:lnTo>
                  <a:pt x="763703" y="203099"/>
                </a:lnTo>
                <a:lnTo>
                  <a:pt x="736568" y="162973"/>
                </a:lnTo>
                <a:lnTo>
                  <a:pt x="704500" y="125577"/>
                </a:lnTo>
                <a:lnTo>
                  <a:pt x="668506" y="92261"/>
                </a:lnTo>
                <a:lnTo>
                  <a:pt x="629883" y="64070"/>
                </a:lnTo>
                <a:lnTo>
                  <a:pt x="589071" y="41004"/>
                </a:lnTo>
                <a:lnTo>
                  <a:pt x="546508" y="23065"/>
                </a:lnTo>
                <a:lnTo>
                  <a:pt x="502630" y="10251"/>
                </a:lnTo>
                <a:lnTo>
                  <a:pt x="457877" y="2562"/>
                </a:lnTo>
                <a:lnTo>
                  <a:pt x="412686" y="0"/>
                </a:lnTo>
                <a:close/>
              </a:path>
            </a:pathLst>
          </a:custGeom>
          <a:solidFill>
            <a:srgbClr val="FFFFFF">
              <a:alpha val="3455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1" name="object 11"/>
          <p:cNvSpPr/>
          <p:nvPr/>
        </p:nvSpPr>
        <p:spPr>
          <a:xfrm>
            <a:off x="2590940" y="2639918"/>
            <a:ext cx="744985" cy="774308"/>
          </a:xfrm>
          <a:custGeom>
            <a:avLst/>
            <a:gdLst/>
            <a:ahLst/>
            <a:cxnLst/>
            <a:rect l="l" t="t" r="r" b="b"/>
            <a:pathLst>
              <a:path w="871220" h="905510">
                <a:moveTo>
                  <a:pt x="362844" y="848360"/>
                </a:moveTo>
                <a:lnTo>
                  <a:pt x="359896" y="849368"/>
                </a:lnTo>
                <a:lnTo>
                  <a:pt x="369675" y="858520"/>
                </a:lnTo>
                <a:lnTo>
                  <a:pt x="370406" y="876300"/>
                </a:lnTo>
                <a:lnTo>
                  <a:pt x="362085" y="892810"/>
                </a:lnTo>
                <a:lnTo>
                  <a:pt x="350011" y="896573"/>
                </a:lnTo>
                <a:lnTo>
                  <a:pt x="352938" y="899160"/>
                </a:lnTo>
                <a:lnTo>
                  <a:pt x="370446" y="901700"/>
                </a:lnTo>
                <a:lnTo>
                  <a:pt x="403423" y="904239"/>
                </a:lnTo>
                <a:lnTo>
                  <a:pt x="433455" y="904239"/>
                </a:lnTo>
                <a:lnTo>
                  <a:pt x="445506" y="905510"/>
                </a:lnTo>
                <a:lnTo>
                  <a:pt x="454846" y="905510"/>
                </a:lnTo>
                <a:lnTo>
                  <a:pt x="463441" y="904239"/>
                </a:lnTo>
                <a:lnTo>
                  <a:pt x="475406" y="899160"/>
                </a:lnTo>
                <a:lnTo>
                  <a:pt x="491726" y="894080"/>
                </a:lnTo>
                <a:lnTo>
                  <a:pt x="509438" y="890270"/>
                </a:lnTo>
                <a:lnTo>
                  <a:pt x="525582" y="889000"/>
                </a:lnTo>
                <a:lnTo>
                  <a:pt x="539647" y="886460"/>
                </a:lnTo>
                <a:lnTo>
                  <a:pt x="557089" y="882650"/>
                </a:lnTo>
                <a:lnTo>
                  <a:pt x="588930" y="871220"/>
                </a:lnTo>
                <a:lnTo>
                  <a:pt x="601153" y="867410"/>
                </a:lnTo>
                <a:lnTo>
                  <a:pt x="617613" y="859789"/>
                </a:lnTo>
                <a:lnTo>
                  <a:pt x="444480" y="859789"/>
                </a:lnTo>
                <a:lnTo>
                  <a:pt x="429524" y="858520"/>
                </a:lnTo>
                <a:lnTo>
                  <a:pt x="407672" y="855980"/>
                </a:lnTo>
                <a:lnTo>
                  <a:pt x="383815" y="852170"/>
                </a:lnTo>
                <a:lnTo>
                  <a:pt x="362844" y="848360"/>
                </a:lnTo>
                <a:close/>
              </a:path>
              <a:path w="871220" h="905510">
                <a:moveTo>
                  <a:pt x="7002" y="547049"/>
                </a:moveTo>
                <a:lnTo>
                  <a:pt x="6406" y="548639"/>
                </a:lnTo>
                <a:lnTo>
                  <a:pt x="9470" y="560070"/>
                </a:lnTo>
                <a:lnTo>
                  <a:pt x="13712" y="568960"/>
                </a:lnTo>
                <a:lnTo>
                  <a:pt x="17797" y="579120"/>
                </a:lnTo>
                <a:lnTo>
                  <a:pt x="20389" y="590550"/>
                </a:lnTo>
                <a:lnTo>
                  <a:pt x="22500" y="601980"/>
                </a:lnTo>
                <a:lnTo>
                  <a:pt x="25828" y="612139"/>
                </a:lnTo>
                <a:lnTo>
                  <a:pt x="30037" y="622300"/>
                </a:lnTo>
                <a:lnTo>
                  <a:pt x="34791" y="635000"/>
                </a:lnTo>
                <a:lnTo>
                  <a:pt x="39592" y="645160"/>
                </a:lnTo>
                <a:lnTo>
                  <a:pt x="44257" y="654050"/>
                </a:lnTo>
                <a:lnTo>
                  <a:pt x="48976" y="662939"/>
                </a:lnTo>
                <a:lnTo>
                  <a:pt x="53942" y="678180"/>
                </a:lnTo>
                <a:lnTo>
                  <a:pt x="58601" y="687070"/>
                </a:lnTo>
                <a:lnTo>
                  <a:pt x="65066" y="697230"/>
                </a:lnTo>
                <a:lnTo>
                  <a:pt x="73957" y="708660"/>
                </a:lnTo>
                <a:lnTo>
                  <a:pt x="85896" y="726439"/>
                </a:lnTo>
                <a:lnTo>
                  <a:pt x="96425" y="740410"/>
                </a:lnTo>
                <a:lnTo>
                  <a:pt x="106676" y="750570"/>
                </a:lnTo>
                <a:lnTo>
                  <a:pt x="115303" y="756920"/>
                </a:lnTo>
                <a:lnTo>
                  <a:pt x="120960" y="760730"/>
                </a:lnTo>
                <a:lnTo>
                  <a:pt x="125517" y="764539"/>
                </a:lnTo>
                <a:lnTo>
                  <a:pt x="136029" y="772160"/>
                </a:lnTo>
                <a:lnTo>
                  <a:pt x="151503" y="786130"/>
                </a:lnTo>
                <a:lnTo>
                  <a:pt x="170947" y="802639"/>
                </a:lnTo>
                <a:lnTo>
                  <a:pt x="184665" y="815339"/>
                </a:lnTo>
                <a:lnTo>
                  <a:pt x="193923" y="824230"/>
                </a:lnTo>
                <a:lnTo>
                  <a:pt x="201632" y="831850"/>
                </a:lnTo>
                <a:lnTo>
                  <a:pt x="210698" y="838200"/>
                </a:lnTo>
                <a:lnTo>
                  <a:pt x="224604" y="847089"/>
                </a:lnTo>
                <a:lnTo>
                  <a:pt x="241875" y="854710"/>
                </a:lnTo>
                <a:lnTo>
                  <a:pt x="258306" y="861060"/>
                </a:lnTo>
                <a:lnTo>
                  <a:pt x="269690" y="866139"/>
                </a:lnTo>
                <a:lnTo>
                  <a:pt x="282039" y="872489"/>
                </a:lnTo>
                <a:lnTo>
                  <a:pt x="324088" y="891539"/>
                </a:lnTo>
                <a:lnTo>
                  <a:pt x="345788" y="897889"/>
                </a:lnTo>
                <a:lnTo>
                  <a:pt x="350011" y="896573"/>
                </a:lnTo>
                <a:lnTo>
                  <a:pt x="341438" y="889000"/>
                </a:lnTo>
                <a:lnTo>
                  <a:pt x="340327" y="869950"/>
                </a:lnTo>
                <a:lnTo>
                  <a:pt x="347999" y="853439"/>
                </a:lnTo>
                <a:lnTo>
                  <a:pt x="359896" y="849368"/>
                </a:lnTo>
                <a:lnTo>
                  <a:pt x="358819" y="848360"/>
                </a:lnTo>
                <a:lnTo>
                  <a:pt x="296066" y="831850"/>
                </a:lnTo>
                <a:lnTo>
                  <a:pt x="251075" y="810260"/>
                </a:lnTo>
                <a:lnTo>
                  <a:pt x="235890" y="801370"/>
                </a:lnTo>
                <a:lnTo>
                  <a:pt x="222662" y="795020"/>
                </a:lnTo>
                <a:lnTo>
                  <a:pt x="194499" y="778510"/>
                </a:lnTo>
                <a:lnTo>
                  <a:pt x="177331" y="762000"/>
                </a:lnTo>
                <a:lnTo>
                  <a:pt x="165928" y="745489"/>
                </a:lnTo>
                <a:lnTo>
                  <a:pt x="155060" y="730250"/>
                </a:lnTo>
                <a:lnTo>
                  <a:pt x="141836" y="713739"/>
                </a:lnTo>
                <a:lnTo>
                  <a:pt x="127669" y="697230"/>
                </a:lnTo>
                <a:lnTo>
                  <a:pt x="114298" y="680720"/>
                </a:lnTo>
                <a:lnTo>
                  <a:pt x="103460" y="665480"/>
                </a:lnTo>
                <a:lnTo>
                  <a:pt x="95191" y="650239"/>
                </a:lnTo>
                <a:lnTo>
                  <a:pt x="88042" y="635000"/>
                </a:lnTo>
                <a:lnTo>
                  <a:pt x="81807" y="621030"/>
                </a:lnTo>
                <a:lnTo>
                  <a:pt x="76282" y="610870"/>
                </a:lnTo>
                <a:lnTo>
                  <a:pt x="60737" y="575310"/>
                </a:lnTo>
                <a:lnTo>
                  <a:pt x="58349" y="554989"/>
                </a:lnTo>
                <a:lnTo>
                  <a:pt x="15907" y="554989"/>
                </a:lnTo>
                <a:lnTo>
                  <a:pt x="7002" y="547049"/>
                </a:lnTo>
                <a:close/>
              </a:path>
              <a:path w="871220" h="905510">
                <a:moveTo>
                  <a:pt x="359896" y="849368"/>
                </a:moveTo>
                <a:lnTo>
                  <a:pt x="347999" y="853439"/>
                </a:lnTo>
                <a:lnTo>
                  <a:pt x="340327" y="869950"/>
                </a:lnTo>
                <a:lnTo>
                  <a:pt x="341438" y="889000"/>
                </a:lnTo>
                <a:lnTo>
                  <a:pt x="350011" y="896573"/>
                </a:lnTo>
                <a:lnTo>
                  <a:pt x="362085" y="892810"/>
                </a:lnTo>
                <a:lnTo>
                  <a:pt x="370406" y="876300"/>
                </a:lnTo>
                <a:lnTo>
                  <a:pt x="369675" y="858520"/>
                </a:lnTo>
                <a:lnTo>
                  <a:pt x="359896" y="849368"/>
                </a:lnTo>
                <a:close/>
              </a:path>
              <a:path w="871220" h="905510">
                <a:moveTo>
                  <a:pt x="756443" y="678751"/>
                </a:moveTo>
                <a:lnTo>
                  <a:pt x="754678" y="679450"/>
                </a:lnTo>
                <a:lnTo>
                  <a:pt x="748225" y="690880"/>
                </a:lnTo>
                <a:lnTo>
                  <a:pt x="743417" y="699770"/>
                </a:lnTo>
                <a:lnTo>
                  <a:pt x="738302" y="707389"/>
                </a:lnTo>
                <a:lnTo>
                  <a:pt x="730929" y="713739"/>
                </a:lnTo>
                <a:lnTo>
                  <a:pt x="722120" y="722630"/>
                </a:lnTo>
                <a:lnTo>
                  <a:pt x="713577" y="735330"/>
                </a:lnTo>
                <a:lnTo>
                  <a:pt x="704811" y="748030"/>
                </a:lnTo>
                <a:lnTo>
                  <a:pt x="695330" y="758189"/>
                </a:lnTo>
                <a:lnTo>
                  <a:pt x="685703" y="765810"/>
                </a:lnTo>
                <a:lnTo>
                  <a:pt x="676322" y="772160"/>
                </a:lnTo>
                <a:lnTo>
                  <a:pt x="666430" y="779780"/>
                </a:lnTo>
                <a:lnTo>
                  <a:pt x="655275" y="789939"/>
                </a:lnTo>
                <a:lnTo>
                  <a:pt x="643628" y="797560"/>
                </a:lnTo>
                <a:lnTo>
                  <a:pt x="628994" y="805180"/>
                </a:lnTo>
                <a:lnTo>
                  <a:pt x="612943" y="812800"/>
                </a:lnTo>
                <a:lnTo>
                  <a:pt x="597045" y="821689"/>
                </a:lnTo>
                <a:lnTo>
                  <a:pt x="578450" y="830580"/>
                </a:lnTo>
                <a:lnTo>
                  <a:pt x="556526" y="838200"/>
                </a:lnTo>
                <a:lnTo>
                  <a:pt x="522864" y="844550"/>
                </a:lnTo>
                <a:lnTo>
                  <a:pt x="507756" y="848360"/>
                </a:lnTo>
                <a:lnTo>
                  <a:pt x="484444" y="852170"/>
                </a:lnTo>
                <a:lnTo>
                  <a:pt x="460746" y="857250"/>
                </a:lnTo>
                <a:lnTo>
                  <a:pt x="444480" y="859789"/>
                </a:lnTo>
                <a:lnTo>
                  <a:pt x="617613" y="859789"/>
                </a:lnTo>
                <a:lnTo>
                  <a:pt x="635796" y="853439"/>
                </a:lnTo>
                <a:lnTo>
                  <a:pt x="653192" y="845820"/>
                </a:lnTo>
                <a:lnTo>
                  <a:pt x="669209" y="836930"/>
                </a:lnTo>
                <a:lnTo>
                  <a:pt x="684535" y="824230"/>
                </a:lnTo>
                <a:lnTo>
                  <a:pt x="711307" y="800100"/>
                </a:lnTo>
                <a:lnTo>
                  <a:pt x="724340" y="788670"/>
                </a:lnTo>
                <a:lnTo>
                  <a:pt x="737426" y="775970"/>
                </a:lnTo>
                <a:lnTo>
                  <a:pt x="749982" y="764539"/>
                </a:lnTo>
                <a:lnTo>
                  <a:pt x="761421" y="753110"/>
                </a:lnTo>
                <a:lnTo>
                  <a:pt x="771603" y="741680"/>
                </a:lnTo>
                <a:lnTo>
                  <a:pt x="780928" y="730250"/>
                </a:lnTo>
                <a:lnTo>
                  <a:pt x="789682" y="718820"/>
                </a:lnTo>
                <a:lnTo>
                  <a:pt x="793916" y="712470"/>
                </a:lnTo>
                <a:lnTo>
                  <a:pt x="785201" y="712470"/>
                </a:lnTo>
                <a:lnTo>
                  <a:pt x="768211" y="706120"/>
                </a:lnTo>
                <a:lnTo>
                  <a:pt x="756167" y="692150"/>
                </a:lnTo>
                <a:lnTo>
                  <a:pt x="756443" y="678751"/>
                </a:lnTo>
                <a:close/>
              </a:path>
              <a:path w="871220" h="905510">
                <a:moveTo>
                  <a:pt x="767523" y="674370"/>
                </a:moveTo>
                <a:lnTo>
                  <a:pt x="756443" y="678751"/>
                </a:lnTo>
                <a:lnTo>
                  <a:pt x="756167" y="692150"/>
                </a:lnTo>
                <a:lnTo>
                  <a:pt x="768211" y="706120"/>
                </a:lnTo>
                <a:lnTo>
                  <a:pt x="785201" y="712470"/>
                </a:lnTo>
                <a:lnTo>
                  <a:pt x="798130" y="705686"/>
                </a:lnTo>
                <a:lnTo>
                  <a:pt x="797570" y="693420"/>
                </a:lnTo>
                <a:lnTo>
                  <a:pt x="784591" y="680720"/>
                </a:lnTo>
                <a:lnTo>
                  <a:pt x="767523" y="674370"/>
                </a:lnTo>
                <a:close/>
              </a:path>
              <a:path w="871220" h="905510">
                <a:moveTo>
                  <a:pt x="798130" y="705686"/>
                </a:moveTo>
                <a:lnTo>
                  <a:pt x="785201" y="712470"/>
                </a:lnTo>
                <a:lnTo>
                  <a:pt x="793916" y="712470"/>
                </a:lnTo>
                <a:lnTo>
                  <a:pt x="798150" y="706120"/>
                </a:lnTo>
                <a:lnTo>
                  <a:pt x="798130" y="705686"/>
                </a:lnTo>
                <a:close/>
              </a:path>
              <a:path w="871220" h="905510">
                <a:moveTo>
                  <a:pt x="814860" y="674370"/>
                </a:moveTo>
                <a:lnTo>
                  <a:pt x="767523" y="674370"/>
                </a:lnTo>
                <a:lnTo>
                  <a:pt x="784591" y="680720"/>
                </a:lnTo>
                <a:lnTo>
                  <a:pt x="797570" y="693420"/>
                </a:lnTo>
                <a:lnTo>
                  <a:pt x="798130" y="705686"/>
                </a:lnTo>
                <a:lnTo>
                  <a:pt x="799724" y="704850"/>
                </a:lnTo>
                <a:lnTo>
                  <a:pt x="805455" y="694689"/>
                </a:lnTo>
                <a:lnTo>
                  <a:pt x="810351" y="683260"/>
                </a:lnTo>
                <a:lnTo>
                  <a:pt x="814860" y="674370"/>
                </a:lnTo>
                <a:close/>
              </a:path>
              <a:path w="871220" h="905510">
                <a:moveTo>
                  <a:pt x="766671" y="244272"/>
                </a:moveTo>
                <a:lnTo>
                  <a:pt x="766577" y="245110"/>
                </a:lnTo>
                <a:lnTo>
                  <a:pt x="775014" y="259080"/>
                </a:lnTo>
                <a:lnTo>
                  <a:pt x="781282" y="269239"/>
                </a:lnTo>
                <a:lnTo>
                  <a:pt x="786053" y="276860"/>
                </a:lnTo>
                <a:lnTo>
                  <a:pt x="789996" y="284480"/>
                </a:lnTo>
                <a:lnTo>
                  <a:pt x="794232" y="297180"/>
                </a:lnTo>
                <a:lnTo>
                  <a:pt x="799140" y="313689"/>
                </a:lnTo>
                <a:lnTo>
                  <a:pt x="804419" y="328930"/>
                </a:lnTo>
                <a:lnTo>
                  <a:pt x="809770" y="340360"/>
                </a:lnTo>
                <a:lnTo>
                  <a:pt x="814466" y="358139"/>
                </a:lnTo>
                <a:lnTo>
                  <a:pt x="818116" y="391160"/>
                </a:lnTo>
                <a:lnTo>
                  <a:pt x="821235" y="429260"/>
                </a:lnTo>
                <a:lnTo>
                  <a:pt x="823984" y="459739"/>
                </a:lnTo>
                <a:lnTo>
                  <a:pt x="824925" y="471170"/>
                </a:lnTo>
                <a:lnTo>
                  <a:pt x="824794" y="486410"/>
                </a:lnTo>
                <a:lnTo>
                  <a:pt x="823101" y="501650"/>
                </a:lnTo>
                <a:lnTo>
                  <a:pt x="819460" y="516889"/>
                </a:lnTo>
                <a:lnTo>
                  <a:pt x="813729" y="533400"/>
                </a:lnTo>
                <a:lnTo>
                  <a:pt x="807271" y="551180"/>
                </a:lnTo>
                <a:lnTo>
                  <a:pt x="801962" y="568960"/>
                </a:lnTo>
                <a:lnTo>
                  <a:pt x="797799" y="595630"/>
                </a:lnTo>
                <a:lnTo>
                  <a:pt x="793138" y="607060"/>
                </a:lnTo>
                <a:lnTo>
                  <a:pt x="786902" y="618489"/>
                </a:lnTo>
                <a:lnTo>
                  <a:pt x="780306" y="629920"/>
                </a:lnTo>
                <a:lnTo>
                  <a:pt x="774605" y="641350"/>
                </a:lnTo>
                <a:lnTo>
                  <a:pt x="769518" y="652780"/>
                </a:lnTo>
                <a:lnTo>
                  <a:pt x="763868" y="664210"/>
                </a:lnTo>
                <a:lnTo>
                  <a:pt x="756481" y="676910"/>
                </a:lnTo>
                <a:lnTo>
                  <a:pt x="756443" y="678751"/>
                </a:lnTo>
                <a:lnTo>
                  <a:pt x="767523" y="674370"/>
                </a:lnTo>
                <a:lnTo>
                  <a:pt x="814860" y="674370"/>
                </a:lnTo>
                <a:lnTo>
                  <a:pt x="816148" y="671830"/>
                </a:lnTo>
                <a:lnTo>
                  <a:pt x="824578" y="657860"/>
                </a:lnTo>
                <a:lnTo>
                  <a:pt x="831531" y="642620"/>
                </a:lnTo>
                <a:lnTo>
                  <a:pt x="833995" y="628650"/>
                </a:lnTo>
                <a:lnTo>
                  <a:pt x="835155" y="614680"/>
                </a:lnTo>
                <a:lnTo>
                  <a:pt x="838193" y="600710"/>
                </a:lnTo>
                <a:lnTo>
                  <a:pt x="855238" y="553720"/>
                </a:lnTo>
                <a:lnTo>
                  <a:pt x="863588" y="515620"/>
                </a:lnTo>
                <a:lnTo>
                  <a:pt x="864487" y="501650"/>
                </a:lnTo>
                <a:lnTo>
                  <a:pt x="863901" y="488950"/>
                </a:lnTo>
                <a:lnTo>
                  <a:pt x="863993" y="471170"/>
                </a:lnTo>
                <a:lnTo>
                  <a:pt x="864151" y="459739"/>
                </a:lnTo>
                <a:lnTo>
                  <a:pt x="867068" y="429260"/>
                </a:lnTo>
                <a:lnTo>
                  <a:pt x="870054" y="400050"/>
                </a:lnTo>
                <a:lnTo>
                  <a:pt x="870629" y="382270"/>
                </a:lnTo>
                <a:lnTo>
                  <a:pt x="866501" y="368300"/>
                </a:lnTo>
                <a:lnTo>
                  <a:pt x="858935" y="350520"/>
                </a:lnTo>
                <a:lnTo>
                  <a:pt x="850726" y="331470"/>
                </a:lnTo>
                <a:lnTo>
                  <a:pt x="844670" y="317500"/>
                </a:lnTo>
                <a:lnTo>
                  <a:pt x="839315" y="299720"/>
                </a:lnTo>
                <a:lnTo>
                  <a:pt x="831787" y="273050"/>
                </a:lnTo>
                <a:lnTo>
                  <a:pt x="824824" y="251460"/>
                </a:lnTo>
                <a:lnTo>
                  <a:pt x="779636" y="251460"/>
                </a:lnTo>
                <a:lnTo>
                  <a:pt x="766671" y="244272"/>
                </a:lnTo>
                <a:close/>
              </a:path>
              <a:path w="871220" h="905510">
                <a:moveTo>
                  <a:pt x="28306" y="527050"/>
                </a:moveTo>
                <a:lnTo>
                  <a:pt x="11639" y="534670"/>
                </a:lnTo>
                <a:lnTo>
                  <a:pt x="7002" y="547049"/>
                </a:lnTo>
                <a:lnTo>
                  <a:pt x="15907" y="554989"/>
                </a:lnTo>
                <a:lnTo>
                  <a:pt x="33754" y="553720"/>
                </a:lnTo>
                <a:lnTo>
                  <a:pt x="50179" y="546100"/>
                </a:lnTo>
                <a:lnTo>
                  <a:pt x="54992" y="536459"/>
                </a:lnTo>
                <a:lnTo>
                  <a:pt x="46685" y="528320"/>
                </a:lnTo>
                <a:lnTo>
                  <a:pt x="28306" y="527050"/>
                </a:lnTo>
                <a:close/>
              </a:path>
              <a:path w="871220" h="905510">
                <a:moveTo>
                  <a:pt x="54992" y="536459"/>
                </a:moveTo>
                <a:lnTo>
                  <a:pt x="50179" y="546100"/>
                </a:lnTo>
                <a:lnTo>
                  <a:pt x="33754" y="553720"/>
                </a:lnTo>
                <a:lnTo>
                  <a:pt x="15907" y="554989"/>
                </a:lnTo>
                <a:lnTo>
                  <a:pt x="58349" y="554989"/>
                </a:lnTo>
                <a:lnTo>
                  <a:pt x="58163" y="548639"/>
                </a:lnTo>
                <a:lnTo>
                  <a:pt x="57054" y="538480"/>
                </a:lnTo>
                <a:lnTo>
                  <a:pt x="54992" y="536459"/>
                </a:lnTo>
                <a:close/>
              </a:path>
              <a:path w="871220" h="905510">
                <a:moveTo>
                  <a:pt x="178978" y="86015"/>
                </a:moveTo>
                <a:lnTo>
                  <a:pt x="174630" y="86360"/>
                </a:lnTo>
                <a:lnTo>
                  <a:pt x="160182" y="99060"/>
                </a:lnTo>
                <a:lnTo>
                  <a:pt x="146760" y="111760"/>
                </a:lnTo>
                <a:lnTo>
                  <a:pt x="134958" y="124460"/>
                </a:lnTo>
                <a:lnTo>
                  <a:pt x="125367" y="134620"/>
                </a:lnTo>
                <a:lnTo>
                  <a:pt x="113024" y="147320"/>
                </a:lnTo>
                <a:lnTo>
                  <a:pt x="103688" y="156210"/>
                </a:lnTo>
                <a:lnTo>
                  <a:pt x="97039" y="163830"/>
                </a:lnTo>
                <a:lnTo>
                  <a:pt x="92754" y="171450"/>
                </a:lnTo>
                <a:lnTo>
                  <a:pt x="87882" y="184150"/>
                </a:lnTo>
                <a:lnTo>
                  <a:pt x="80336" y="200660"/>
                </a:lnTo>
                <a:lnTo>
                  <a:pt x="71233" y="217170"/>
                </a:lnTo>
                <a:lnTo>
                  <a:pt x="61689" y="231139"/>
                </a:lnTo>
                <a:lnTo>
                  <a:pt x="53795" y="242570"/>
                </a:lnTo>
                <a:lnTo>
                  <a:pt x="45546" y="259080"/>
                </a:lnTo>
                <a:lnTo>
                  <a:pt x="37952" y="275589"/>
                </a:lnTo>
                <a:lnTo>
                  <a:pt x="32022" y="289560"/>
                </a:lnTo>
                <a:lnTo>
                  <a:pt x="27221" y="302260"/>
                </a:lnTo>
                <a:lnTo>
                  <a:pt x="21035" y="318770"/>
                </a:lnTo>
                <a:lnTo>
                  <a:pt x="14332" y="336550"/>
                </a:lnTo>
                <a:lnTo>
                  <a:pt x="7981" y="354330"/>
                </a:lnTo>
                <a:lnTo>
                  <a:pt x="3767" y="370839"/>
                </a:lnTo>
                <a:lnTo>
                  <a:pt x="2149" y="389889"/>
                </a:lnTo>
                <a:lnTo>
                  <a:pt x="1802" y="408939"/>
                </a:lnTo>
                <a:lnTo>
                  <a:pt x="1402" y="424180"/>
                </a:lnTo>
                <a:lnTo>
                  <a:pt x="598" y="440689"/>
                </a:lnTo>
                <a:lnTo>
                  <a:pt x="88" y="457200"/>
                </a:lnTo>
                <a:lnTo>
                  <a:pt x="0" y="482600"/>
                </a:lnTo>
                <a:lnTo>
                  <a:pt x="69" y="488950"/>
                </a:lnTo>
                <a:lnTo>
                  <a:pt x="3407" y="530860"/>
                </a:lnTo>
                <a:lnTo>
                  <a:pt x="7002" y="547049"/>
                </a:lnTo>
                <a:lnTo>
                  <a:pt x="11639" y="534670"/>
                </a:lnTo>
                <a:lnTo>
                  <a:pt x="28306" y="527050"/>
                </a:lnTo>
                <a:lnTo>
                  <a:pt x="54102" y="527050"/>
                </a:lnTo>
                <a:lnTo>
                  <a:pt x="52912" y="521970"/>
                </a:lnTo>
                <a:lnTo>
                  <a:pt x="50150" y="513080"/>
                </a:lnTo>
                <a:lnTo>
                  <a:pt x="48633" y="504189"/>
                </a:lnTo>
                <a:lnTo>
                  <a:pt x="49396" y="495300"/>
                </a:lnTo>
                <a:lnTo>
                  <a:pt x="49310" y="482600"/>
                </a:lnTo>
                <a:lnTo>
                  <a:pt x="46422" y="468630"/>
                </a:lnTo>
                <a:lnTo>
                  <a:pt x="43275" y="454660"/>
                </a:lnTo>
                <a:lnTo>
                  <a:pt x="42411" y="440689"/>
                </a:lnTo>
                <a:lnTo>
                  <a:pt x="43826" y="429260"/>
                </a:lnTo>
                <a:lnTo>
                  <a:pt x="45487" y="419100"/>
                </a:lnTo>
                <a:lnTo>
                  <a:pt x="46886" y="407670"/>
                </a:lnTo>
                <a:lnTo>
                  <a:pt x="47516" y="392430"/>
                </a:lnTo>
                <a:lnTo>
                  <a:pt x="49595" y="379730"/>
                </a:lnTo>
                <a:lnTo>
                  <a:pt x="54363" y="364489"/>
                </a:lnTo>
                <a:lnTo>
                  <a:pt x="59705" y="347980"/>
                </a:lnTo>
                <a:lnTo>
                  <a:pt x="63505" y="330200"/>
                </a:lnTo>
                <a:lnTo>
                  <a:pt x="69143" y="309880"/>
                </a:lnTo>
                <a:lnTo>
                  <a:pt x="79041" y="288289"/>
                </a:lnTo>
                <a:lnTo>
                  <a:pt x="89419" y="270510"/>
                </a:lnTo>
                <a:lnTo>
                  <a:pt x="96500" y="257810"/>
                </a:lnTo>
                <a:lnTo>
                  <a:pt x="117007" y="222250"/>
                </a:lnTo>
                <a:lnTo>
                  <a:pt x="139439" y="186689"/>
                </a:lnTo>
                <a:lnTo>
                  <a:pt x="168063" y="158750"/>
                </a:lnTo>
                <a:lnTo>
                  <a:pt x="205898" y="128270"/>
                </a:lnTo>
                <a:lnTo>
                  <a:pt x="206439" y="127000"/>
                </a:lnTo>
                <a:lnTo>
                  <a:pt x="193688" y="127000"/>
                </a:lnTo>
                <a:lnTo>
                  <a:pt x="179390" y="115570"/>
                </a:lnTo>
                <a:lnTo>
                  <a:pt x="172907" y="97789"/>
                </a:lnTo>
                <a:lnTo>
                  <a:pt x="178978" y="86015"/>
                </a:lnTo>
                <a:close/>
              </a:path>
              <a:path w="871220" h="905510">
                <a:moveTo>
                  <a:pt x="54102" y="527050"/>
                </a:moveTo>
                <a:lnTo>
                  <a:pt x="28306" y="527050"/>
                </a:lnTo>
                <a:lnTo>
                  <a:pt x="46685" y="528320"/>
                </a:lnTo>
                <a:lnTo>
                  <a:pt x="54992" y="536459"/>
                </a:lnTo>
                <a:lnTo>
                  <a:pt x="55885" y="534670"/>
                </a:lnTo>
                <a:lnTo>
                  <a:pt x="54102" y="527050"/>
                </a:lnTo>
                <a:close/>
              </a:path>
              <a:path w="871220" h="905510">
                <a:moveTo>
                  <a:pt x="799073" y="214630"/>
                </a:moveTo>
                <a:lnTo>
                  <a:pt x="781454" y="219710"/>
                </a:lnTo>
                <a:lnTo>
                  <a:pt x="767995" y="232410"/>
                </a:lnTo>
                <a:lnTo>
                  <a:pt x="766671" y="244272"/>
                </a:lnTo>
                <a:lnTo>
                  <a:pt x="779636" y="251460"/>
                </a:lnTo>
                <a:lnTo>
                  <a:pt x="797272" y="247650"/>
                </a:lnTo>
                <a:lnTo>
                  <a:pt x="810181" y="233680"/>
                </a:lnTo>
                <a:lnTo>
                  <a:pt x="809834" y="220530"/>
                </a:lnTo>
                <a:lnTo>
                  <a:pt x="799073" y="214630"/>
                </a:lnTo>
                <a:close/>
              </a:path>
              <a:path w="871220" h="905510">
                <a:moveTo>
                  <a:pt x="809834" y="220530"/>
                </a:moveTo>
                <a:lnTo>
                  <a:pt x="810181" y="233680"/>
                </a:lnTo>
                <a:lnTo>
                  <a:pt x="797272" y="247650"/>
                </a:lnTo>
                <a:lnTo>
                  <a:pt x="779636" y="251460"/>
                </a:lnTo>
                <a:lnTo>
                  <a:pt x="824824" y="251460"/>
                </a:lnTo>
                <a:lnTo>
                  <a:pt x="822776" y="245110"/>
                </a:lnTo>
                <a:lnTo>
                  <a:pt x="812971" y="222250"/>
                </a:lnTo>
                <a:lnTo>
                  <a:pt x="809834" y="220530"/>
                </a:lnTo>
                <a:close/>
              </a:path>
              <a:path w="871220" h="905510">
                <a:moveTo>
                  <a:pt x="697308" y="175562"/>
                </a:moveTo>
                <a:lnTo>
                  <a:pt x="706291" y="186689"/>
                </a:lnTo>
                <a:lnTo>
                  <a:pt x="720952" y="199389"/>
                </a:lnTo>
                <a:lnTo>
                  <a:pt x="733772" y="207010"/>
                </a:lnTo>
                <a:lnTo>
                  <a:pt x="747751" y="218439"/>
                </a:lnTo>
                <a:lnTo>
                  <a:pt x="765892" y="243839"/>
                </a:lnTo>
                <a:lnTo>
                  <a:pt x="766671" y="244272"/>
                </a:lnTo>
                <a:lnTo>
                  <a:pt x="767995" y="232410"/>
                </a:lnTo>
                <a:lnTo>
                  <a:pt x="781454" y="219710"/>
                </a:lnTo>
                <a:lnTo>
                  <a:pt x="799073" y="214630"/>
                </a:lnTo>
                <a:lnTo>
                  <a:pt x="808386" y="214630"/>
                </a:lnTo>
                <a:lnTo>
                  <a:pt x="792765" y="185420"/>
                </a:lnTo>
                <a:lnTo>
                  <a:pt x="718649" y="185420"/>
                </a:lnTo>
                <a:lnTo>
                  <a:pt x="701833" y="179070"/>
                </a:lnTo>
                <a:lnTo>
                  <a:pt x="697308" y="175562"/>
                </a:lnTo>
                <a:close/>
              </a:path>
              <a:path w="871220" h="905510">
                <a:moveTo>
                  <a:pt x="808386" y="214630"/>
                </a:moveTo>
                <a:lnTo>
                  <a:pt x="799073" y="214630"/>
                </a:lnTo>
                <a:lnTo>
                  <a:pt x="809834" y="220530"/>
                </a:lnTo>
                <a:lnTo>
                  <a:pt x="809745" y="217170"/>
                </a:lnTo>
                <a:lnTo>
                  <a:pt x="808386" y="214630"/>
                </a:lnTo>
                <a:close/>
              </a:path>
              <a:path w="871220" h="905510">
                <a:moveTo>
                  <a:pt x="729125" y="114300"/>
                </a:moveTo>
                <a:lnTo>
                  <a:pt x="711023" y="118110"/>
                </a:lnTo>
                <a:lnTo>
                  <a:pt x="695534" y="130810"/>
                </a:lnTo>
                <a:lnTo>
                  <a:pt x="687979" y="147320"/>
                </a:lnTo>
                <a:lnTo>
                  <a:pt x="689725" y="162560"/>
                </a:lnTo>
                <a:lnTo>
                  <a:pt x="697064" y="175260"/>
                </a:lnTo>
                <a:lnTo>
                  <a:pt x="697308" y="175562"/>
                </a:lnTo>
                <a:lnTo>
                  <a:pt x="701833" y="179070"/>
                </a:lnTo>
                <a:lnTo>
                  <a:pt x="718649" y="185420"/>
                </a:lnTo>
                <a:lnTo>
                  <a:pt x="735201" y="184150"/>
                </a:lnTo>
                <a:lnTo>
                  <a:pt x="750791" y="173989"/>
                </a:lnTo>
                <a:lnTo>
                  <a:pt x="761531" y="158750"/>
                </a:lnTo>
                <a:lnTo>
                  <a:pt x="764391" y="143510"/>
                </a:lnTo>
                <a:lnTo>
                  <a:pt x="758258" y="127000"/>
                </a:lnTo>
                <a:lnTo>
                  <a:pt x="755569" y="123635"/>
                </a:lnTo>
                <a:lnTo>
                  <a:pt x="747922" y="118110"/>
                </a:lnTo>
                <a:lnTo>
                  <a:pt x="729125" y="114300"/>
                </a:lnTo>
                <a:close/>
              </a:path>
              <a:path w="871220" h="905510">
                <a:moveTo>
                  <a:pt x="755569" y="123635"/>
                </a:moveTo>
                <a:lnTo>
                  <a:pt x="758258" y="127000"/>
                </a:lnTo>
                <a:lnTo>
                  <a:pt x="764391" y="143510"/>
                </a:lnTo>
                <a:lnTo>
                  <a:pt x="761531" y="158750"/>
                </a:lnTo>
                <a:lnTo>
                  <a:pt x="750791" y="173989"/>
                </a:lnTo>
                <a:lnTo>
                  <a:pt x="735201" y="184150"/>
                </a:lnTo>
                <a:lnTo>
                  <a:pt x="718649" y="185420"/>
                </a:lnTo>
                <a:lnTo>
                  <a:pt x="792765" y="185420"/>
                </a:lnTo>
                <a:lnTo>
                  <a:pt x="790728" y="181610"/>
                </a:lnTo>
                <a:lnTo>
                  <a:pt x="782330" y="160020"/>
                </a:lnTo>
                <a:lnTo>
                  <a:pt x="776578" y="146050"/>
                </a:lnTo>
                <a:lnTo>
                  <a:pt x="765498" y="130810"/>
                </a:lnTo>
                <a:lnTo>
                  <a:pt x="755569" y="123635"/>
                </a:lnTo>
                <a:close/>
              </a:path>
              <a:path w="871220" h="905510">
                <a:moveTo>
                  <a:pt x="658028" y="63500"/>
                </a:moveTo>
                <a:lnTo>
                  <a:pt x="645262" y="63500"/>
                </a:lnTo>
                <a:lnTo>
                  <a:pt x="631692" y="76200"/>
                </a:lnTo>
                <a:lnTo>
                  <a:pt x="626154" y="92710"/>
                </a:lnTo>
                <a:lnTo>
                  <a:pt x="634231" y="107950"/>
                </a:lnTo>
                <a:lnTo>
                  <a:pt x="656791" y="124460"/>
                </a:lnTo>
                <a:lnTo>
                  <a:pt x="667484" y="138430"/>
                </a:lnTo>
                <a:lnTo>
                  <a:pt x="674355" y="152400"/>
                </a:lnTo>
                <a:lnTo>
                  <a:pt x="685450" y="166370"/>
                </a:lnTo>
                <a:lnTo>
                  <a:pt x="697308" y="175562"/>
                </a:lnTo>
                <a:lnTo>
                  <a:pt x="697064" y="175260"/>
                </a:lnTo>
                <a:lnTo>
                  <a:pt x="689725" y="162560"/>
                </a:lnTo>
                <a:lnTo>
                  <a:pt x="687979" y="147320"/>
                </a:lnTo>
                <a:lnTo>
                  <a:pt x="695534" y="130810"/>
                </a:lnTo>
                <a:lnTo>
                  <a:pt x="711023" y="118110"/>
                </a:lnTo>
                <a:lnTo>
                  <a:pt x="729125" y="114300"/>
                </a:lnTo>
                <a:lnTo>
                  <a:pt x="748107" y="114300"/>
                </a:lnTo>
                <a:lnTo>
                  <a:pt x="742016" y="106680"/>
                </a:lnTo>
                <a:lnTo>
                  <a:pt x="738778" y="104139"/>
                </a:lnTo>
                <a:lnTo>
                  <a:pt x="643425" y="104139"/>
                </a:lnTo>
                <a:lnTo>
                  <a:pt x="657035" y="91439"/>
                </a:lnTo>
                <a:lnTo>
                  <a:pt x="663304" y="73660"/>
                </a:lnTo>
                <a:lnTo>
                  <a:pt x="658028" y="63500"/>
                </a:lnTo>
                <a:close/>
              </a:path>
              <a:path w="871220" h="905510">
                <a:moveTo>
                  <a:pt x="190657" y="85089"/>
                </a:moveTo>
                <a:lnTo>
                  <a:pt x="178978" y="86015"/>
                </a:lnTo>
                <a:lnTo>
                  <a:pt x="172907" y="97789"/>
                </a:lnTo>
                <a:lnTo>
                  <a:pt x="179390" y="115570"/>
                </a:lnTo>
                <a:lnTo>
                  <a:pt x="193688" y="127000"/>
                </a:lnTo>
                <a:lnTo>
                  <a:pt x="207390" y="124767"/>
                </a:lnTo>
                <a:lnTo>
                  <a:pt x="212389" y="113030"/>
                </a:lnTo>
                <a:lnTo>
                  <a:pt x="205276" y="95250"/>
                </a:lnTo>
                <a:lnTo>
                  <a:pt x="190657" y="85089"/>
                </a:lnTo>
                <a:close/>
              </a:path>
              <a:path w="871220" h="905510">
                <a:moveTo>
                  <a:pt x="207390" y="124767"/>
                </a:moveTo>
                <a:lnTo>
                  <a:pt x="193688" y="127000"/>
                </a:lnTo>
                <a:lnTo>
                  <a:pt x="206439" y="127000"/>
                </a:lnTo>
                <a:lnTo>
                  <a:pt x="207390" y="124767"/>
                </a:lnTo>
                <a:close/>
              </a:path>
              <a:path w="871220" h="905510">
                <a:moveTo>
                  <a:pt x="268936" y="85089"/>
                </a:moveTo>
                <a:lnTo>
                  <a:pt x="190657" y="85089"/>
                </a:lnTo>
                <a:lnTo>
                  <a:pt x="205276" y="95250"/>
                </a:lnTo>
                <a:lnTo>
                  <a:pt x="212389" y="113030"/>
                </a:lnTo>
                <a:lnTo>
                  <a:pt x="207390" y="124767"/>
                </a:lnTo>
                <a:lnTo>
                  <a:pt x="209276" y="124460"/>
                </a:lnTo>
                <a:lnTo>
                  <a:pt x="224388" y="114300"/>
                </a:lnTo>
                <a:lnTo>
                  <a:pt x="243904" y="100330"/>
                </a:lnTo>
                <a:lnTo>
                  <a:pt x="264413" y="87630"/>
                </a:lnTo>
                <a:lnTo>
                  <a:pt x="268936" y="85089"/>
                </a:lnTo>
                <a:close/>
              </a:path>
              <a:path w="871220" h="905510">
                <a:moveTo>
                  <a:pt x="748107" y="114300"/>
                </a:moveTo>
                <a:lnTo>
                  <a:pt x="729125" y="114300"/>
                </a:lnTo>
                <a:lnTo>
                  <a:pt x="747922" y="118110"/>
                </a:lnTo>
                <a:lnTo>
                  <a:pt x="755569" y="123635"/>
                </a:lnTo>
                <a:lnTo>
                  <a:pt x="748107" y="114300"/>
                </a:lnTo>
                <a:close/>
              </a:path>
              <a:path w="871220" h="905510">
                <a:moveTo>
                  <a:pt x="621247" y="45720"/>
                </a:moveTo>
                <a:lnTo>
                  <a:pt x="391818" y="45720"/>
                </a:lnTo>
                <a:lnTo>
                  <a:pt x="427132" y="50800"/>
                </a:lnTo>
                <a:lnTo>
                  <a:pt x="446455" y="50800"/>
                </a:lnTo>
                <a:lnTo>
                  <a:pt x="467458" y="52070"/>
                </a:lnTo>
                <a:lnTo>
                  <a:pt x="487893" y="52070"/>
                </a:lnTo>
                <a:lnTo>
                  <a:pt x="505516" y="54610"/>
                </a:lnTo>
                <a:lnTo>
                  <a:pt x="521359" y="57150"/>
                </a:lnTo>
                <a:lnTo>
                  <a:pt x="537171" y="62230"/>
                </a:lnTo>
                <a:lnTo>
                  <a:pt x="551554" y="67310"/>
                </a:lnTo>
                <a:lnTo>
                  <a:pt x="563111" y="69850"/>
                </a:lnTo>
                <a:lnTo>
                  <a:pt x="607003" y="86360"/>
                </a:lnTo>
                <a:lnTo>
                  <a:pt x="621141" y="99060"/>
                </a:lnTo>
                <a:lnTo>
                  <a:pt x="628655" y="104139"/>
                </a:lnTo>
                <a:lnTo>
                  <a:pt x="632212" y="104139"/>
                </a:lnTo>
                <a:lnTo>
                  <a:pt x="626154" y="92710"/>
                </a:lnTo>
                <a:lnTo>
                  <a:pt x="631692" y="76200"/>
                </a:lnTo>
                <a:lnTo>
                  <a:pt x="645262" y="63500"/>
                </a:lnTo>
                <a:lnTo>
                  <a:pt x="658028" y="63500"/>
                </a:lnTo>
                <a:lnTo>
                  <a:pt x="656049" y="59689"/>
                </a:lnTo>
                <a:lnTo>
                  <a:pt x="645986" y="54610"/>
                </a:lnTo>
                <a:lnTo>
                  <a:pt x="635747" y="52070"/>
                </a:lnTo>
                <a:lnTo>
                  <a:pt x="625401" y="48260"/>
                </a:lnTo>
                <a:lnTo>
                  <a:pt x="621247" y="45720"/>
                </a:lnTo>
                <a:close/>
              </a:path>
              <a:path w="871220" h="905510">
                <a:moveTo>
                  <a:pt x="661282" y="63500"/>
                </a:moveTo>
                <a:lnTo>
                  <a:pt x="658028" y="63500"/>
                </a:lnTo>
                <a:lnTo>
                  <a:pt x="663304" y="73660"/>
                </a:lnTo>
                <a:lnTo>
                  <a:pt x="657035" y="91439"/>
                </a:lnTo>
                <a:lnTo>
                  <a:pt x="643425" y="104139"/>
                </a:lnTo>
                <a:lnTo>
                  <a:pt x="738778" y="104139"/>
                </a:lnTo>
                <a:lnTo>
                  <a:pt x="724207" y="92710"/>
                </a:lnTo>
                <a:lnTo>
                  <a:pt x="709469" y="86360"/>
                </a:lnTo>
                <a:lnTo>
                  <a:pt x="690820" y="80010"/>
                </a:lnTo>
                <a:lnTo>
                  <a:pt x="661282" y="63500"/>
                </a:lnTo>
                <a:close/>
              </a:path>
              <a:path w="871220" h="905510">
                <a:moveTo>
                  <a:pt x="455916" y="0"/>
                </a:moveTo>
                <a:lnTo>
                  <a:pt x="442235" y="0"/>
                </a:lnTo>
                <a:lnTo>
                  <a:pt x="432103" y="2539"/>
                </a:lnTo>
                <a:lnTo>
                  <a:pt x="426090" y="3810"/>
                </a:lnTo>
                <a:lnTo>
                  <a:pt x="421035" y="5080"/>
                </a:lnTo>
                <a:lnTo>
                  <a:pt x="390504" y="11430"/>
                </a:lnTo>
                <a:lnTo>
                  <a:pt x="366718" y="13970"/>
                </a:lnTo>
                <a:lnTo>
                  <a:pt x="349284" y="16510"/>
                </a:lnTo>
                <a:lnTo>
                  <a:pt x="336943" y="16510"/>
                </a:lnTo>
                <a:lnTo>
                  <a:pt x="315626" y="19050"/>
                </a:lnTo>
                <a:lnTo>
                  <a:pt x="300727" y="24130"/>
                </a:lnTo>
                <a:lnTo>
                  <a:pt x="283533" y="31750"/>
                </a:lnTo>
                <a:lnTo>
                  <a:pt x="267634" y="39370"/>
                </a:lnTo>
                <a:lnTo>
                  <a:pt x="256622" y="44450"/>
                </a:lnTo>
                <a:lnTo>
                  <a:pt x="243849" y="50800"/>
                </a:lnTo>
                <a:lnTo>
                  <a:pt x="200916" y="69850"/>
                </a:lnTo>
                <a:lnTo>
                  <a:pt x="180765" y="82550"/>
                </a:lnTo>
                <a:lnTo>
                  <a:pt x="178978" y="86015"/>
                </a:lnTo>
                <a:lnTo>
                  <a:pt x="190657" y="85089"/>
                </a:lnTo>
                <a:lnTo>
                  <a:pt x="268936" y="85089"/>
                </a:lnTo>
                <a:lnTo>
                  <a:pt x="282504" y="77470"/>
                </a:lnTo>
                <a:lnTo>
                  <a:pt x="310151" y="68580"/>
                </a:lnTo>
                <a:lnTo>
                  <a:pt x="326376" y="62230"/>
                </a:lnTo>
                <a:lnTo>
                  <a:pt x="339883" y="57150"/>
                </a:lnTo>
                <a:lnTo>
                  <a:pt x="369534" y="48260"/>
                </a:lnTo>
                <a:lnTo>
                  <a:pt x="391818" y="45720"/>
                </a:lnTo>
                <a:lnTo>
                  <a:pt x="621247" y="45720"/>
                </a:lnTo>
                <a:lnTo>
                  <a:pt x="615016" y="41910"/>
                </a:lnTo>
                <a:lnTo>
                  <a:pt x="605521" y="35560"/>
                </a:lnTo>
                <a:lnTo>
                  <a:pt x="595707" y="31750"/>
                </a:lnTo>
                <a:lnTo>
                  <a:pt x="584942" y="27939"/>
                </a:lnTo>
                <a:lnTo>
                  <a:pt x="572598" y="22860"/>
                </a:lnTo>
                <a:lnTo>
                  <a:pt x="561475" y="19050"/>
                </a:lnTo>
                <a:lnTo>
                  <a:pt x="552513" y="17780"/>
                </a:lnTo>
                <a:lnTo>
                  <a:pt x="542569" y="15239"/>
                </a:lnTo>
                <a:lnTo>
                  <a:pt x="528503" y="8889"/>
                </a:lnTo>
                <a:lnTo>
                  <a:pt x="518501" y="6350"/>
                </a:lnTo>
                <a:lnTo>
                  <a:pt x="507410" y="5080"/>
                </a:lnTo>
                <a:lnTo>
                  <a:pt x="492883" y="3810"/>
                </a:lnTo>
                <a:lnTo>
                  <a:pt x="472572" y="1270"/>
                </a:lnTo>
                <a:lnTo>
                  <a:pt x="455916" y="0"/>
                </a:lnTo>
                <a:close/>
              </a:path>
            </a:pathLst>
          </a:custGeom>
          <a:solidFill>
            <a:srgbClr val="4F81BD">
              <a:alpha val="34559"/>
            </a:srgbClr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2" name="object 12"/>
          <p:cNvSpPr/>
          <p:nvPr/>
        </p:nvSpPr>
        <p:spPr>
          <a:xfrm>
            <a:off x="3021886" y="2946626"/>
            <a:ext cx="1466624" cy="409417"/>
          </a:xfrm>
          <a:custGeom>
            <a:avLst/>
            <a:gdLst/>
            <a:ahLst/>
            <a:cxnLst/>
            <a:rect l="l" t="t" r="r" b="b"/>
            <a:pathLst>
              <a:path w="1715135" h="478789">
                <a:moveTo>
                  <a:pt x="1644738" y="0"/>
                </a:moveTo>
                <a:lnTo>
                  <a:pt x="350126" y="0"/>
                </a:lnTo>
                <a:lnTo>
                  <a:pt x="322869" y="5499"/>
                </a:lnTo>
                <a:lnTo>
                  <a:pt x="300610" y="20494"/>
                </a:lnTo>
                <a:lnTo>
                  <a:pt x="285602" y="42733"/>
                </a:lnTo>
                <a:lnTo>
                  <a:pt x="280098" y="69964"/>
                </a:lnTo>
                <a:lnTo>
                  <a:pt x="280098" y="155244"/>
                </a:lnTo>
                <a:lnTo>
                  <a:pt x="0" y="191973"/>
                </a:lnTo>
                <a:lnTo>
                  <a:pt x="280098" y="228714"/>
                </a:lnTo>
                <a:lnTo>
                  <a:pt x="280098" y="408432"/>
                </a:lnTo>
                <a:lnTo>
                  <a:pt x="285602" y="435669"/>
                </a:lnTo>
                <a:lnTo>
                  <a:pt x="300610" y="457912"/>
                </a:lnTo>
                <a:lnTo>
                  <a:pt x="322869" y="472909"/>
                </a:lnTo>
                <a:lnTo>
                  <a:pt x="350126" y="478409"/>
                </a:lnTo>
                <a:lnTo>
                  <a:pt x="1644738" y="478409"/>
                </a:lnTo>
                <a:lnTo>
                  <a:pt x="1672000" y="472909"/>
                </a:lnTo>
                <a:lnTo>
                  <a:pt x="1694259" y="457912"/>
                </a:lnTo>
                <a:lnTo>
                  <a:pt x="1709264" y="435669"/>
                </a:lnTo>
                <a:lnTo>
                  <a:pt x="1714766" y="408432"/>
                </a:lnTo>
                <a:lnTo>
                  <a:pt x="1714766" y="69964"/>
                </a:lnTo>
                <a:lnTo>
                  <a:pt x="1709264" y="42733"/>
                </a:lnTo>
                <a:lnTo>
                  <a:pt x="1694259" y="20494"/>
                </a:lnTo>
                <a:lnTo>
                  <a:pt x="1672000" y="5499"/>
                </a:lnTo>
                <a:lnTo>
                  <a:pt x="1644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3" name="object 13"/>
          <p:cNvSpPr/>
          <p:nvPr/>
        </p:nvSpPr>
        <p:spPr>
          <a:xfrm>
            <a:off x="3021879" y="2946626"/>
            <a:ext cx="1466624" cy="409417"/>
          </a:xfrm>
          <a:custGeom>
            <a:avLst/>
            <a:gdLst/>
            <a:ahLst/>
            <a:cxnLst/>
            <a:rect l="l" t="t" r="r" b="b"/>
            <a:pathLst>
              <a:path w="1715135" h="478789">
                <a:moveTo>
                  <a:pt x="350132" y="0"/>
                </a:moveTo>
                <a:lnTo>
                  <a:pt x="322875" y="5498"/>
                </a:lnTo>
                <a:lnTo>
                  <a:pt x="300616" y="20493"/>
                </a:lnTo>
                <a:lnTo>
                  <a:pt x="285609" y="42732"/>
                </a:lnTo>
                <a:lnTo>
                  <a:pt x="280106" y="69967"/>
                </a:lnTo>
                <a:lnTo>
                  <a:pt x="280106" y="155241"/>
                </a:lnTo>
                <a:lnTo>
                  <a:pt x="0" y="191972"/>
                </a:lnTo>
                <a:lnTo>
                  <a:pt x="280106" y="228705"/>
                </a:lnTo>
                <a:lnTo>
                  <a:pt x="280106" y="408435"/>
                </a:lnTo>
                <a:lnTo>
                  <a:pt x="285609" y="435669"/>
                </a:lnTo>
                <a:lnTo>
                  <a:pt x="300616" y="457909"/>
                </a:lnTo>
                <a:lnTo>
                  <a:pt x="322875" y="472904"/>
                </a:lnTo>
                <a:lnTo>
                  <a:pt x="350132" y="478402"/>
                </a:lnTo>
                <a:lnTo>
                  <a:pt x="1644748" y="478402"/>
                </a:lnTo>
                <a:lnTo>
                  <a:pt x="1672007" y="472904"/>
                </a:lnTo>
                <a:lnTo>
                  <a:pt x="1694268" y="457909"/>
                </a:lnTo>
                <a:lnTo>
                  <a:pt x="1709277" y="435669"/>
                </a:lnTo>
                <a:lnTo>
                  <a:pt x="1714781" y="408435"/>
                </a:lnTo>
                <a:lnTo>
                  <a:pt x="1714781" y="69967"/>
                </a:lnTo>
                <a:lnTo>
                  <a:pt x="1709277" y="42732"/>
                </a:lnTo>
                <a:lnTo>
                  <a:pt x="1694268" y="20493"/>
                </a:lnTo>
                <a:lnTo>
                  <a:pt x="1672007" y="5498"/>
                </a:lnTo>
                <a:lnTo>
                  <a:pt x="1644748" y="0"/>
                </a:lnTo>
                <a:lnTo>
                  <a:pt x="350132" y="0"/>
                </a:lnTo>
                <a:close/>
              </a:path>
            </a:pathLst>
          </a:custGeom>
          <a:ln w="2798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4" name="object 14"/>
          <p:cNvSpPr txBox="1"/>
          <p:nvPr/>
        </p:nvSpPr>
        <p:spPr>
          <a:xfrm>
            <a:off x="3409995" y="3027990"/>
            <a:ext cx="931776" cy="213771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325" spc="-77" dirty="0">
                <a:latin typeface="Trebuchet MS"/>
                <a:cs typeface="Trebuchet MS"/>
              </a:rPr>
              <a:t>El</a:t>
            </a:r>
            <a:r>
              <a:rPr sz="1325" spc="-158" dirty="0">
                <a:latin typeface="Trebuchet MS"/>
                <a:cs typeface="Trebuchet MS"/>
              </a:rPr>
              <a:t> </a:t>
            </a:r>
            <a:r>
              <a:rPr sz="1325" spc="-60" dirty="0">
                <a:latin typeface="Trebuchet MS"/>
                <a:cs typeface="Trebuchet MS"/>
              </a:rPr>
              <a:t>guardavida</a:t>
            </a:r>
            <a:endParaRPr sz="1325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5573" y="5102915"/>
            <a:ext cx="4690372" cy="1304068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673306">
              <a:spcBef>
                <a:spcPts val="115"/>
              </a:spcBef>
            </a:pPr>
            <a:r>
              <a:rPr sz="1710" spc="-107" dirty="0">
                <a:solidFill>
                  <a:srgbClr val="DFA7A6"/>
                </a:solidFill>
                <a:latin typeface="Trebuchet MS"/>
                <a:cs typeface="Trebuchet MS"/>
              </a:rPr>
              <a:t>c)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13" dirty="0">
                <a:solidFill>
                  <a:srgbClr val="DFA7A6"/>
                </a:solidFill>
                <a:latin typeface="Trebuchet MS"/>
                <a:cs typeface="Trebuchet MS"/>
              </a:rPr>
              <a:t>no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DFA7A6"/>
                </a:solidFill>
                <a:latin typeface="Trebuchet MS"/>
                <a:cs typeface="Trebuchet MS"/>
              </a:rPr>
              <a:t>agravar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DFA7A6"/>
                </a:solidFill>
                <a:latin typeface="Trebuchet MS"/>
                <a:cs typeface="Trebuchet MS"/>
              </a:rPr>
              <a:t>el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DFA7A6"/>
                </a:solidFill>
                <a:latin typeface="Trebuchet MS"/>
                <a:cs typeface="Trebuchet MS"/>
              </a:rPr>
              <a:t>daño,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51" dirty="0">
                <a:solidFill>
                  <a:srgbClr val="DFA7A6"/>
                </a:solidFill>
                <a:latin typeface="Trebuchet MS"/>
                <a:cs typeface="Trebuchet MS"/>
              </a:rPr>
              <a:t>si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DFA7A6"/>
                </a:solidFill>
                <a:latin typeface="Trebuchet MS"/>
                <a:cs typeface="Trebuchet MS"/>
              </a:rPr>
              <a:t>ya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38" dirty="0">
                <a:solidFill>
                  <a:srgbClr val="DFA7A6"/>
                </a:solidFill>
                <a:latin typeface="Trebuchet MS"/>
                <a:cs typeface="Trebuchet MS"/>
              </a:rPr>
              <a:t>se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DFA7A6"/>
                </a:solidFill>
                <a:latin typeface="Trebuchet MS"/>
                <a:cs typeface="Trebuchet MS"/>
              </a:rPr>
              <a:t>produjo.</a:t>
            </a:r>
            <a:endParaRPr sz="1710">
              <a:latin typeface="Trebuchet MS"/>
              <a:cs typeface="Trebuchet MS"/>
            </a:endParaRPr>
          </a:p>
          <a:p>
            <a:pPr marL="10860" marR="4344" indent="-543" algn="ctr">
              <a:lnSpc>
                <a:spcPct val="104700"/>
              </a:lnSpc>
              <a:spcBef>
                <a:spcPts val="1744"/>
              </a:spcBef>
            </a:pPr>
            <a:r>
              <a:rPr sz="1667" spc="-26" dirty="0">
                <a:latin typeface="Trebuchet MS"/>
                <a:cs typeface="Trebuchet MS"/>
              </a:rPr>
              <a:t>Una </a:t>
            </a:r>
            <a:r>
              <a:rPr sz="1667" spc="-60" dirty="0">
                <a:latin typeface="Trebuchet MS"/>
                <a:cs typeface="Trebuchet MS"/>
              </a:rPr>
              <a:t>pauta </a:t>
            </a:r>
            <a:r>
              <a:rPr sz="1667" spc="-77" dirty="0">
                <a:latin typeface="Trebuchet MS"/>
                <a:cs typeface="Trebuchet MS"/>
              </a:rPr>
              <a:t>interpretativa </a:t>
            </a:r>
            <a:r>
              <a:rPr sz="1667" spc="-30" dirty="0">
                <a:latin typeface="Trebuchet MS"/>
                <a:cs typeface="Trebuchet MS"/>
              </a:rPr>
              <a:t>podemos </a:t>
            </a:r>
            <a:r>
              <a:rPr sz="1667" spc="-73" dirty="0">
                <a:latin typeface="Trebuchet MS"/>
                <a:cs typeface="Trebuchet MS"/>
              </a:rPr>
              <a:t>hallarla </a:t>
            </a:r>
            <a:r>
              <a:rPr sz="1667" spc="-43" dirty="0">
                <a:latin typeface="Trebuchet MS"/>
                <a:cs typeface="Trebuchet MS"/>
              </a:rPr>
              <a:t>en los  </a:t>
            </a:r>
            <a:r>
              <a:rPr sz="1667" spc="-68" dirty="0">
                <a:latin typeface="Trebuchet MS"/>
                <a:cs typeface="Trebuchet MS"/>
              </a:rPr>
              <a:t>“Principios </a:t>
            </a:r>
            <a:r>
              <a:rPr sz="1667" spc="-51" dirty="0">
                <a:latin typeface="Trebuchet MS"/>
                <a:cs typeface="Trebuchet MS"/>
              </a:rPr>
              <a:t>de </a:t>
            </a:r>
            <a:r>
              <a:rPr sz="1667" spc="-56" dirty="0">
                <a:latin typeface="Trebuchet MS"/>
                <a:cs typeface="Trebuchet MS"/>
              </a:rPr>
              <a:t>derecho </a:t>
            </a:r>
            <a:r>
              <a:rPr sz="1667" spc="-43" dirty="0">
                <a:latin typeface="Trebuchet MS"/>
                <a:cs typeface="Trebuchet MS"/>
              </a:rPr>
              <a:t>europeo</a:t>
            </a:r>
            <a:r>
              <a:rPr sz="1667" spc="-385" dirty="0">
                <a:latin typeface="Trebuchet MS"/>
                <a:cs typeface="Trebuchet MS"/>
              </a:rPr>
              <a:t> </a:t>
            </a:r>
            <a:r>
              <a:rPr sz="1667" spc="-51" dirty="0">
                <a:latin typeface="Trebuchet MS"/>
                <a:cs typeface="Trebuchet MS"/>
              </a:rPr>
              <a:t>de </a:t>
            </a:r>
            <a:r>
              <a:rPr sz="1667" spc="-86" dirty="0">
                <a:latin typeface="Trebuchet MS"/>
                <a:cs typeface="Trebuchet MS"/>
              </a:rPr>
              <a:t>la </a:t>
            </a:r>
            <a:r>
              <a:rPr sz="1667" spc="-51" dirty="0">
                <a:latin typeface="Trebuchet MS"/>
                <a:cs typeface="Trebuchet MS"/>
              </a:rPr>
              <a:t>responsabilidad  </a:t>
            </a:r>
            <a:r>
              <a:rPr sz="1667" spc="-103" dirty="0">
                <a:latin typeface="Trebuchet MS"/>
                <a:cs typeface="Trebuchet MS"/>
              </a:rPr>
              <a:t>civil”</a:t>
            </a:r>
            <a:endParaRPr sz="1667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09160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1112" y="653188"/>
            <a:ext cx="5015082" cy="359103"/>
          </a:xfrm>
          <a:prstGeom prst="rect">
            <a:avLst/>
          </a:prstGeom>
        </p:spPr>
        <p:txBody>
          <a:bodyPr vert="horz" wrap="square" lIns="0" tIns="1031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1"/>
              </a:spcBef>
            </a:pPr>
            <a:r>
              <a:rPr spc="-21" dirty="0"/>
              <a:t>¿Quién</a:t>
            </a:r>
            <a:r>
              <a:rPr spc="-174" dirty="0"/>
              <a:t> </a:t>
            </a:r>
            <a:r>
              <a:rPr spc="-111" dirty="0"/>
              <a:t>tiene</a:t>
            </a:r>
            <a:r>
              <a:rPr spc="-174" dirty="0"/>
              <a:t> </a:t>
            </a:r>
            <a:r>
              <a:rPr spc="-133" dirty="0"/>
              <a:t>el</a:t>
            </a:r>
            <a:r>
              <a:rPr spc="-171" dirty="0"/>
              <a:t> </a:t>
            </a:r>
            <a:r>
              <a:rPr spc="-94" dirty="0"/>
              <a:t>deber</a:t>
            </a:r>
            <a:r>
              <a:rPr spc="-174" dirty="0"/>
              <a:t> </a:t>
            </a:r>
            <a:r>
              <a:rPr spc="-94" dirty="0"/>
              <a:t>de</a:t>
            </a:r>
            <a:r>
              <a:rPr spc="-171" dirty="0"/>
              <a:t> </a:t>
            </a:r>
            <a:r>
              <a:rPr spc="-103" dirty="0"/>
              <a:t>prevenir</a:t>
            </a:r>
            <a:r>
              <a:rPr spc="-174" dirty="0"/>
              <a:t> </a:t>
            </a:r>
            <a:r>
              <a:rPr spc="-133" dirty="0"/>
              <a:t>el</a:t>
            </a:r>
            <a:r>
              <a:rPr spc="-174" dirty="0"/>
              <a:t> </a:t>
            </a:r>
            <a:r>
              <a:rPr spc="-9" dirty="0"/>
              <a:t>daño?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0190" y="1621619"/>
            <a:ext cx="4405844" cy="855104"/>
          </a:xfrm>
          <a:prstGeom prst="rect">
            <a:avLst/>
          </a:prstGeom>
        </p:spPr>
        <p:txBody>
          <a:bodyPr vert="horz" wrap="square" lIns="0" tIns="31494" rIns="0" bIns="0" rtlCol="0">
            <a:spAutoFit/>
          </a:bodyPr>
          <a:lstStyle/>
          <a:p>
            <a:pPr marL="10860">
              <a:spcBef>
                <a:spcPts val="248"/>
              </a:spcBef>
            </a:pPr>
            <a:r>
              <a:rPr sz="1710" spc="-64" dirty="0">
                <a:solidFill>
                  <a:srgbClr val="FF0000"/>
                </a:solidFill>
                <a:latin typeface="Trebuchet MS"/>
                <a:cs typeface="Trebuchet MS"/>
              </a:rPr>
              <a:t>ARTÍCULO </a:t>
            </a:r>
            <a:r>
              <a:rPr sz="1710" spc="-77" dirty="0">
                <a:solidFill>
                  <a:srgbClr val="FF0000"/>
                </a:solidFill>
                <a:latin typeface="Trebuchet MS"/>
                <a:cs typeface="Trebuchet MS"/>
              </a:rPr>
              <a:t>1710.- </a:t>
            </a:r>
            <a:r>
              <a:rPr sz="1710" b="1" spc="-81" dirty="0">
                <a:solidFill>
                  <a:srgbClr val="FF0000"/>
                </a:solidFill>
                <a:latin typeface="Trebuchet MS"/>
                <a:cs typeface="Trebuchet MS"/>
              </a:rPr>
              <a:t>Deber </a:t>
            </a:r>
            <a:r>
              <a:rPr sz="1710" b="1" spc="-86" dirty="0">
                <a:solidFill>
                  <a:srgbClr val="FF0000"/>
                </a:solidFill>
                <a:latin typeface="Trebuchet MS"/>
                <a:cs typeface="Trebuchet MS"/>
              </a:rPr>
              <a:t>de </a:t>
            </a:r>
            <a:r>
              <a:rPr sz="1710" b="1" spc="-97" dirty="0">
                <a:solidFill>
                  <a:srgbClr val="FF0000"/>
                </a:solidFill>
                <a:latin typeface="Trebuchet MS"/>
                <a:cs typeface="Trebuchet MS"/>
              </a:rPr>
              <a:t>prevención </a:t>
            </a:r>
            <a:r>
              <a:rPr sz="1710" b="1" spc="-86" dirty="0">
                <a:solidFill>
                  <a:srgbClr val="FF0000"/>
                </a:solidFill>
                <a:latin typeface="Trebuchet MS"/>
                <a:cs typeface="Trebuchet MS"/>
              </a:rPr>
              <a:t>del</a:t>
            </a:r>
            <a:r>
              <a:rPr sz="1710" b="1" spc="-333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b="1" spc="-81" dirty="0">
                <a:solidFill>
                  <a:srgbClr val="FF0000"/>
                </a:solidFill>
                <a:latin typeface="Trebuchet MS"/>
                <a:cs typeface="Trebuchet MS"/>
              </a:rPr>
              <a:t>daño</a:t>
            </a:r>
            <a:r>
              <a:rPr sz="1710" spc="-81" dirty="0">
                <a:solidFill>
                  <a:srgbClr val="FF0000"/>
                </a:solidFill>
                <a:latin typeface="Trebuchet MS"/>
                <a:cs typeface="Trebuchet MS"/>
              </a:rPr>
              <a:t>.</a:t>
            </a:r>
            <a:endParaRPr sz="1710">
              <a:latin typeface="Trebuchet MS"/>
              <a:cs typeface="Trebuchet MS"/>
            </a:endParaRPr>
          </a:p>
          <a:p>
            <a:pPr marL="141177" marR="126516" algn="ctr">
              <a:lnSpc>
                <a:spcPct val="104200"/>
              </a:lnSpc>
              <a:spcBef>
                <a:spcPts val="86"/>
              </a:spcBef>
            </a:pPr>
            <a:r>
              <a:rPr sz="1710" spc="-103" dirty="0">
                <a:solidFill>
                  <a:srgbClr val="4F81BD"/>
                </a:solidFill>
                <a:latin typeface="Trebuchet MS"/>
                <a:cs typeface="Trebuchet MS"/>
              </a:rPr>
              <a:t>Toda</a:t>
            </a:r>
            <a:r>
              <a:rPr sz="1710" spc="-128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4F81BD"/>
                </a:solidFill>
                <a:latin typeface="Trebuchet MS"/>
                <a:cs typeface="Trebuchet MS"/>
              </a:rPr>
              <a:t>persona</a:t>
            </a:r>
            <a:r>
              <a:rPr sz="1710" spc="-128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68" dirty="0">
                <a:solidFill>
                  <a:srgbClr val="4F81BD"/>
                </a:solidFill>
                <a:latin typeface="Trebuchet MS"/>
                <a:cs typeface="Trebuchet MS"/>
              </a:rPr>
              <a:t>tiene</a:t>
            </a:r>
            <a:r>
              <a:rPr sz="1710" spc="-124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4F81BD"/>
                </a:solidFill>
                <a:latin typeface="Trebuchet MS"/>
                <a:cs typeface="Trebuchet MS"/>
              </a:rPr>
              <a:t>el</a:t>
            </a:r>
            <a:r>
              <a:rPr sz="1710" spc="-128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103" dirty="0">
                <a:solidFill>
                  <a:srgbClr val="4F81BD"/>
                </a:solidFill>
                <a:latin typeface="Trebuchet MS"/>
                <a:cs typeface="Trebuchet MS"/>
              </a:rPr>
              <a:t>deber,</a:t>
            </a:r>
            <a:r>
              <a:rPr sz="1710" spc="-124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4F81BD"/>
                </a:solidFill>
                <a:latin typeface="Trebuchet MS"/>
                <a:cs typeface="Trebuchet MS"/>
              </a:rPr>
              <a:t>en</a:t>
            </a:r>
            <a:r>
              <a:rPr sz="1710" spc="-128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60" dirty="0">
                <a:solidFill>
                  <a:srgbClr val="4F81BD"/>
                </a:solidFill>
                <a:latin typeface="Trebuchet MS"/>
                <a:cs typeface="Trebuchet MS"/>
              </a:rPr>
              <a:t>cuanto</a:t>
            </a:r>
            <a:r>
              <a:rPr sz="1710" spc="-124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56" dirty="0">
                <a:solidFill>
                  <a:srgbClr val="4F81BD"/>
                </a:solidFill>
                <a:latin typeface="Trebuchet MS"/>
                <a:cs typeface="Trebuchet MS"/>
              </a:rPr>
              <a:t>de</a:t>
            </a:r>
            <a:r>
              <a:rPr sz="1710" spc="-128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4F81BD"/>
                </a:solidFill>
                <a:latin typeface="Trebuchet MS"/>
                <a:cs typeface="Trebuchet MS"/>
              </a:rPr>
              <a:t>ella  </a:t>
            </a:r>
            <a:r>
              <a:rPr sz="1710" spc="-68" dirty="0">
                <a:solidFill>
                  <a:srgbClr val="4F81BD"/>
                </a:solidFill>
                <a:latin typeface="Trebuchet MS"/>
                <a:cs typeface="Trebuchet MS"/>
              </a:rPr>
              <a:t>dependa</a:t>
            </a:r>
            <a:r>
              <a:rPr sz="1710" spc="-68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90" dirty="0">
                <a:solidFill>
                  <a:srgbClr val="FF0000"/>
                </a:solidFill>
                <a:latin typeface="Trebuchet MS"/>
                <a:cs typeface="Trebuchet MS"/>
              </a:rPr>
              <a:t>de:</a:t>
            </a:r>
            <a:endParaRPr sz="171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311" y="2539709"/>
            <a:ext cx="4579602" cy="2530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3848">
              <a:lnSpc>
                <a:spcPts val="2001"/>
              </a:lnSpc>
            </a:pPr>
            <a:r>
              <a:rPr sz="1710" spc="-227" dirty="0">
                <a:solidFill>
                  <a:srgbClr val="FF0000"/>
                </a:solidFill>
                <a:latin typeface="Trebuchet MS"/>
                <a:cs typeface="Trebuchet MS"/>
              </a:rPr>
              <a:t>a)</a:t>
            </a:r>
            <a:r>
              <a:rPr sz="1710" spc="-227" dirty="0">
                <a:solidFill>
                  <a:srgbClr val="DFA7A6"/>
                </a:solidFill>
                <a:latin typeface="Trebuchet MS"/>
                <a:cs typeface="Trebuchet MS"/>
              </a:rPr>
              <a:t>a) 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v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v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ar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ar </a:t>
            </a:r>
            <a:r>
              <a:rPr sz="1710" spc="-304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304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304" dirty="0">
                <a:solidFill>
                  <a:srgbClr val="FF0000"/>
                </a:solidFill>
                <a:latin typeface="Trebuchet MS"/>
                <a:cs typeface="Trebuchet MS"/>
              </a:rPr>
              <a:t>au</a:t>
            </a:r>
            <a:r>
              <a:rPr sz="1710" spc="-304" dirty="0">
                <a:solidFill>
                  <a:srgbClr val="DFA7A6"/>
                </a:solidFill>
                <a:latin typeface="Trebuchet MS"/>
                <a:cs typeface="Trebuchet MS"/>
              </a:rPr>
              <a:t>au</a:t>
            </a:r>
            <a:r>
              <a:rPr sz="1710" spc="-304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04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04" dirty="0">
                <a:solidFill>
                  <a:srgbClr val="FF0000"/>
                </a:solidFill>
                <a:latin typeface="Trebuchet MS"/>
                <a:cs typeface="Trebuchet MS"/>
              </a:rPr>
              <a:t>ar</a:t>
            </a:r>
            <a:r>
              <a:rPr sz="1710" spc="-304" dirty="0">
                <a:solidFill>
                  <a:srgbClr val="DFA7A6"/>
                </a:solidFill>
                <a:latin typeface="Trebuchet MS"/>
                <a:cs typeface="Trebuchet MS"/>
              </a:rPr>
              <a:t>ar 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n </a:t>
            </a:r>
            <a:r>
              <a:rPr sz="1710" spc="-371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371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371" dirty="0">
                <a:solidFill>
                  <a:srgbClr val="FF0000"/>
                </a:solidFill>
                <a:latin typeface="Trebuchet MS"/>
                <a:cs typeface="Trebuchet MS"/>
              </a:rPr>
              <a:t>añ</a:t>
            </a:r>
            <a:r>
              <a:rPr sz="1710" spc="-371" dirty="0">
                <a:solidFill>
                  <a:srgbClr val="DFA7A6"/>
                </a:solidFill>
                <a:latin typeface="Trebuchet MS"/>
                <a:cs typeface="Trebuchet MS"/>
              </a:rPr>
              <a:t>añ</a:t>
            </a:r>
            <a:r>
              <a:rPr sz="1710" spc="-371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71" dirty="0">
                <a:solidFill>
                  <a:srgbClr val="DFA7A6"/>
                </a:solidFill>
                <a:latin typeface="Trebuchet MS"/>
                <a:cs typeface="Trebuchet MS"/>
              </a:rPr>
              <a:t>o 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o  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j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j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ti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ti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f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ad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ad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;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;</a:t>
            </a:r>
            <a:endParaRPr sz="1710">
              <a:latin typeface="Trebuchet MS"/>
              <a:cs typeface="Trebuchet MS"/>
            </a:endParaRPr>
          </a:p>
          <a:p>
            <a:pPr indent="6516" algn="ctr">
              <a:lnSpc>
                <a:spcPct val="105400"/>
              </a:lnSpc>
              <a:spcBef>
                <a:spcPts val="487"/>
              </a:spcBef>
            </a:pPr>
            <a:r>
              <a:rPr sz="1710" spc="-432" dirty="0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sz="1710" spc="-432" dirty="0">
                <a:solidFill>
                  <a:srgbClr val="DFA7A6"/>
                </a:solidFill>
                <a:latin typeface="Trebuchet MS"/>
                <a:cs typeface="Trebuchet MS"/>
              </a:rPr>
              <a:t>b</a:t>
            </a:r>
            <a:r>
              <a:rPr sz="1710" spc="-432" dirty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r>
              <a:rPr sz="1710" spc="-432" dirty="0">
                <a:solidFill>
                  <a:srgbClr val="DFA7A6"/>
                </a:solidFill>
                <a:latin typeface="Trebuchet MS"/>
                <a:cs typeface="Trebuchet MS"/>
              </a:rPr>
              <a:t>) </a:t>
            </a:r>
            <a:r>
              <a:rPr sz="1710" spc="-355" dirty="0">
                <a:solidFill>
                  <a:srgbClr val="FF0000"/>
                </a:solidFill>
                <a:latin typeface="Trebuchet MS"/>
                <a:cs typeface="Trebuchet MS"/>
              </a:rPr>
              <a:t>ad</a:t>
            </a:r>
            <a:r>
              <a:rPr sz="1710" spc="-355" dirty="0">
                <a:solidFill>
                  <a:srgbClr val="DFA7A6"/>
                </a:solidFill>
                <a:latin typeface="Trebuchet MS"/>
                <a:cs typeface="Trebuchet MS"/>
              </a:rPr>
              <a:t>ad</a:t>
            </a:r>
            <a:r>
              <a:rPr sz="1710" spc="-35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55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55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1710" spc="-355" dirty="0">
                <a:solidFill>
                  <a:srgbClr val="DFA7A6"/>
                </a:solidFill>
                <a:latin typeface="Trebuchet MS"/>
                <a:cs typeface="Trebuchet MS"/>
              </a:rPr>
              <a:t>p</a:t>
            </a:r>
            <a:r>
              <a:rPr sz="1710" spc="-355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355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355" dirty="0">
                <a:solidFill>
                  <a:srgbClr val="FF0000"/>
                </a:solidFill>
                <a:latin typeface="Trebuchet MS"/>
                <a:cs typeface="Trebuchet MS"/>
              </a:rPr>
              <a:t>ar</a:t>
            </a:r>
            <a:r>
              <a:rPr sz="1710" spc="-355" dirty="0">
                <a:solidFill>
                  <a:srgbClr val="DFA7A6"/>
                </a:solidFill>
                <a:latin typeface="Trebuchet MS"/>
                <a:cs typeface="Trebuchet MS"/>
              </a:rPr>
              <a:t>ar</a:t>
            </a:r>
            <a:r>
              <a:rPr sz="1710" spc="-355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1710" spc="-355" dirty="0">
                <a:solidFill>
                  <a:srgbClr val="DFA7A6"/>
                </a:solidFill>
                <a:latin typeface="Trebuchet MS"/>
                <a:cs typeface="Trebuchet MS"/>
              </a:rPr>
              <a:t>, </a:t>
            </a:r>
            <a:r>
              <a:rPr sz="1710" spc="-500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500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50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500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b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f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53" dirty="0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sz="1710" spc="-453" dirty="0">
                <a:solidFill>
                  <a:srgbClr val="DFA7A6"/>
                </a:solidFill>
                <a:latin typeface="Trebuchet MS"/>
                <a:cs typeface="Trebuchet MS"/>
              </a:rPr>
              <a:t>y 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f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83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483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239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239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239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239" dirty="0">
                <a:solidFill>
                  <a:srgbClr val="DFA7A6"/>
                </a:solidFill>
                <a:latin typeface="Trebuchet MS"/>
                <a:cs typeface="Trebuchet MS"/>
              </a:rPr>
              <a:t>as  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an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an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as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, </a:t>
            </a:r>
            <a:r>
              <a:rPr sz="1710" spc="-239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239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239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239" dirty="0">
                <a:solidFill>
                  <a:srgbClr val="DFA7A6"/>
                </a:solidFill>
                <a:latin typeface="Trebuchet MS"/>
                <a:cs typeface="Trebuchet MS"/>
              </a:rPr>
              <a:t>as 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as 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az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az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ab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ab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s  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p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ar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ar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v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v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ar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ar 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q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q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28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428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428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28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p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z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z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n 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añ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añ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, </a:t>
            </a:r>
            <a:r>
              <a:rPr sz="1710" spc="-462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62" dirty="0">
                <a:solidFill>
                  <a:srgbClr val="DFA7A6"/>
                </a:solidFill>
                <a:latin typeface="Trebuchet MS"/>
                <a:cs typeface="Trebuchet MS"/>
              </a:rPr>
              <a:t>o  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r 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u 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ag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ag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tu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tu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;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; </a:t>
            </a:r>
            <a:r>
              <a:rPr sz="1710" spc="-325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25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2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25" dirty="0">
                <a:solidFill>
                  <a:srgbClr val="DFA7A6"/>
                </a:solidFill>
                <a:latin typeface="Trebuchet MS"/>
                <a:cs typeface="Trebuchet MS"/>
              </a:rPr>
              <a:t>i </a:t>
            </a:r>
            <a:r>
              <a:rPr sz="1710" spc="-329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329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329" dirty="0">
                <a:solidFill>
                  <a:srgbClr val="FF0000"/>
                </a:solidFill>
                <a:latin typeface="Trebuchet MS"/>
                <a:cs typeface="Trebuchet MS"/>
              </a:rPr>
              <a:t>al</a:t>
            </a:r>
            <a:r>
              <a:rPr sz="1710" spc="-329" dirty="0">
                <a:solidFill>
                  <a:srgbClr val="DFA7A6"/>
                </a:solidFill>
                <a:latin typeface="Trebuchet MS"/>
                <a:cs typeface="Trebuchet MS"/>
              </a:rPr>
              <a:t>al</a:t>
            </a:r>
            <a:r>
              <a:rPr sz="1710" spc="-329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29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29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29" dirty="0">
                <a:solidFill>
                  <a:srgbClr val="DFA7A6"/>
                </a:solidFill>
                <a:latin typeface="Trebuchet MS"/>
                <a:cs typeface="Trebuchet MS"/>
              </a:rPr>
              <a:t>s 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as  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v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v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an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an </a:t>
            </a:r>
            <a:r>
              <a:rPr sz="1710" spc="-462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62" dirty="0">
                <a:solidFill>
                  <a:srgbClr val="DFA7A6"/>
                </a:solidFill>
                <a:latin typeface="Trebuchet MS"/>
                <a:cs typeface="Trebuchet MS"/>
              </a:rPr>
              <a:t>o 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y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n 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ag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ag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tu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tu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d </a:t>
            </a:r>
            <a:r>
              <a:rPr sz="1710" spc="-500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500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50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500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n </a:t>
            </a:r>
            <a:r>
              <a:rPr sz="1710" spc="-371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371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371" dirty="0">
                <a:solidFill>
                  <a:srgbClr val="FF0000"/>
                </a:solidFill>
                <a:latin typeface="Trebuchet MS"/>
                <a:cs typeface="Trebuchet MS"/>
              </a:rPr>
              <a:t>añ</a:t>
            </a:r>
            <a:r>
              <a:rPr sz="1710" spc="-371" dirty="0">
                <a:solidFill>
                  <a:srgbClr val="DFA7A6"/>
                </a:solidFill>
                <a:latin typeface="Trebuchet MS"/>
                <a:cs typeface="Trebuchet MS"/>
              </a:rPr>
              <a:t>añ</a:t>
            </a:r>
            <a:r>
              <a:rPr sz="1710" spc="-371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71" dirty="0">
                <a:solidFill>
                  <a:srgbClr val="DFA7A6"/>
                </a:solidFill>
                <a:latin typeface="Trebuchet MS"/>
                <a:cs typeface="Trebuchet MS"/>
              </a:rPr>
              <a:t>o  </a:t>
            </a:r>
            <a:r>
              <a:rPr sz="1710" spc="-435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35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3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35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35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435" dirty="0">
                <a:solidFill>
                  <a:srgbClr val="DFA7A6"/>
                </a:solidFill>
                <a:latin typeface="Trebuchet MS"/>
                <a:cs typeface="Trebuchet MS"/>
              </a:rPr>
              <a:t>l </a:t>
            </a:r>
            <a:r>
              <a:rPr sz="1710" spc="-338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338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338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338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338" dirty="0">
                <a:solidFill>
                  <a:srgbClr val="FF0000"/>
                </a:solidFill>
                <a:latin typeface="Trebuchet MS"/>
                <a:cs typeface="Trebuchet MS"/>
              </a:rPr>
              <a:t>al</a:t>
            </a:r>
            <a:r>
              <a:rPr sz="1710" spc="-338" dirty="0">
                <a:solidFill>
                  <a:srgbClr val="DFA7A6"/>
                </a:solidFill>
                <a:latin typeface="Trebuchet MS"/>
                <a:cs typeface="Trebuchet MS"/>
              </a:rPr>
              <a:t>al 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n </a:t>
            </a:r>
            <a:r>
              <a:rPr sz="1710" spc="-445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445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44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45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45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45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45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445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44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45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45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45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4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45" dirty="0">
                <a:solidFill>
                  <a:srgbClr val="DFA7A6"/>
                </a:solidFill>
                <a:latin typeface="Trebuchet MS"/>
                <a:cs typeface="Trebuchet MS"/>
              </a:rPr>
              <a:t>o </a:t>
            </a:r>
            <a:r>
              <a:rPr sz="1710" spc="-402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402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402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02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02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02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02" dirty="0">
                <a:solidFill>
                  <a:srgbClr val="FF0000"/>
                </a:solidFill>
                <a:latin typeface="Trebuchet MS"/>
                <a:cs typeface="Trebuchet MS"/>
              </a:rPr>
              <a:t>í</a:t>
            </a:r>
            <a:r>
              <a:rPr sz="1710" spc="-402" dirty="0">
                <a:solidFill>
                  <a:srgbClr val="DFA7A6"/>
                </a:solidFill>
                <a:latin typeface="Trebuchet MS"/>
                <a:cs typeface="Trebuchet MS"/>
              </a:rPr>
              <a:t>í</a:t>
            </a:r>
            <a:r>
              <a:rPr sz="1710" spc="-402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402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p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ab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ab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;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; 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ti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ti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e  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h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h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o </a:t>
            </a:r>
            <a:r>
              <a:rPr sz="1710" spc="-483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483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q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q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40" dirty="0">
                <a:solidFill>
                  <a:srgbClr val="FF0000"/>
                </a:solidFill>
                <a:latin typeface="Trebuchet MS"/>
                <a:cs typeface="Trebuchet MS"/>
              </a:rPr>
              <a:t>é</a:t>
            </a:r>
            <a:r>
              <a:rPr sz="1710" spc="-440" dirty="0">
                <a:solidFill>
                  <a:srgbClr val="DFA7A6"/>
                </a:solidFill>
                <a:latin typeface="Trebuchet MS"/>
                <a:cs typeface="Trebuchet MS"/>
              </a:rPr>
              <a:t>é</a:t>
            </a:r>
            <a:r>
              <a:rPr sz="1710" spc="-440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440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440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440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44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40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b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l </a:t>
            </a:r>
            <a:r>
              <a:rPr sz="1710" spc="-338" dirty="0">
                <a:solidFill>
                  <a:srgbClr val="FF0000"/>
                </a:solidFill>
                <a:latin typeface="Trebuchet MS"/>
                <a:cs typeface="Trebuchet MS"/>
              </a:rPr>
              <a:t>v</a:t>
            </a:r>
            <a:r>
              <a:rPr sz="1710" spc="-338" dirty="0">
                <a:solidFill>
                  <a:srgbClr val="DFA7A6"/>
                </a:solidFill>
                <a:latin typeface="Trebuchet MS"/>
                <a:cs typeface="Trebuchet MS"/>
              </a:rPr>
              <a:t>v</a:t>
            </a:r>
            <a:r>
              <a:rPr sz="1710" spc="-338" dirty="0">
                <a:solidFill>
                  <a:srgbClr val="FF0000"/>
                </a:solidFill>
                <a:latin typeface="Trebuchet MS"/>
                <a:cs typeface="Trebuchet MS"/>
              </a:rPr>
              <a:t>al</a:t>
            </a:r>
            <a:r>
              <a:rPr sz="1710" spc="-338" dirty="0">
                <a:solidFill>
                  <a:srgbClr val="DFA7A6"/>
                </a:solidFill>
                <a:latin typeface="Trebuchet MS"/>
                <a:cs typeface="Trebuchet MS"/>
              </a:rPr>
              <a:t>al</a:t>
            </a:r>
            <a:r>
              <a:rPr sz="1710" spc="-338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38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38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338" dirty="0">
                <a:solidFill>
                  <a:srgbClr val="DFA7A6"/>
                </a:solidFill>
                <a:latin typeface="Trebuchet MS"/>
                <a:cs typeface="Trebuchet MS"/>
              </a:rPr>
              <a:t>r </a:t>
            </a:r>
            <a:r>
              <a:rPr sz="1710" spc="-500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500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50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500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s  </a:t>
            </a:r>
            <a:r>
              <a:rPr sz="1710" spc="-350" dirty="0">
                <a:solidFill>
                  <a:srgbClr val="FF0000"/>
                </a:solidFill>
                <a:latin typeface="Trebuchet MS"/>
                <a:cs typeface="Trebuchet MS"/>
              </a:rPr>
              <a:t>g</a:t>
            </a:r>
            <a:r>
              <a:rPr sz="1710" spc="-350" dirty="0">
                <a:solidFill>
                  <a:srgbClr val="DFA7A6"/>
                </a:solidFill>
                <a:latin typeface="Trebuchet MS"/>
                <a:cs typeface="Trebuchet MS"/>
              </a:rPr>
              <a:t>g</a:t>
            </a:r>
            <a:r>
              <a:rPr sz="1710" spc="-350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350" dirty="0">
                <a:solidFill>
                  <a:srgbClr val="DFA7A6"/>
                </a:solidFill>
                <a:latin typeface="Trebuchet MS"/>
                <a:cs typeface="Trebuchet MS"/>
              </a:rPr>
              <a:t>as</a:t>
            </a:r>
            <a:r>
              <a:rPr sz="1710" spc="-350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350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350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50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50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50" dirty="0">
                <a:solidFill>
                  <a:srgbClr val="DFA7A6"/>
                </a:solidFill>
                <a:latin typeface="Trebuchet MS"/>
                <a:cs typeface="Trebuchet MS"/>
              </a:rPr>
              <a:t>s 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n 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q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q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ó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ó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, 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f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83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483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239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239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239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239" dirty="0">
                <a:solidFill>
                  <a:srgbClr val="DFA7A6"/>
                </a:solidFill>
                <a:latin typeface="Trebuchet MS"/>
                <a:cs typeface="Trebuchet MS"/>
              </a:rPr>
              <a:t>as </a:t>
            </a:r>
            <a:r>
              <a:rPr sz="1710" spc="-342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342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342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42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42" dirty="0">
                <a:solidFill>
                  <a:srgbClr val="FF0000"/>
                </a:solidFill>
                <a:latin typeface="Trebuchet MS"/>
                <a:cs typeface="Trebuchet MS"/>
              </a:rPr>
              <a:t>g</a:t>
            </a:r>
            <a:r>
              <a:rPr sz="1710" spc="-342" dirty="0">
                <a:solidFill>
                  <a:srgbClr val="DFA7A6"/>
                </a:solidFill>
                <a:latin typeface="Trebuchet MS"/>
                <a:cs typeface="Trebuchet MS"/>
              </a:rPr>
              <a:t>g</a:t>
            </a:r>
            <a:r>
              <a:rPr sz="1710" spc="-342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342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342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342" dirty="0">
                <a:solidFill>
                  <a:srgbClr val="DFA7A6"/>
                </a:solidFill>
                <a:latin typeface="Trebuchet MS"/>
                <a:cs typeface="Trebuchet MS"/>
              </a:rPr>
              <a:t>as  </a:t>
            </a:r>
            <a:r>
              <a:rPr sz="1710" spc="-435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35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3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35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35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435" dirty="0">
                <a:solidFill>
                  <a:srgbClr val="DFA7A6"/>
                </a:solidFill>
                <a:latin typeface="Trebuchet MS"/>
                <a:cs typeface="Trebuchet MS"/>
              </a:rPr>
              <a:t>l 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q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q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o 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27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312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312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312" dirty="0">
                <a:solidFill>
                  <a:srgbClr val="FF0000"/>
                </a:solidFill>
                <a:latin typeface="Trebuchet MS"/>
                <a:cs typeface="Trebuchet MS"/>
              </a:rPr>
              <a:t>au</a:t>
            </a:r>
            <a:r>
              <a:rPr sz="1710" spc="-312" dirty="0">
                <a:solidFill>
                  <a:srgbClr val="DFA7A6"/>
                </a:solidFill>
                <a:latin typeface="Trebuchet MS"/>
                <a:cs typeface="Trebuchet MS"/>
              </a:rPr>
              <a:t>au</a:t>
            </a:r>
            <a:r>
              <a:rPr sz="1710" spc="-312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12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12" dirty="0">
                <a:solidFill>
                  <a:srgbClr val="FF0000"/>
                </a:solidFill>
                <a:latin typeface="Trebuchet MS"/>
                <a:cs typeface="Trebuchet MS"/>
              </a:rPr>
              <a:t>a;</a:t>
            </a:r>
            <a:r>
              <a:rPr sz="1710" spc="-312" dirty="0">
                <a:solidFill>
                  <a:srgbClr val="DFA7A6"/>
                </a:solidFill>
                <a:latin typeface="Trebuchet MS"/>
                <a:cs typeface="Trebuchet MS"/>
              </a:rPr>
              <a:t>a;</a:t>
            </a:r>
            <a:endParaRPr sz="171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8024" y="5102915"/>
            <a:ext cx="3449633" cy="277953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</a:pPr>
            <a:r>
              <a:rPr sz="1710" spc="-107" dirty="0">
                <a:solidFill>
                  <a:srgbClr val="DFA7A6"/>
                </a:solidFill>
                <a:latin typeface="Trebuchet MS"/>
                <a:cs typeface="Trebuchet MS"/>
              </a:rPr>
              <a:t>c)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13" dirty="0">
                <a:solidFill>
                  <a:srgbClr val="DFA7A6"/>
                </a:solidFill>
                <a:latin typeface="Trebuchet MS"/>
                <a:cs typeface="Trebuchet MS"/>
              </a:rPr>
              <a:t>no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DFA7A6"/>
                </a:solidFill>
                <a:latin typeface="Trebuchet MS"/>
                <a:cs typeface="Trebuchet MS"/>
              </a:rPr>
              <a:t>agravar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DFA7A6"/>
                </a:solidFill>
                <a:latin typeface="Trebuchet MS"/>
                <a:cs typeface="Trebuchet MS"/>
              </a:rPr>
              <a:t>el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DFA7A6"/>
                </a:solidFill>
                <a:latin typeface="Trebuchet MS"/>
                <a:cs typeface="Trebuchet MS"/>
              </a:rPr>
              <a:t>daño,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51" dirty="0">
                <a:solidFill>
                  <a:srgbClr val="DFA7A6"/>
                </a:solidFill>
                <a:latin typeface="Trebuchet MS"/>
                <a:cs typeface="Trebuchet MS"/>
              </a:rPr>
              <a:t>si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DFA7A6"/>
                </a:solidFill>
                <a:latin typeface="Trebuchet MS"/>
                <a:cs typeface="Trebuchet MS"/>
              </a:rPr>
              <a:t>ya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38" dirty="0">
                <a:solidFill>
                  <a:srgbClr val="DFA7A6"/>
                </a:solidFill>
                <a:latin typeface="Trebuchet MS"/>
                <a:cs typeface="Trebuchet MS"/>
              </a:rPr>
              <a:t>se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DFA7A6"/>
                </a:solidFill>
                <a:latin typeface="Trebuchet MS"/>
                <a:cs typeface="Trebuchet MS"/>
              </a:rPr>
              <a:t>produjo.</a:t>
            </a:r>
            <a:endParaRPr sz="171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0623" y="2549535"/>
            <a:ext cx="4793226" cy="2469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" name="object 7"/>
          <p:cNvSpPr txBox="1"/>
          <p:nvPr/>
        </p:nvSpPr>
        <p:spPr>
          <a:xfrm>
            <a:off x="5419069" y="1639939"/>
            <a:ext cx="3289994" cy="972450"/>
          </a:xfrm>
          <a:prstGeom prst="rect">
            <a:avLst/>
          </a:prstGeom>
        </p:spPr>
        <p:txBody>
          <a:bodyPr vert="horz" wrap="square" lIns="0" tIns="5973" rIns="0" bIns="0" rtlCol="0">
            <a:spAutoFit/>
          </a:bodyPr>
          <a:lstStyle/>
          <a:p>
            <a:pPr marL="10860" marR="4344" algn="just">
              <a:lnSpc>
                <a:spcPct val="102400"/>
              </a:lnSpc>
              <a:spcBef>
                <a:spcPts val="47"/>
              </a:spcBef>
            </a:pPr>
            <a:r>
              <a:rPr sz="2052" spc="-64" dirty="0">
                <a:latin typeface="Trebuchet MS"/>
                <a:cs typeface="Trebuchet MS"/>
              </a:rPr>
              <a:t>¿Todos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-56" dirty="0">
                <a:latin typeface="Trebuchet MS"/>
                <a:cs typeface="Trebuchet MS"/>
              </a:rPr>
              <a:t>los</a:t>
            </a:r>
            <a:r>
              <a:rPr sz="2052" spc="-154" dirty="0">
                <a:latin typeface="Trebuchet MS"/>
                <a:cs typeface="Trebuchet MS"/>
              </a:rPr>
              <a:t> </a:t>
            </a:r>
            <a:r>
              <a:rPr sz="2052" spc="-73" dirty="0">
                <a:latin typeface="Trebuchet MS"/>
                <a:cs typeface="Trebuchet MS"/>
              </a:rPr>
              <a:t>bañistas</a:t>
            </a:r>
            <a:r>
              <a:rPr sz="2052" spc="-154" dirty="0">
                <a:latin typeface="Trebuchet MS"/>
                <a:cs typeface="Trebuchet MS"/>
              </a:rPr>
              <a:t> </a:t>
            </a:r>
            <a:r>
              <a:rPr sz="2052" spc="-81" dirty="0">
                <a:latin typeface="Trebuchet MS"/>
                <a:cs typeface="Trebuchet MS"/>
              </a:rPr>
              <a:t>están</a:t>
            </a:r>
            <a:r>
              <a:rPr sz="2052" spc="-154" dirty="0">
                <a:latin typeface="Trebuchet MS"/>
                <a:cs typeface="Trebuchet MS"/>
              </a:rPr>
              <a:t> </a:t>
            </a:r>
            <a:r>
              <a:rPr sz="2052" spc="-60" dirty="0">
                <a:latin typeface="Trebuchet MS"/>
                <a:cs typeface="Trebuchet MS"/>
              </a:rPr>
              <a:t>en</a:t>
            </a:r>
            <a:r>
              <a:rPr sz="2052" spc="-154" dirty="0">
                <a:latin typeface="Trebuchet MS"/>
                <a:cs typeface="Trebuchet MS"/>
              </a:rPr>
              <a:t> </a:t>
            </a:r>
            <a:r>
              <a:rPr sz="2052" spc="-111" dirty="0">
                <a:latin typeface="Trebuchet MS"/>
                <a:cs typeface="Trebuchet MS"/>
              </a:rPr>
              <a:t>el  </a:t>
            </a:r>
            <a:r>
              <a:rPr sz="2052" spc="-73" dirty="0">
                <a:latin typeface="Trebuchet MS"/>
                <a:cs typeface="Trebuchet MS"/>
              </a:rPr>
              <a:t>deber</a:t>
            </a:r>
            <a:r>
              <a:rPr sz="2052" spc="-162" dirty="0">
                <a:latin typeface="Trebuchet MS"/>
                <a:cs typeface="Trebuchet MS"/>
              </a:rPr>
              <a:t> </a:t>
            </a:r>
            <a:r>
              <a:rPr sz="2052" spc="-73" dirty="0">
                <a:latin typeface="Trebuchet MS"/>
                <a:cs typeface="Trebuchet MS"/>
              </a:rPr>
              <a:t>de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-94" dirty="0">
                <a:latin typeface="Trebuchet MS"/>
                <a:cs typeface="Trebuchet MS"/>
              </a:rPr>
              <a:t>auxiliar</a:t>
            </a:r>
            <a:r>
              <a:rPr sz="2052" spc="-162" dirty="0">
                <a:latin typeface="Trebuchet MS"/>
                <a:cs typeface="Trebuchet MS"/>
              </a:rPr>
              <a:t> </a:t>
            </a:r>
            <a:r>
              <a:rPr sz="2052" spc="-86" dirty="0">
                <a:latin typeface="Trebuchet MS"/>
                <a:cs typeface="Trebuchet MS"/>
              </a:rPr>
              <a:t>a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-64" dirty="0">
                <a:latin typeface="Trebuchet MS"/>
                <a:cs typeface="Trebuchet MS"/>
              </a:rPr>
              <a:t>quien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-56" dirty="0">
                <a:latin typeface="Trebuchet MS"/>
                <a:cs typeface="Trebuchet MS"/>
              </a:rPr>
              <a:t>se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-60" dirty="0">
                <a:latin typeface="Trebuchet MS"/>
                <a:cs typeface="Trebuchet MS"/>
              </a:rPr>
              <a:t>ha  </a:t>
            </a:r>
            <a:r>
              <a:rPr sz="2052" spc="-73" dirty="0">
                <a:latin typeface="Trebuchet MS"/>
                <a:cs typeface="Trebuchet MS"/>
              </a:rPr>
              <a:t>arriesgado </a:t>
            </a:r>
            <a:r>
              <a:rPr sz="2052" spc="-60" dirty="0">
                <a:latin typeface="Trebuchet MS"/>
                <a:cs typeface="Trebuchet MS"/>
              </a:rPr>
              <a:t>en </a:t>
            </a:r>
            <a:r>
              <a:rPr sz="2052" spc="-111" dirty="0">
                <a:latin typeface="Trebuchet MS"/>
                <a:cs typeface="Trebuchet MS"/>
              </a:rPr>
              <a:t>el</a:t>
            </a:r>
            <a:r>
              <a:rPr sz="2052" spc="-325" dirty="0">
                <a:latin typeface="Trebuchet MS"/>
                <a:cs typeface="Trebuchet MS"/>
              </a:rPr>
              <a:t> </a:t>
            </a:r>
            <a:r>
              <a:rPr sz="2052" spc="-4" dirty="0">
                <a:latin typeface="Trebuchet MS"/>
                <a:cs typeface="Trebuchet MS"/>
              </a:rPr>
              <a:t>mar?</a:t>
            </a:r>
            <a:endParaRPr sz="2052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50160" y="2675407"/>
            <a:ext cx="3136327" cy="3005466"/>
          </a:xfrm>
          <a:custGeom>
            <a:avLst/>
            <a:gdLst/>
            <a:ahLst/>
            <a:cxnLst/>
            <a:rect l="l" t="t" r="r" b="b"/>
            <a:pathLst>
              <a:path w="3667759" h="3514725">
                <a:moveTo>
                  <a:pt x="1828126" y="0"/>
                </a:moveTo>
                <a:lnTo>
                  <a:pt x="1688073" y="396627"/>
                </a:lnTo>
                <a:lnTo>
                  <a:pt x="70026" y="396627"/>
                </a:lnTo>
                <a:lnTo>
                  <a:pt x="42769" y="402125"/>
                </a:lnTo>
                <a:lnTo>
                  <a:pt x="20510" y="417120"/>
                </a:lnTo>
                <a:lnTo>
                  <a:pt x="5503" y="439360"/>
                </a:lnTo>
                <a:lnTo>
                  <a:pt x="0" y="466594"/>
                </a:lnTo>
                <a:lnTo>
                  <a:pt x="0" y="3444578"/>
                </a:lnTo>
                <a:lnTo>
                  <a:pt x="5503" y="3471816"/>
                </a:lnTo>
                <a:lnTo>
                  <a:pt x="20510" y="3494056"/>
                </a:lnTo>
                <a:lnTo>
                  <a:pt x="42769" y="3509048"/>
                </a:lnTo>
                <a:lnTo>
                  <a:pt x="70026" y="3514546"/>
                </a:lnTo>
                <a:lnTo>
                  <a:pt x="3597178" y="3514546"/>
                </a:lnTo>
                <a:lnTo>
                  <a:pt x="3624433" y="3509048"/>
                </a:lnTo>
                <a:lnTo>
                  <a:pt x="3646692" y="3494056"/>
                </a:lnTo>
                <a:lnTo>
                  <a:pt x="3661701" y="3471816"/>
                </a:lnTo>
                <a:lnTo>
                  <a:pt x="3667205" y="3444578"/>
                </a:lnTo>
                <a:lnTo>
                  <a:pt x="3667205" y="466594"/>
                </a:lnTo>
                <a:lnTo>
                  <a:pt x="3661701" y="439360"/>
                </a:lnTo>
                <a:lnTo>
                  <a:pt x="3646692" y="417120"/>
                </a:lnTo>
                <a:lnTo>
                  <a:pt x="3624433" y="402125"/>
                </a:lnTo>
                <a:lnTo>
                  <a:pt x="3597178" y="396627"/>
                </a:lnTo>
                <a:lnTo>
                  <a:pt x="1968179" y="396627"/>
                </a:lnTo>
                <a:lnTo>
                  <a:pt x="1828126" y="0"/>
                </a:lnTo>
                <a:close/>
              </a:path>
            </a:pathLst>
          </a:custGeom>
          <a:ln w="2799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" name="object 9"/>
          <p:cNvSpPr txBox="1"/>
          <p:nvPr/>
        </p:nvSpPr>
        <p:spPr>
          <a:xfrm>
            <a:off x="5603686" y="3076980"/>
            <a:ext cx="2915872" cy="2484339"/>
          </a:xfrm>
          <a:prstGeom prst="rect">
            <a:avLst/>
          </a:prstGeom>
        </p:spPr>
        <p:txBody>
          <a:bodyPr vert="horz" wrap="square" lIns="0" tIns="16833" rIns="0" bIns="0" rtlCol="0">
            <a:spAutoFit/>
          </a:bodyPr>
          <a:lstStyle/>
          <a:p>
            <a:pPr marL="10860" marR="4344">
              <a:lnSpc>
                <a:spcPct val="120700"/>
              </a:lnSpc>
              <a:spcBef>
                <a:spcPts val="133"/>
              </a:spcBef>
            </a:pPr>
            <a:r>
              <a:rPr sz="1325" spc="-4" dirty="0">
                <a:latin typeface="Tahoma"/>
                <a:cs typeface="Tahoma"/>
              </a:rPr>
              <a:t>Art. </a:t>
            </a:r>
            <a:r>
              <a:rPr sz="1325" spc="-9" dirty="0">
                <a:latin typeface="Tahoma"/>
                <a:cs typeface="Tahoma"/>
              </a:rPr>
              <a:t>4.103 </a:t>
            </a:r>
            <a:r>
              <a:rPr sz="1325" spc="-4" dirty="0">
                <a:latin typeface="Tahoma"/>
                <a:cs typeface="Tahoma"/>
              </a:rPr>
              <a:t>- Puede existir el deber </a:t>
            </a:r>
            <a:r>
              <a:rPr sz="1325" spc="-9" dirty="0">
                <a:latin typeface="Tahoma"/>
                <a:cs typeface="Tahoma"/>
              </a:rPr>
              <a:t>de  </a:t>
            </a:r>
            <a:r>
              <a:rPr sz="1325" spc="-4" dirty="0">
                <a:latin typeface="Tahoma"/>
                <a:cs typeface="Tahoma"/>
              </a:rPr>
              <a:t>actuar </a:t>
            </a:r>
            <a:r>
              <a:rPr sz="1325" spc="-9" dirty="0">
                <a:latin typeface="Tahoma"/>
                <a:cs typeface="Tahoma"/>
              </a:rPr>
              <a:t>positivamente </a:t>
            </a:r>
            <a:r>
              <a:rPr sz="1325" spc="-13" dirty="0">
                <a:latin typeface="Tahoma"/>
                <a:cs typeface="Tahoma"/>
              </a:rPr>
              <a:t>para </a:t>
            </a:r>
            <a:r>
              <a:rPr sz="1325" spc="-9" dirty="0">
                <a:latin typeface="Tahoma"/>
                <a:cs typeface="Tahoma"/>
              </a:rPr>
              <a:t>proteger </a:t>
            </a:r>
            <a:r>
              <a:rPr sz="1325" spc="-4" dirty="0">
                <a:latin typeface="Tahoma"/>
                <a:cs typeface="Tahoma"/>
              </a:rPr>
              <a:t>a  los </a:t>
            </a:r>
            <a:r>
              <a:rPr sz="1325" spc="-9" dirty="0">
                <a:latin typeface="Tahoma"/>
                <a:cs typeface="Tahoma"/>
              </a:rPr>
              <a:t>demás de </a:t>
            </a:r>
            <a:r>
              <a:rPr sz="1325" spc="-4" dirty="0">
                <a:latin typeface="Tahoma"/>
                <a:cs typeface="Tahoma"/>
              </a:rPr>
              <a:t>daños si así se establece  </a:t>
            </a:r>
            <a:r>
              <a:rPr sz="1325" spc="-9" dirty="0">
                <a:latin typeface="Tahoma"/>
                <a:cs typeface="Tahoma"/>
              </a:rPr>
              <a:t>legalmente, </a:t>
            </a:r>
            <a:r>
              <a:rPr sz="1325" spc="-4" dirty="0">
                <a:solidFill>
                  <a:srgbClr val="C0504D"/>
                </a:solidFill>
                <a:latin typeface="Tahoma"/>
                <a:cs typeface="Tahoma"/>
              </a:rPr>
              <a:t>si quien actúa crea y  </a:t>
            </a:r>
            <a:r>
              <a:rPr sz="1325" spc="-9" dirty="0">
                <a:solidFill>
                  <a:srgbClr val="C0504D"/>
                </a:solidFill>
                <a:latin typeface="Tahoma"/>
                <a:cs typeface="Tahoma"/>
              </a:rPr>
              <a:t>controla </a:t>
            </a:r>
            <a:r>
              <a:rPr sz="1325" spc="-4" dirty="0">
                <a:solidFill>
                  <a:srgbClr val="C0504D"/>
                </a:solidFill>
                <a:latin typeface="Tahoma"/>
                <a:cs typeface="Tahoma"/>
              </a:rPr>
              <a:t>una situación </a:t>
            </a:r>
            <a:r>
              <a:rPr sz="1325" spc="-9" dirty="0">
                <a:solidFill>
                  <a:srgbClr val="C0504D"/>
                </a:solidFill>
                <a:latin typeface="Tahoma"/>
                <a:cs typeface="Tahoma"/>
              </a:rPr>
              <a:t>de peligro</a:t>
            </a:r>
            <a:r>
              <a:rPr sz="1325" spc="-9" dirty="0">
                <a:latin typeface="Tahoma"/>
                <a:cs typeface="Tahoma"/>
              </a:rPr>
              <a:t>, </a:t>
            </a:r>
            <a:r>
              <a:rPr sz="1325" spc="-4" dirty="0">
                <a:latin typeface="Tahoma"/>
                <a:cs typeface="Tahoma"/>
              </a:rPr>
              <a:t>si  existe una especial relación entre las  partes o si la </a:t>
            </a:r>
            <a:r>
              <a:rPr sz="1325" spc="-13" dirty="0">
                <a:latin typeface="Tahoma"/>
                <a:cs typeface="Tahoma"/>
              </a:rPr>
              <a:t>gravedad </a:t>
            </a:r>
            <a:r>
              <a:rPr sz="1325" spc="-4" dirty="0">
                <a:latin typeface="Tahoma"/>
                <a:cs typeface="Tahoma"/>
              </a:rPr>
              <a:t>del daño </a:t>
            </a:r>
            <a:r>
              <a:rPr sz="1325" spc="-13" dirty="0">
                <a:latin typeface="Tahoma"/>
                <a:cs typeface="Tahoma"/>
              </a:rPr>
              <a:t>para  </a:t>
            </a:r>
            <a:r>
              <a:rPr sz="1325" spc="-4" dirty="0">
                <a:latin typeface="Tahoma"/>
                <a:cs typeface="Tahoma"/>
              </a:rPr>
              <a:t>una parte y la </a:t>
            </a:r>
            <a:r>
              <a:rPr sz="1325" spc="-9" dirty="0">
                <a:latin typeface="Tahoma"/>
                <a:cs typeface="Tahoma"/>
              </a:rPr>
              <a:t>facilidad de </a:t>
            </a:r>
            <a:r>
              <a:rPr sz="1325" spc="-4" dirty="0">
                <a:latin typeface="Tahoma"/>
                <a:cs typeface="Tahoma"/>
              </a:rPr>
              <a:t>evitarlo </a:t>
            </a:r>
            <a:r>
              <a:rPr sz="1325" spc="-13" dirty="0">
                <a:latin typeface="Tahoma"/>
                <a:cs typeface="Tahoma"/>
              </a:rPr>
              <a:t>para  </a:t>
            </a:r>
            <a:r>
              <a:rPr sz="1325" spc="-4" dirty="0">
                <a:latin typeface="Tahoma"/>
                <a:cs typeface="Tahoma"/>
              </a:rPr>
              <a:t>la </a:t>
            </a:r>
            <a:r>
              <a:rPr sz="1325" spc="-9" dirty="0">
                <a:latin typeface="Tahoma"/>
                <a:cs typeface="Tahoma"/>
              </a:rPr>
              <a:t>otra </a:t>
            </a:r>
            <a:r>
              <a:rPr sz="1325" spc="-4" dirty="0">
                <a:latin typeface="Tahoma"/>
                <a:cs typeface="Tahoma"/>
              </a:rPr>
              <a:t>indican la existencia </a:t>
            </a:r>
            <a:r>
              <a:rPr sz="1325" spc="-9" dirty="0">
                <a:latin typeface="Tahoma"/>
                <a:cs typeface="Tahoma"/>
              </a:rPr>
              <a:t>de </a:t>
            </a:r>
            <a:r>
              <a:rPr sz="1325" spc="-4" dirty="0">
                <a:latin typeface="Tahoma"/>
                <a:cs typeface="Tahoma"/>
              </a:rPr>
              <a:t>tal  deber</a:t>
            </a:r>
            <a:endParaRPr sz="1325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7364263" y="5817473"/>
            <a:ext cx="389688" cy="177168"/>
          </a:xfrm>
          <a:prstGeom prst="rect">
            <a:avLst/>
          </a:prstGeom>
        </p:spPr>
        <p:txBody>
          <a:bodyPr vert="horz" wrap="square" lIns="0" tIns="5973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21720">
              <a:spcBef>
                <a:spcPts val="47"/>
              </a:spcBef>
            </a:pPr>
            <a:fld id="{81D60167-4931-47E6-BA6A-407CBD079E47}" type="slidenum">
              <a:rPr spc="-13" dirty="0">
                <a:solidFill>
                  <a:srgbClr val="888888"/>
                </a:solidFill>
              </a:rPr>
              <a:pPr marL="21720">
                <a:spcBef>
                  <a:spcPts val="47"/>
                </a:spcBef>
              </a:pPr>
              <a:t>33</a:t>
            </a:fld>
            <a:endParaRPr spc="-13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1112" y="653188"/>
            <a:ext cx="5015082" cy="359103"/>
          </a:xfrm>
          <a:prstGeom prst="rect">
            <a:avLst/>
          </a:prstGeom>
        </p:spPr>
        <p:txBody>
          <a:bodyPr vert="horz" wrap="square" lIns="0" tIns="1031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1"/>
              </a:spcBef>
            </a:pPr>
            <a:r>
              <a:rPr spc="-21" dirty="0"/>
              <a:t>¿Quién</a:t>
            </a:r>
            <a:r>
              <a:rPr spc="-174" dirty="0"/>
              <a:t> </a:t>
            </a:r>
            <a:r>
              <a:rPr spc="-111" dirty="0"/>
              <a:t>tiene</a:t>
            </a:r>
            <a:r>
              <a:rPr spc="-174" dirty="0"/>
              <a:t> </a:t>
            </a:r>
            <a:r>
              <a:rPr spc="-133" dirty="0"/>
              <a:t>el</a:t>
            </a:r>
            <a:r>
              <a:rPr spc="-171" dirty="0"/>
              <a:t> </a:t>
            </a:r>
            <a:r>
              <a:rPr spc="-94" dirty="0"/>
              <a:t>deber</a:t>
            </a:r>
            <a:r>
              <a:rPr spc="-174" dirty="0"/>
              <a:t> </a:t>
            </a:r>
            <a:r>
              <a:rPr spc="-94" dirty="0"/>
              <a:t>de</a:t>
            </a:r>
            <a:r>
              <a:rPr spc="-171" dirty="0"/>
              <a:t> </a:t>
            </a:r>
            <a:r>
              <a:rPr spc="-103" dirty="0"/>
              <a:t>prevenir</a:t>
            </a:r>
            <a:r>
              <a:rPr spc="-174" dirty="0"/>
              <a:t> </a:t>
            </a:r>
            <a:r>
              <a:rPr spc="-133" dirty="0"/>
              <a:t>el</a:t>
            </a:r>
            <a:r>
              <a:rPr spc="-174" dirty="0"/>
              <a:t> </a:t>
            </a:r>
            <a:r>
              <a:rPr spc="-9" dirty="0"/>
              <a:t>daño?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0190" y="1621619"/>
            <a:ext cx="4405844" cy="855104"/>
          </a:xfrm>
          <a:prstGeom prst="rect">
            <a:avLst/>
          </a:prstGeom>
        </p:spPr>
        <p:txBody>
          <a:bodyPr vert="horz" wrap="square" lIns="0" tIns="31494" rIns="0" bIns="0" rtlCol="0">
            <a:spAutoFit/>
          </a:bodyPr>
          <a:lstStyle/>
          <a:p>
            <a:pPr marL="10860">
              <a:spcBef>
                <a:spcPts val="248"/>
              </a:spcBef>
            </a:pPr>
            <a:r>
              <a:rPr sz="1710" spc="-64" dirty="0">
                <a:solidFill>
                  <a:srgbClr val="FF0000"/>
                </a:solidFill>
                <a:latin typeface="Trebuchet MS"/>
                <a:cs typeface="Trebuchet MS"/>
              </a:rPr>
              <a:t>ARTÍCULO </a:t>
            </a:r>
            <a:r>
              <a:rPr sz="1710" spc="-77" dirty="0">
                <a:solidFill>
                  <a:srgbClr val="FF0000"/>
                </a:solidFill>
                <a:latin typeface="Trebuchet MS"/>
                <a:cs typeface="Trebuchet MS"/>
              </a:rPr>
              <a:t>1710.- </a:t>
            </a:r>
            <a:r>
              <a:rPr sz="1710" b="1" spc="-81" dirty="0">
                <a:solidFill>
                  <a:srgbClr val="FF0000"/>
                </a:solidFill>
                <a:latin typeface="Trebuchet MS"/>
                <a:cs typeface="Trebuchet MS"/>
              </a:rPr>
              <a:t>Deber </a:t>
            </a:r>
            <a:r>
              <a:rPr sz="1710" b="1" spc="-86" dirty="0">
                <a:solidFill>
                  <a:srgbClr val="FF0000"/>
                </a:solidFill>
                <a:latin typeface="Trebuchet MS"/>
                <a:cs typeface="Trebuchet MS"/>
              </a:rPr>
              <a:t>de </a:t>
            </a:r>
            <a:r>
              <a:rPr sz="1710" b="1" spc="-97" dirty="0">
                <a:solidFill>
                  <a:srgbClr val="FF0000"/>
                </a:solidFill>
                <a:latin typeface="Trebuchet MS"/>
                <a:cs typeface="Trebuchet MS"/>
              </a:rPr>
              <a:t>prevención </a:t>
            </a:r>
            <a:r>
              <a:rPr sz="1710" b="1" spc="-86" dirty="0">
                <a:solidFill>
                  <a:srgbClr val="FF0000"/>
                </a:solidFill>
                <a:latin typeface="Trebuchet MS"/>
                <a:cs typeface="Trebuchet MS"/>
              </a:rPr>
              <a:t>del</a:t>
            </a:r>
            <a:r>
              <a:rPr sz="1710" b="1" spc="-333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b="1" spc="-81" dirty="0">
                <a:solidFill>
                  <a:srgbClr val="FF0000"/>
                </a:solidFill>
                <a:latin typeface="Trebuchet MS"/>
                <a:cs typeface="Trebuchet MS"/>
              </a:rPr>
              <a:t>daño</a:t>
            </a:r>
            <a:r>
              <a:rPr sz="1710" spc="-81" dirty="0">
                <a:solidFill>
                  <a:srgbClr val="FF0000"/>
                </a:solidFill>
                <a:latin typeface="Trebuchet MS"/>
                <a:cs typeface="Trebuchet MS"/>
              </a:rPr>
              <a:t>.</a:t>
            </a:r>
            <a:endParaRPr sz="1710">
              <a:latin typeface="Trebuchet MS"/>
              <a:cs typeface="Trebuchet MS"/>
            </a:endParaRPr>
          </a:p>
          <a:p>
            <a:pPr marL="141177" marR="126516" algn="ctr">
              <a:lnSpc>
                <a:spcPct val="104200"/>
              </a:lnSpc>
              <a:spcBef>
                <a:spcPts val="86"/>
              </a:spcBef>
            </a:pPr>
            <a:r>
              <a:rPr sz="1710" spc="-103" dirty="0">
                <a:solidFill>
                  <a:srgbClr val="4F81BD"/>
                </a:solidFill>
                <a:latin typeface="Trebuchet MS"/>
                <a:cs typeface="Trebuchet MS"/>
              </a:rPr>
              <a:t>Toda</a:t>
            </a:r>
            <a:r>
              <a:rPr sz="1710" spc="-128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4F81BD"/>
                </a:solidFill>
                <a:latin typeface="Trebuchet MS"/>
                <a:cs typeface="Trebuchet MS"/>
              </a:rPr>
              <a:t>persona</a:t>
            </a:r>
            <a:r>
              <a:rPr sz="1710" spc="-128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68" dirty="0">
                <a:solidFill>
                  <a:srgbClr val="4F81BD"/>
                </a:solidFill>
                <a:latin typeface="Trebuchet MS"/>
                <a:cs typeface="Trebuchet MS"/>
              </a:rPr>
              <a:t>tiene</a:t>
            </a:r>
            <a:r>
              <a:rPr sz="1710" spc="-124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4F81BD"/>
                </a:solidFill>
                <a:latin typeface="Trebuchet MS"/>
                <a:cs typeface="Trebuchet MS"/>
              </a:rPr>
              <a:t>el</a:t>
            </a:r>
            <a:r>
              <a:rPr sz="1710" spc="-128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103" dirty="0">
                <a:solidFill>
                  <a:srgbClr val="4F81BD"/>
                </a:solidFill>
                <a:latin typeface="Trebuchet MS"/>
                <a:cs typeface="Trebuchet MS"/>
              </a:rPr>
              <a:t>deber,</a:t>
            </a:r>
            <a:r>
              <a:rPr sz="1710" spc="-124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4F81BD"/>
                </a:solidFill>
                <a:latin typeface="Trebuchet MS"/>
                <a:cs typeface="Trebuchet MS"/>
              </a:rPr>
              <a:t>en</a:t>
            </a:r>
            <a:r>
              <a:rPr sz="1710" spc="-128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60" dirty="0">
                <a:solidFill>
                  <a:srgbClr val="4F81BD"/>
                </a:solidFill>
                <a:latin typeface="Trebuchet MS"/>
                <a:cs typeface="Trebuchet MS"/>
              </a:rPr>
              <a:t>cuanto</a:t>
            </a:r>
            <a:r>
              <a:rPr sz="1710" spc="-124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56" dirty="0">
                <a:solidFill>
                  <a:srgbClr val="4F81BD"/>
                </a:solidFill>
                <a:latin typeface="Trebuchet MS"/>
                <a:cs typeface="Trebuchet MS"/>
              </a:rPr>
              <a:t>de</a:t>
            </a:r>
            <a:r>
              <a:rPr sz="1710" spc="-128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4F81BD"/>
                </a:solidFill>
                <a:latin typeface="Trebuchet MS"/>
                <a:cs typeface="Trebuchet MS"/>
              </a:rPr>
              <a:t>ella  </a:t>
            </a:r>
            <a:r>
              <a:rPr sz="1710" spc="-68" dirty="0">
                <a:solidFill>
                  <a:srgbClr val="4F81BD"/>
                </a:solidFill>
                <a:latin typeface="Trebuchet MS"/>
                <a:cs typeface="Trebuchet MS"/>
              </a:rPr>
              <a:t>dependa</a:t>
            </a:r>
            <a:r>
              <a:rPr sz="1710" spc="-68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90" dirty="0">
                <a:solidFill>
                  <a:srgbClr val="FF0000"/>
                </a:solidFill>
                <a:latin typeface="Trebuchet MS"/>
                <a:cs typeface="Trebuchet MS"/>
              </a:rPr>
              <a:t>de:</a:t>
            </a:r>
            <a:endParaRPr sz="171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311" y="2539709"/>
            <a:ext cx="4579602" cy="2530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3848">
              <a:lnSpc>
                <a:spcPts val="2001"/>
              </a:lnSpc>
            </a:pPr>
            <a:r>
              <a:rPr sz="1710" spc="-227" dirty="0">
                <a:solidFill>
                  <a:srgbClr val="FF0000"/>
                </a:solidFill>
                <a:latin typeface="Trebuchet MS"/>
                <a:cs typeface="Trebuchet MS"/>
              </a:rPr>
              <a:t>a)</a:t>
            </a:r>
            <a:r>
              <a:rPr sz="1710" spc="-227" dirty="0">
                <a:solidFill>
                  <a:srgbClr val="DFA7A6"/>
                </a:solidFill>
                <a:latin typeface="Trebuchet MS"/>
                <a:cs typeface="Trebuchet MS"/>
              </a:rPr>
              <a:t>a) 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v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v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ar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ar </a:t>
            </a:r>
            <a:r>
              <a:rPr sz="1710" spc="-304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304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304" dirty="0">
                <a:solidFill>
                  <a:srgbClr val="FF0000"/>
                </a:solidFill>
                <a:latin typeface="Trebuchet MS"/>
                <a:cs typeface="Trebuchet MS"/>
              </a:rPr>
              <a:t>au</a:t>
            </a:r>
            <a:r>
              <a:rPr sz="1710" spc="-304" dirty="0">
                <a:solidFill>
                  <a:srgbClr val="DFA7A6"/>
                </a:solidFill>
                <a:latin typeface="Trebuchet MS"/>
                <a:cs typeface="Trebuchet MS"/>
              </a:rPr>
              <a:t>au</a:t>
            </a:r>
            <a:r>
              <a:rPr sz="1710" spc="-304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04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04" dirty="0">
                <a:solidFill>
                  <a:srgbClr val="FF0000"/>
                </a:solidFill>
                <a:latin typeface="Trebuchet MS"/>
                <a:cs typeface="Trebuchet MS"/>
              </a:rPr>
              <a:t>ar</a:t>
            </a:r>
            <a:r>
              <a:rPr sz="1710" spc="-304" dirty="0">
                <a:solidFill>
                  <a:srgbClr val="DFA7A6"/>
                </a:solidFill>
                <a:latin typeface="Trebuchet MS"/>
                <a:cs typeface="Trebuchet MS"/>
              </a:rPr>
              <a:t>ar 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n </a:t>
            </a:r>
            <a:r>
              <a:rPr sz="1710" spc="-371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371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371" dirty="0">
                <a:solidFill>
                  <a:srgbClr val="FF0000"/>
                </a:solidFill>
                <a:latin typeface="Trebuchet MS"/>
                <a:cs typeface="Trebuchet MS"/>
              </a:rPr>
              <a:t>añ</a:t>
            </a:r>
            <a:r>
              <a:rPr sz="1710" spc="-371" dirty="0">
                <a:solidFill>
                  <a:srgbClr val="DFA7A6"/>
                </a:solidFill>
                <a:latin typeface="Trebuchet MS"/>
                <a:cs typeface="Trebuchet MS"/>
              </a:rPr>
              <a:t>añ</a:t>
            </a:r>
            <a:r>
              <a:rPr sz="1710" spc="-371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71" dirty="0">
                <a:solidFill>
                  <a:srgbClr val="DFA7A6"/>
                </a:solidFill>
                <a:latin typeface="Trebuchet MS"/>
                <a:cs typeface="Trebuchet MS"/>
              </a:rPr>
              <a:t>o 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o  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j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j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ti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ti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f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ad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ad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;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;</a:t>
            </a:r>
            <a:endParaRPr sz="1710">
              <a:latin typeface="Trebuchet MS"/>
              <a:cs typeface="Trebuchet MS"/>
            </a:endParaRPr>
          </a:p>
          <a:p>
            <a:pPr indent="6516" algn="ctr">
              <a:lnSpc>
                <a:spcPct val="105400"/>
              </a:lnSpc>
              <a:spcBef>
                <a:spcPts val="487"/>
              </a:spcBef>
            </a:pPr>
            <a:r>
              <a:rPr sz="1710" spc="-432" dirty="0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sz="1710" spc="-432" dirty="0">
                <a:solidFill>
                  <a:srgbClr val="DFA7A6"/>
                </a:solidFill>
                <a:latin typeface="Trebuchet MS"/>
                <a:cs typeface="Trebuchet MS"/>
              </a:rPr>
              <a:t>b</a:t>
            </a:r>
            <a:r>
              <a:rPr sz="1710" spc="-432" dirty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r>
              <a:rPr sz="1710" spc="-432" dirty="0">
                <a:solidFill>
                  <a:srgbClr val="DFA7A6"/>
                </a:solidFill>
                <a:latin typeface="Trebuchet MS"/>
                <a:cs typeface="Trebuchet MS"/>
              </a:rPr>
              <a:t>) </a:t>
            </a:r>
            <a:r>
              <a:rPr sz="1710" spc="-355" dirty="0">
                <a:solidFill>
                  <a:srgbClr val="FF0000"/>
                </a:solidFill>
                <a:latin typeface="Trebuchet MS"/>
                <a:cs typeface="Trebuchet MS"/>
              </a:rPr>
              <a:t>ad</a:t>
            </a:r>
            <a:r>
              <a:rPr sz="1710" spc="-355" dirty="0">
                <a:solidFill>
                  <a:srgbClr val="DFA7A6"/>
                </a:solidFill>
                <a:latin typeface="Trebuchet MS"/>
                <a:cs typeface="Trebuchet MS"/>
              </a:rPr>
              <a:t>ad</a:t>
            </a:r>
            <a:r>
              <a:rPr sz="1710" spc="-35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55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55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1710" spc="-355" dirty="0">
                <a:solidFill>
                  <a:srgbClr val="DFA7A6"/>
                </a:solidFill>
                <a:latin typeface="Trebuchet MS"/>
                <a:cs typeface="Trebuchet MS"/>
              </a:rPr>
              <a:t>p</a:t>
            </a:r>
            <a:r>
              <a:rPr sz="1710" spc="-355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355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355" dirty="0">
                <a:solidFill>
                  <a:srgbClr val="FF0000"/>
                </a:solidFill>
                <a:latin typeface="Trebuchet MS"/>
                <a:cs typeface="Trebuchet MS"/>
              </a:rPr>
              <a:t>ar</a:t>
            </a:r>
            <a:r>
              <a:rPr sz="1710" spc="-355" dirty="0">
                <a:solidFill>
                  <a:srgbClr val="DFA7A6"/>
                </a:solidFill>
                <a:latin typeface="Trebuchet MS"/>
                <a:cs typeface="Trebuchet MS"/>
              </a:rPr>
              <a:t>ar</a:t>
            </a:r>
            <a:r>
              <a:rPr sz="1710" spc="-355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1710" spc="-355" dirty="0">
                <a:solidFill>
                  <a:srgbClr val="DFA7A6"/>
                </a:solidFill>
                <a:latin typeface="Trebuchet MS"/>
                <a:cs typeface="Trebuchet MS"/>
              </a:rPr>
              <a:t>, </a:t>
            </a:r>
            <a:r>
              <a:rPr sz="1710" spc="-500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500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50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500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b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f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53" dirty="0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sz="1710" spc="-453" dirty="0">
                <a:solidFill>
                  <a:srgbClr val="DFA7A6"/>
                </a:solidFill>
                <a:latin typeface="Trebuchet MS"/>
                <a:cs typeface="Trebuchet MS"/>
              </a:rPr>
              <a:t>y 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f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83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483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239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239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239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239" dirty="0">
                <a:solidFill>
                  <a:srgbClr val="DFA7A6"/>
                </a:solidFill>
                <a:latin typeface="Trebuchet MS"/>
                <a:cs typeface="Trebuchet MS"/>
              </a:rPr>
              <a:t>as  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an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an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as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, </a:t>
            </a:r>
            <a:r>
              <a:rPr sz="1710" spc="-239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239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239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239" dirty="0">
                <a:solidFill>
                  <a:srgbClr val="DFA7A6"/>
                </a:solidFill>
                <a:latin typeface="Trebuchet MS"/>
                <a:cs typeface="Trebuchet MS"/>
              </a:rPr>
              <a:t>as 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as 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az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az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ab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ab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s  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p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ar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ar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v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v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ar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ar 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q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q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28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428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428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28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p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z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z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n 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añ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añ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, </a:t>
            </a:r>
            <a:r>
              <a:rPr sz="1710" spc="-462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62" dirty="0">
                <a:solidFill>
                  <a:srgbClr val="DFA7A6"/>
                </a:solidFill>
                <a:latin typeface="Trebuchet MS"/>
                <a:cs typeface="Trebuchet MS"/>
              </a:rPr>
              <a:t>o  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r 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u 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ag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ag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tu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tu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;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; </a:t>
            </a:r>
            <a:r>
              <a:rPr sz="1710" spc="-325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25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2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25" dirty="0">
                <a:solidFill>
                  <a:srgbClr val="DFA7A6"/>
                </a:solidFill>
                <a:latin typeface="Trebuchet MS"/>
                <a:cs typeface="Trebuchet MS"/>
              </a:rPr>
              <a:t>i </a:t>
            </a:r>
            <a:r>
              <a:rPr sz="1710" spc="-329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329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329" dirty="0">
                <a:solidFill>
                  <a:srgbClr val="FF0000"/>
                </a:solidFill>
                <a:latin typeface="Trebuchet MS"/>
                <a:cs typeface="Trebuchet MS"/>
              </a:rPr>
              <a:t>al</a:t>
            </a:r>
            <a:r>
              <a:rPr sz="1710" spc="-329" dirty="0">
                <a:solidFill>
                  <a:srgbClr val="DFA7A6"/>
                </a:solidFill>
                <a:latin typeface="Trebuchet MS"/>
                <a:cs typeface="Trebuchet MS"/>
              </a:rPr>
              <a:t>al</a:t>
            </a:r>
            <a:r>
              <a:rPr sz="1710" spc="-329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29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29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29" dirty="0">
                <a:solidFill>
                  <a:srgbClr val="DFA7A6"/>
                </a:solidFill>
                <a:latin typeface="Trebuchet MS"/>
                <a:cs typeface="Trebuchet MS"/>
              </a:rPr>
              <a:t>s 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as  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v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v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an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an </a:t>
            </a:r>
            <a:r>
              <a:rPr sz="1710" spc="-462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62" dirty="0">
                <a:solidFill>
                  <a:srgbClr val="DFA7A6"/>
                </a:solidFill>
                <a:latin typeface="Trebuchet MS"/>
                <a:cs typeface="Trebuchet MS"/>
              </a:rPr>
              <a:t>o 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y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n 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ag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ag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tu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tu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d </a:t>
            </a:r>
            <a:r>
              <a:rPr sz="1710" spc="-500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500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50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500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n </a:t>
            </a:r>
            <a:r>
              <a:rPr sz="1710" spc="-371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371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371" dirty="0">
                <a:solidFill>
                  <a:srgbClr val="FF0000"/>
                </a:solidFill>
                <a:latin typeface="Trebuchet MS"/>
                <a:cs typeface="Trebuchet MS"/>
              </a:rPr>
              <a:t>añ</a:t>
            </a:r>
            <a:r>
              <a:rPr sz="1710" spc="-371" dirty="0">
                <a:solidFill>
                  <a:srgbClr val="DFA7A6"/>
                </a:solidFill>
                <a:latin typeface="Trebuchet MS"/>
                <a:cs typeface="Trebuchet MS"/>
              </a:rPr>
              <a:t>añ</a:t>
            </a:r>
            <a:r>
              <a:rPr sz="1710" spc="-371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71" dirty="0">
                <a:solidFill>
                  <a:srgbClr val="DFA7A6"/>
                </a:solidFill>
                <a:latin typeface="Trebuchet MS"/>
                <a:cs typeface="Trebuchet MS"/>
              </a:rPr>
              <a:t>o  </a:t>
            </a:r>
            <a:r>
              <a:rPr sz="1710" spc="-435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35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3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35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35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435" dirty="0">
                <a:solidFill>
                  <a:srgbClr val="DFA7A6"/>
                </a:solidFill>
                <a:latin typeface="Trebuchet MS"/>
                <a:cs typeface="Trebuchet MS"/>
              </a:rPr>
              <a:t>l </a:t>
            </a:r>
            <a:r>
              <a:rPr sz="1710" spc="-338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338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338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338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338" dirty="0">
                <a:solidFill>
                  <a:srgbClr val="FF0000"/>
                </a:solidFill>
                <a:latin typeface="Trebuchet MS"/>
                <a:cs typeface="Trebuchet MS"/>
              </a:rPr>
              <a:t>al</a:t>
            </a:r>
            <a:r>
              <a:rPr sz="1710" spc="-338" dirty="0">
                <a:solidFill>
                  <a:srgbClr val="DFA7A6"/>
                </a:solidFill>
                <a:latin typeface="Trebuchet MS"/>
                <a:cs typeface="Trebuchet MS"/>
              </a:rPr>
              <a:t>al 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n </a:t>
            </a:r>
            <a:r>
              <a:rPr sz="1710" spc="-445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445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44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45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45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45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45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445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44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45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45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45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4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45" dirty="0">
                <a:solidFill>
                  <a:srgbClr val="DFA7A6"/>
                </a:solidFill>
                <a:latin typeface="Trebuchet MS"/>
                <a:cs typeface="Trebuchet MS"/>
              </a:rPr>
              <a:t>o </a:t>
            </a:r>
            <a:r>
              <a:rPr sz="1710" spc="-402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402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402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02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02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02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02" dirty="0">
                <a:solidFill>
                  <a:srgbClr val="FF0000"/>
                </a:solidFill>
                <a:latin typeface="Trebuchet MS"/>
                <a:cs typeface="Trebuchet MS"/>
              </a:rPr>
              <a:t>í</a:t>
            </a:r>
            <a:r>
              <a:rPr sz="1710" spc="-402" dirty="0">
                <a:solidFill>
                  <a:srgbClr val="DFA7A6"/>
                </a:solidFill>
                <a:latin typeface="Trebuchet MS"/>
                <a:cs typeface="Trebuchet MS"/>
              </a:rPr>
              <a:t>í</a:t>
            </a:r>
            <a:r>
              <a:rPr sz="1710" spc="-402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402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p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ab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ab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;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; 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ti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ti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e  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h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h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o </a:t>
            </a:r>
            <a:r>
              <a:rPr sz="1710" spc="-483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483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q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q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40" dirty="0">
                <a:solidFill>
                  <a:srgbClr val="FF0000"/>
                </a:solidFill>
                <a:latin typeface="Trebuchet MS"/>
                <a:cs typeface="Trebuchet MS"/>
              </a:rPr>
              <a:t>é</a:t>
            </a:r>
            <a:r>
              <a:rPr sz="1710" spc="-440" dirty="0">
                <a:solidFill>
                  <a:srgbClr val="DFA7A6"/>
                </a:solidFill>
                <a:latin typeface="Trebuchet MS"/>
                <a:cs typeface="Trebuchet MS"/>
              </a:rPr>
              <a:t>é</a:t>
            </a:r>
            <a:r>
              <a:rPr sz="1710" spc="-440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440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440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440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44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40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b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l </a:t>
            </a:r>
            <a:r>
              <a:rPr sz="1710" spc="-338" dirty="0">
                <a:solidFill>
                  <a:srgbClr val="FF0000"/>
                </a:solidFill>
                <a:latin typeface="Trebuchet MS"/>
                <a:cs typeface="Trebuchet MS"/>
              </a:rPr>
              <a:t>v</a:t>
            </a:r>
            <a:r>
              <a:rPr sz="1710" spc="-338" dirty="0">
                <a:solidFill>
                  <a:srgbClr val="DFA7A6"/>
                </a:solidFill>
                <a:latin typeface="Trebuchet MS"/>
                <a:cs typeface="Trebuchet MS"/>
              </a:rPr>
              <a:t>v</a:t>
            </a:r>
            <a:r>
              <a:rPr sz="1710" spc="-338" dirty="0">
                <a:solidFill>
                  <a:srgbClr val="FF0000"/>
                </a:solidFill>
                <a:latin typeface="Trebuchet MS"/>
                <a:cs typeface="Trebuchet MS"/>
              </a:rPr>
              <a:t>al</a:t>
            </a:r>
            <a:r>
              <a:rPr sz="1710" spc="-338" dirty="0">
                <a:solidFill>
                  <a:srgbClr val="DFA7A6"/>
                </a:solidFill>
                <a:latin typeface="Trebuchet MS"/>
                <a:cs typeface="Trebuchet MS"/>
              </a:rPr>
              <a:t>al</a:t>
            </a:r>
            <a:r>
              <a:rPr sz="1710" spc="-338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38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38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338" dirty="0">
                <a:solidFill>
                  <a:srgbClr val="DFA7A6"/>
                </a:solidFill>
                <a:latin typeface="Trebuchet MS"/>
                <a:cs typeface="Trebuchet MS"/>
              </a:rPr>
              <a:t>r </a:t>
            </a:r>
            <a:r>
              <a:rPr sz="1710" spc="-500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500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50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500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s  </a:t>
            </a:r>
            <a:r>
              <a:rPr sz="1710" spc="-350" dirty="0">
                <a:solidFill>
                  <a:srgbClr val="FF0000"/>
                </a:solidFill>
                <a:latin typeface="Trebuchet MS"/>
                <a:cs typeface="Trebuchet MS"/>
              </a:rPr>
              <a:t>g</a:t>
            </a:r>
            <a:r>
              <a:rPr sz="1710" spc="-350" dirty="0">
                <a:solidFill>
                  <a:srgbClr val="DFA7A6"/>
                </a:solidFill>
                <a:latin typeface="Trebuchet MS"/>
                <a:cs typeface="Trebuchet MS"/>
              </a:rPr>
              <a:t>g</a:t>
            </a:r>
            <a:r>
              <a:rPr sz="1710" spc="-350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350" dirty="0">
                <a:solidFill>
                  <a:srgbClr val="DFA7A6"/>
                </a:solidFill>
                <a:latin typeface="Trebuchet MS"/>
                <a:cs typeface="Trebuchet MS"/>
              </a:rPr>
              <a:t>as</a:t>
            </a:r>
            <a:r>
              <a:rPr sz="1710" spc="-350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350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350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50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50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50" dirty="0">
                <a:solidFill>
                  <a:srgbClr val="DFA7A6"/>
                </a:solidFill>
                <a:latin typeface="Trebuchet MS"/>
                <a:cs typeface="Trebuchet MS"/>
              </a:rPr>
              <a:t>s 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n 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q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q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ó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ó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, 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f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83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483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239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239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239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239" dirty="0">
                <a:solidFill>
                  <a:srgbClr val="DFA7A6"/>
                </a:solidFill>
                <a:latin typeface="Trebuchet MS"/>
                <a:cs typeface="Trebuchet MS"/>
              </a:rPr>
              <a:t>as </a:t>
            </a:r>
            <a:r>
              <a:rPr sz="1710" spc="-342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342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342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42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42" dirty="0">
                <a:solidFill>
                  <a:srgbClr val="FF0000"/>
                </a:solidFill>
                <a:latin typeface="Trebuchet MS"/>
                <a:cs typeface="Trebuchet MS"/>
              </a:rPr>
              <a:t>g</a:t>
            </a:r>
            <a:r>
              <a:rPr sz="1710" spc="-342" dirty="0">
                <a:solidFill>
                  <a:srgbClr val="DFA7A6"/>
                </a:solidFill>
                <a:latin typeface="Trebuchet MS"/>
                <a:cs typeface="Trebuchet MS"/>
              </a:rPr>
              <a:t>g</a:t>
            </a:r>
            <a:r>
              <a:rPr sz="1710" spc="-342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342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342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342" dirty="0">
                <a:solidFill>
                  <a:srgbClr val="DFA7A6"/>
                </a:solidFill>
                <a:latin typeface="Trebuchet MS"/>
                <a:cs typeface="Trebuchet MS"/>
              </a:rPr>
              <a:t>as  </a:t>
            </a:r>
            <a:r>
              <a:rPr sz="1710" spc="-435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35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3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35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35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435" dirty="0">
                <a:solidFill>
                  <a:srgbClr val="DFA7A6"/>
                </a:solidFill>
                <a:latin typeface="Trebuchet MS"/>
                <a:cs typeface="Trebuchet MS"/>
              </a:rPr>
              <a:t>l 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q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q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o 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27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312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312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312" dirty="0">
                <a:solidFill>
                  <a:srgbClr val="FF0000"/>
                </a:solidFill>
                <a:latin typeface="Trebuchet MS"/>
                <a:cs typeface="Trebuchet MS"/>
              </a:rPr>
              <a:t>au</a:t>
            </a:r>
            <a:r>
              <a:rPr sz="1710" spc="-312" dirty="0">
                <a:solidFill>
                  <a:srgbClr val="DFA7A6"/>
                </a:solidFill>
                <a:latin typeface="Trebuchet MS"/>
                <a:cs typeface="Trebuchet MS"/>
              </a:rPr>
              <a:t>au</a:t>
            </a:r>
            <a:r>
              <a:rPr sz="1710" spc="-312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12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12" dirty="0">
                <a:solidFill>
                  <a:srgbClr val="FF0000"/>
                </a:solidFill>
                <a:latin typeface="Trebuchet MS"/>
                <a:cs typeface="Trebuchet MS"/>
              </a:rPr>
              <a:t>a;</a:t>
            </a:r>
            <a:r>
              <a:rPr sz="1710" spc="-312" dirty="0">
                <a:solidFill>
                  <a:srgbClr val="DFA7A6"/>
                </a:solidFill>
                <a:latin typeface="Trebuchet MS"/>
                <a:cs typeface="Trebuchet MS"/>
              </a:rPr>
              <a:t>a;</a:t>
            </a:r>
            <a:endParaRPr sz="171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8024" y="5102915"/>
            <a:ext cx="3449633" cy="277953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</a:pPr>
            <a:r>
              <a:rPr sz="1710" spc="-107" dirty="0">
                <a:solidFill>
                  <a:srgbClr val="DFA7A6"/>
                </a:solidFill>
                <a:latin typeface="Trebuchet MS"/>
                <a:cs typeface="Trebuchet MS"/>
              </a:rPr>
              <a:t>c)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13" dirty="0">
                <a:solidFill>
                  <a:srgbClr val="DFA7A6"/>
                </a:solidFill>
                <a:latin typeface="Trebuchet MS"/>
                <a:cs typeface="Trebuchet MS"/>
              </a:rPr>
              <a:t>no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DFA7A6"/>
                </a:solidFill>
                <a:latin typeface="Trebuchet MS"/>
                <a:cs typeface="Trebuchet MS"/>
              </a:rPr>
              <a:t>agravar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DFA7A6"/>
                </a:solidFill>
                <a:latin typeface="Trebuchet MS"/>
                <a:cs typeface="Trebuchet MS"/>
              </a:rPr>
              <a:t>el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DFA7A6"/>
                </a:solidFill>
                <a:latin typeface="Trebuchet MS"/>
                <a:cs typeface="Trebuchet MS"/>
              </a:rPr>
              <a:t>daño,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51" dirty="0">
                <a:solidFill>
                  <a:srgbClr val="DFA7A6"/>
                </a:solidFill>
                <a:latin typeface="Trebuchet MS"/>
                <a:cs typeface="Trebuchet MS"/>
              </a:rPr>
              <a:t>si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DFA7A6"/>
                </a:solidFill>
                <a:latin typeface="Trebuchet MS"/>
                <a:cs typeface="Trebuchet MS"/>
              </a:rPr>
              <a:t>ya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38" dirty="0">
                <a:solidFill>
                  <a:srgbClr val="DFA7A6"/>
                </a:solidFill>
                <a:latin typeface="Trebuchet MS"/>
                <a:cs typeface="Trebuchet MS"/>
              </a:rPr>
              <a:t>se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DFA7A6"/>
                </a:solidFill>
                <a:latin typeface="Trebuchet MS"/>
                <a:cs typeface="Trebuchet MS"/>
              </a:rPr>
              <a:t>produjo.</a:t>
            </a:r>
            <a:endParaRPr sz="171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0623" y="2549535"/>
            <a:ext cx="4793226" cy="2469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" name="object 7"/>
          <p:cNvSpPr txBox="1"/>
          <p:nvPr/>
        </p:nvSpPr>
        <p:spPr>
          <a:xfrm>
            <a:off x="5419069" y="1639939"/>
            <a:ext cx="3289994" cy="972450"/>
          </a:xfrm>
          <a:prstGeom prst="rect">
            <a:avLst/>
          </a:prstGeom>
        </p:spPr>
        <p:txBody>
          <a:bodyPr vert="horz" wrap="square" lIns="0" tIns="5973" rIns="0" bIns="0" rtlCol="0">
            <a:spAutoFit/>
          </a:bodyPr>
          <a:lstStyle/>
          <a:p>
            <a:pPr marL="10860" marR="4344" algn="just">
              <a:lnSpc>
                <a:spcPct val="102400"/>
              </a:lnSpc>
              <a:spcBef>
                <a:spcPts val="47"/>
              </a:spcBef>
            </a:pPr>
            <a:r>
              <a:rPr sz="2052" spc="-64" dirty="0">
                <a:latin typeface="Trebuchet MS"/>
                <a:cs typeface="Trebuchet MS"/>
              </a:rPr>
              <a:t>¿Todos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-56" dirty="0">
                <a:latin typeface="Trebuchet MS"/>
                <a:cs typeface="Trebuchet MS"/>
              </a:rPr>
              <a:t>los</a:t>
            </a:r>
            <a:r>
              <a:rPr sz="2052" spc="-154" dirty="0">
                <a:latin typeface="Trebuchet MS"/>
                <a:cs typeface="Trebuchet MS"/>
              </a:rPr>
              <a:t> </a:t>
            </a:r>
            <a:r>
              <a:rPr sz="2052" spc="-73" dirty="0">
                <a:latin typeface="Trebuchet MS"/>
                <a:cs typeface="Trebuchet MS"/>
              </a:rPr>
              <a:t>bañistas</a:t>
            </a:r>
            <a:r>
              <a:rPr sz="2052" spc="-154" dirty="0">
                <a:latin typeface="Trebuchet MS"/>
                <a:cs typeface="Trebuchet MS"/>
              </a:rPr>
              <a:t> </a:t>
            </a:r>
            <a:r>
              <a:rPr sz="2052" spc="-81" dirty="0">
                <a:latin typeface="Trebuchet MS"/>
                <a:cs typeface="Trebuchet MS"/>
              </a:rPr>
              <a:t>están</a:t>
            </a:r>
            <a:r>
              <a:rPr sz="2052" spc="-154" dirty="0">
                <a:latin typeface="Trebuchet MS"/>
                <a:cs typeface="Trebuchet MS"/>
              </a:rPr>
              <a:t> </a:t>
            </a:r>
            <a:r>
              <a:rPr sz="2052" spc="-60" dirty="0">
                <a:latin typeface="Trebuchet MS"/>
                <a:cs typeface="Trebuchet MS"/>
              </a:rPr>
              <a:t>en</a:t>
            </a:r>
            <a:r>
              <a:rPr sz="2052" spc="-154" dirty="0">
                <a:latin typeface="Trebuchet MS"/>
                <a:cs typeface="Trebuchet MS"/>
              </a:rPr>
              <a:t> </a:t>
            </a:r>
            <a:r>
              <a:rPr sz="2052" spc="-111" dirty="0">
                <a:latin typeface="Trebuchet MS"/>
                <a:cs typeface="Trebuchet MS"/>
              </a:rPr>
              <a:t>el  </a:t>
            </a:r>
            <a:r>
              <a:rPr sz="2052" spc="-73" dirty="0">
                <a:latin typeface="Trebuchet MS"/>
                <a:cs typeface="Trebuchet MS"/>
              </a:rPr>
              <a:t>deber</a:t>
            </a:r>
            <a:r>
              <a:rPr sz="2052" spc="-162" dirty="0">
                <a:latin typeface="Trebuchet MS"/>
                <a:cs typeface="Trebuchet MS"/>
              </a:rPr>
              <a:t> </a:t>
            </a:r>
            <a:r>
              <a:rPr sz="2052" spc="-73" dirty="0">
                <a:latin typeface="Trebuchet MS"/>
                <a:cs typeface="Trebuchet MS"/>
              </a:rPr>
              <a:t>de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-94" dirty="0">
                <a:latin typeface="Trebuchet MS"/>
                <a:cs typeface="Trebuchet MS"/>
              </a:rPr>
              <a:t>auxiliar</a:t>
            </a:r>
            <a:r>
              <a:rPr sz="2052" spc="-162" dirty="0">
                <a:latin typeface="Trebuchet MS"/>
                <a:cs typeface="Trebuchet MS"/>
              </a:rPr>
              <a:t> </a:t>
            </a:r>
            <a:r>
              <a:rPr sz="2052" spc="-86" dirty="0">
                <a:latin typeface="Trebuchet MS"/>
                <a:cs typeface="Trebuchet MS"/>
              </a:rPr>
              <a:t>a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-64" dirty="0">
                <a:latin typeface="Trebuchet MS"/>
                <a:cs typeface="Trebuchet MS"/>
              </a:rPr>
              <a:t>quien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-56" dirty="0">
                <a:latin typeface="Trebuchet MS"/>
                <a:cs typeface="Trebuchet MS"/>
              </a:rPr>
              <a:t>se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-60" dirty="0">
                <a:latin typeface="Trebuchet MS"/>
                <a:cs typeface="Trebuchet MS"/>
              </a:rPr>
              <a:t>ha  </a:t>
            </a:r>
            <a:r>
              <a:rPr sz="2052" spc="-73" dirty="0">
                <a:latin typeface="Trebuchet MS"/>
                <a:cs typeface="Trebuchet MS"/>
              </a:rPr>
              <a:t>arriesgado </a:t>
            </a:r>
            <a:r>
              <a:rPr sz="2052" spc="-60" dirty="0">
                <a:latin typeface="Trebuchet MS"/>
                <a:cs typeface="Trebuchet MS"/>
              </a:rPr>
              <a:t>en </a:t>
            </a:r>
            <a:r>
              <a:rPr sz="2052" spc="-111" dirty="0">
                <a:latin typeface="Trebuchet MS"/>
                <a:cs typeface="Trebuchet MS"/>
              </a:rPr>
              <a:t>el</a:t>
            </a:r>
            <a:r>
              <a:rPr sz="2052" spc="-325" dirty="0">
                <a:latin typeface="Trebuchet MS"/>
                <a:cs typeface="Trebuchet MS"/>
              </a:rPr>
              <a:t> </a:t>
            </a:r>
            <a:r>
              <a:rPr sz="2052" spc="-4" dirty="0">
                <a:latin typeface="Trebuchet MS"/>
                <a:cs typeface="Trebuchet MS"/>
              </a:rPr>
              <a:t>mar?</a:t>
            </a:r>
            <a:endParaRPr sz="2052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50160" y="2675407"/>
            <a:ext cx="3136327" cy="3005466"/>
          </a:xfrm>
          <a:custGeom>
            <a:avLst/>
            <a:gdLst/>
            <a:ahLst/>
            <a:cxnLst/>
            <a:rect l="l" t="t" r="r" b="b"/>
            <a:pathLst>
              <a:path w="3667759" h="3514725">
                <a:moveTo>
                  <a:pt x="1828126" y="0"/>
                </a:moveTo>
                <a:lnTo>
                  <a:pt x="1688073" y="396627"/>
                </a:lnTo>
                <a:lnTo>
                  <a:pt x="70026" y="396627"/>
                </a:lnTo>
                <a:lnTo>
                  <a:pt x="42769" y="402125"/>
                </a:lnTo>
                <a:lnTo>
                  <a:pt x="20510" y="417120"/>
                </a:lnTo>
                <a:lnTo>
                  <a:pt x="5503" y="439360"/>
                </a:lnTo>
                <a:lnTo>
                  <a:pt x="0" y="466594"/>
                </a:lnTo>
                <a:lnTo>
                  <a:pt x="0" y="3444578"/>
                </a:lnTo>
                <a:lnTo>
                  <a:pt x="5503" y="3471816"/>
                </a:lnTo>
                <a:lnTo>
                  <a:pt x="20510" y="3494056"/>
                </a:lnTo>
                <a:lnTo>
                  <a:pt x="42769" y="3509048"/>
                </a:lnTo>
                <a:lnTo>
                  <a:pt x="70026" y="3514546"/>
                </a:lnTo>
                <a:lnTo>
                  <a:pt x="3597178" y="3514546"/>
                </a:lnTo>
                <a:lnTo>
                  <a:pt x="3624433" y="3509048"/>
                </a:lnTo>
                <a:lnTo>
                  <a:pt x="3646692" y="3494056"/>
                </a:lnTo>
                <a:lnTo>
                  <a:pt x="3661701" y="3471816"/>
                </a:lnTo>
                <a:lnTo>
                  <a:pt x="3667205" y="3444578"/>
                </a:lnTo>
                <a:lnTo>
                  <a:pt x="3667205" y="466594"/>
                </a:lnTo>
                <a:lnTo>
                  <a:pt x="3661701" y="439360"/>
                </a:lnTo>
                <a:lnTo>
                  <a:pt x="3646692" y="417120"/>
                </a:lnTo>
                <a:lnTo>
                  <a:pt x="3624433" y="402125"/>
                </a:lnTo>
                <a:lnTo>
                  <a:pt x="3597178" y="396627"/>
                </a:lnTo>
                <a:lnTo>
                  <a:pt x="1968179" y="396627"/>
                </a:lnTo>
                <a:lnTo>
                  <a:pt x="1828126" y="0"/>
                </a:lnTo>
                <a:close/>
              </a:path>
            </a:pathLst>
          </a:custGeom>
          <a:ln w="2799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" name="object 9"/>
          <p:cNvSpPr txBox="1"/>
          <p:nvPr/>
        </p:nvSpPr>
        <p:spPr>
          <a:xfrm>
            <a:off x="5603686" y="3076980"/>
            <a:ext cx="2915872" cy="2484339"/>
          </a:xfrm>
          <a:prstGeom prst="rect">
            <a:avLst/>
          </a:prstGeom>
        </p:spPr>
        <p:txBody>
          <a:bodyPr vert="horz" wrap="square" lIns="0" tIns="16833" rIns="0" bIns="0" rtlCol="0">
            <a:spAutoFit/>
          </a:bodyPr>
          <a:lstStyle/>
          <a:p>
            <a:pPr marL="10860" marR="4344">
              <a:lnSpc>
                <a:spcPct val="120700"/>
              </a:lnSpc>
              <a:spcBef>
                <a:spcPts val="133"/>
              </a:spcBef>
            </a:pPr>
            <a:r>
              <a:rPr sz="1325" spc="-4" dirty="0">
                <a:latin typeface="Tahoma"/>
                <a:cs typeface="Tahoma"/>
              </a:rPr>
              <a:t>Art. </a:t>
            </a:r>
            <a:r>
              <a:rPr sz="1325" spc="-9" dirty="0">
                <a:latin typeface="Tahoma"/>
                <a:cs typeface="Tahoma"/>
              </a:rPr>
              <a:t>4.103 </a:t>
            </a:r>
            <a:r>
              <a:rPr sz="1325" spc="-4" dirty="0">
                <a:latin typeface="Tahoma"/>
                <a:cs typeface="Tahoma"/>
              </a:rPr>
              <a:t>- Puede existir el deber </a:t>
            </a:r>
            <a:r>
              <a:rPr sz="1325" spc="-9" dirty="0">
                <a:latin typeface="Tahoma"/>
                <a:cs typeface="Tahoma"/>
              </a:rPr>
              <a:t>de  </a:t>
            </a:r>
            <a:r>
              <a:rPr sz="1325" spc="-4" dirty="0">
                <a:latin typeface="Tahoma"/>
                <a:cs typeface="Tahoma"/>
              </a:rPr>
              <a:t>actuar </a:t>
            </a:r>
            <a:r>
              <a:rPr sz="1325" spc="-9" dirty="0">
                <a:latin typeface="Tahoma"/>
                <a:cs typeface="Tahoma"/>
              </a:rPr>
              <a:t>positivamente </a:t>
            </a:r>
            <a:r>
              <a:rPr sz="1325" spc="-13" dirty="0">
                <a:latin typeface="Tahoma"/>
                <a:cs typeface="Tahoma"/>
              </a:rPr>
              <a:t>para </a:t>
            </a:r>
            <a:r>
              <a:rPr sz="1325" spc="-9" dirty="0">
                <a:latin typeface="Tahoma"/>
                <a:cs typeface="Tahoma"/>
              </a:rPr>
              <a:t>proteger </a:t>
            </a:r>
            <a:r>
              <a:rPr sz="1325" spc="-4" dirty="0">
                <a:latin typeface="Tahoma"/>
                <a:cs typeface="Tahoma"/>
              </a:rPr>
              <a:t>a  los </a:t>
            </a:r>
            <a:r>
              <a:rPr sz="1325" spc="-9" dirty="0">
                <a:latin typeface="Tahoma"/>
                <a:cs typeface="Tahoma"/>
              </a:rPr>
              <a:t>demás de </a:t>
            </a:r>
            <a:r>
              <a:rPr sz="1325" spc="-4" dirty="0">
                <a:latin typeface="Tahoma"/>
                <a:cs typeface="Tahoma"/>
              </a:rPr>
              <a:t>daños si así se establece  legalmente, si quien actúa crea y  </a:t>
            </a:r>
            <a:r>
              <a:rPr sz="1325" spc="-9" dirty="0">
                <a:latin typeface="Tahoma"/>
                <a:cs typeface="Tahoma"/>
              </a:rPr>
              <a:t>controla </a:t>
            </a:r>
            <a:r>
              <a:rPr sz="1325" spc="-4" dirty="0">
                <a:latin typeface="Tahoma"/>
                <a:cs typeface="Tahoma"/>
              </a:rPr>
              <a:t>una situación </a:t>
            </a:r>
            <a:r>
              <a:rPr sz="1325" spc="-9" dirty="0">
                <a:latin typeface="Tahoma"/>
                <a:cs typeface="Tahoma"/>
              </a:rPr>
              <a:t>de peligro, </a:t>
            </a:r>
            <a:r>
              <a:rPr sz="1325" spc="-4" dirty="0">
                <a:solidFill>
                  <a:srgbClr val="C0504D"/>
                </a:solidFill>
                <a:latin typeface="Tahoma"/>
                <a:cs typeface="Tahoma"/>
              </a:rPr>
              <a:t>si  existe una especial relación entre las  partes </a:t>
            </a:r>
            <a:r>
              <a:rPr sz="1325" spc="-4" dirty="0">
                <a:latin typeface="Tahoma"/>
                <a:cs typeface="Tahoma"/>
              </a:rPr>
              <a:t>o si la </a:t>
            </a:r>
            <a:r>
              <a:rPr sz="1325" spc="-13" dirty="0">
                <a:latin typeface="Tahoma"/>
                <a:cs typeface="Tahoma"/>
              </a:rPr>
              <a:t>gravedad </a:t>
            </a:r>
            <a:r>
              <a:rPr sz="1325" spc="-4" dirty="0">
                <a:latin typeface="Tahoma"/>
                <a:cs typeface="Tahoma"/>
              </a:rPr>
              <a:t>del daño </a:t>
            </a:r>
            <a:r>
              <a:rPr sz="1325" spc="-13" dirty="0">
                <a:latin typeface="Tahoma"/>
                <a:cs typeface="Tahoma"/>
              </a:rPr>
              <a:t>para  </a:t>
            </a:r>
            <a:r>
              <a:rPr sz="1325" spc="-4" dirty="0">
                <a:latin typeface="Tahoma"/>
                <a:cs typeface="Tahoma"/>
              </a:rPr>
              <a:t>una parte y la </a:t>
            </a:r>
            <a:r>
              <a:rPr sz="1325" spc="-9" dirty="0">
                <a:latin typeface="Tahoma"/>
                <a:cs typeface="Tahoma"/>
              </a:rPr>
              <a:t>facilidad de </a:t>
            </a:r>
            <a:r>
              <a:rPr sz="1325" spc="-4" dirty="0">
                <a:latin typeface="Tahoma"/>
                <a:cs typeface="Tahoma"/>
              </a:rPr>
              <a:t>evitarlo </a:t>
            </a:r>
            <a:r>
              <a:rPr sz="1325" spc="-13" dirty="0">
                <a:latin typeface="Tahoma"/>
                <a:cs typeface="Tahoma"/>
              </a:rPr>
              <a:t>para  </a:t>
            </a:r>
            <a:r>
              <a:rPr sz="1325" spc="-4" dirty="0">
                <a:latin typeface="Tahoma"/>
                <a:cs typeface="Tahoma"/>
              </a:rPr>
              <a:t>la </a:t>
            </a:r>
            <a:r>
              <a:rPr sz="1325" spc="-9" dirty="0">
                <a:latin typeface="Tahoma"/>
                <a:cs typeface="Tahoma"/>
              </a:rPr>
              <a:t>otra </a:t>
            </a:r>
            <a:r>
              <a:rPr sz="1325" spc="-4" dirty="0">
                <a:latin typeface="Tahoma"/>
                <a:cs typeface="Tahoma"/>
              </a:rPr>
              <a:t>indican la existencia </a:t>
            </a:r>
            <a:r>
              <a:rPr sz="1325" spc="-9" dirty="0">
                <a:latin typeface="Tahoma"/>
                <a:cs typeface="Tahoma"/>
              </a:rPr>
              <a:t>de </a:t>
            </a:r>
            <a:r>
              <a:rPr sz="1325" spc="-4" dirty="0">
                <a:latin typeface="Tahoma"/>
                <a:cs typeface="Tahoma"/>
              </a:rPr>
              <a:t>tal  deber</a:t>
            </a:r>
            <a:endParaRPr sz="1325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7364263" y="5817473"/>
            <a:ext cx="389688" cy="177168"/>
          </a:xfrm>
          <a:prstGeom prst="rect">
            <a:avLst/>
          </a:prstGeom>
        </p:spPr>
        <p:txBody>
          <a:bodyPr vert="horz" wrap="square" lIns="0" tIns="5973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21720">
              <a:spcBef>
                <a:spcPts val="47"/>
              </a:spcBef>
            </a:pPr>
            <a:fld id="{81D60167-4931-47E6-BA6A-407CBD079E47}" type="slidenum">
              <a:rPr spc="-13" dirty="0">
                <a:solidFill>
                  <a:srgbClr val="888888"/>
                </a:solidFill>
              </a:rPr>
              <a:pPr marL="21720">
                <a:spcBef>
                  <a:spcPts val="47"/>
                </a:spcBef>
              </a:pPr>
              <a:t>34</a:t>
            </a:fld>
            <a:endParaRPr spc="-13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1112" y="653188"/>
            <a:ext cx="5015082" cy="359103"/>
          </a:xfrm>
          <a:prstGeom prst="rect">
            <a:avLst/>
          </a:prstGeom>
        </p:spPr>
        <p:txBody>
          <a:bodyPr vert="horz" wrap="square" lIns="0" tIns="1031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1"/>
              </a:spcBef>
            </a:pPr>
            <a:r>
              <a:rPr spc="-21" dirty="0"/>
              <a:t>¿Quién</a:t>
            </a:r>
            <a:r>
              <a:rPr spc="-174" dirty="0"/>
              <a:t> </a:t>
            </a:r>
            <a:r>
              <a:rPr spc="-111" dirty="0"/>
              <a:t>tiene</a:t>
            </a:r>
            <a:r>
              <a:rPr spc="-174" dirty="0"/>
              <a:t> </a:t>
            </a:r>
            <a:r>
              <a:rPr spc="-133" dirty="0"/>
              <a:t>el</a:t>
            </a:r>
            <a:r>
              <a:rPr spc="-171" dirty="0"/>
              <a:t> </a:t>
            </a:r>
            <a:r>
              <a:rPr spc="-94" dirty="0"/>
              <a:t>deber</a:t>
            </a:r>
            <a:r>
              <a:rPr spc="-174" dirty="0"/>
              <a:t> </a:t>
            </a:r>
            <a:r>
              <a:rPr spc="-94" dirty="0"/>
              <a:t>de</a:t>
            </a:r>
            <a:r>
              <a:rPr spc="-171" dirty="0"/>
              <a:t> </a:t>
            </a:r>
            <a:r>
              <a:rPr spc="-103" dirty="0"/>
              <a:t>prevenir</a:t>
            </a:r>
            <a:r>
              <a:rPr spc="-174" dirty="0"/>
              <a:t> </a:t>
            </a:r>
            <a:r>
              <a:rPr spc="-133" dirty="0"/>
              <a:t>el</a:t>
            </a:r>
            <a:r>
              <a:rPr spc="-174" dirty="0"/>
              <a:t> </a:t>
            </a:r>
            <a:r>
              <a:rPr spc="-9" dirty="0"/>
              <a:t>daño?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0190" y="1621619"/>
            <a:ext cx="4405844" cy="855104"/>
          </a:xfrm>
          <a:prstGeom prst="rect">
            <a:avLst/>
          </a:prstGeom>
        </p:spPr>
        <p:txBody>
          <a:bodyPr vert="horz" wrap="square" lIns="0" tIns="31494" rIns="0" bIns="0" rtlCol="0">
            <a:spAutoFit/>
          </a:bodyPr>
          <a:lstStyle/>
          <a:p>
            <a:pPr marL="10860">
              <a:spcBef>
                <a:spcPts val="248"/>
              </a:spcBef>
            </a:pPr>
            <a:r>
              <a:rPr sz="1710" spc="-64" dirty="0">
                <a:solidFill>
                  <a:srgbClr val="FF0000"/>
                </a:solidFill>
                <a:latin typeface="Trebuchet MS"/>
                <a:cs typeface="Trebuchet MS"/>
              </a:rPr>
              <a:t>ARTÍCULO </a:t>
            </a:r>
            <a:r>
              <a:rPr sz="1710" spc="-77" dirty="0">
                <a:solidFill>
                  <a:srgbClr val="FF0000"/>
                </a:solidFill>
                <a:latin typeface="Trebuchet MS"/>
                <a:cs typeface="Trebuchet MS"/>
              </a:rPr>
              <a:t>1710.- </a:t>
            </a:r>
            <a:r>
              <a:rPr sz="1710" b="1" spc="-81" dirty="0">
                <a:solidFill>
                  <a:srgbClr val="FF0000"/>
                </a:solidFill>
                <a:latin typeface="Trebuchet MS"/>
                <a:cs typeface="Trebuchet MS"/>
              </a:rPr>
              <a:t>Deber </a:t>
            </a:r>
            <a:r>
              <a:rPr sz="1710" b="1" spc="-86" dirty="0">
                <a:solidFill>
                  <a:srgbClr val="FF0000"/>
                </a:solidFill>
                <a:latin typeface="Trebuchet MS"/>
                <a:cs typeface="Trebuchet MS"/>
              </a:rPr>
              <a:t>de </a:t>
            </a:r>
            <a:r>
              <a:rPr sz="1710" b="1" spc="-97" dirty="0">
                <a:solidFill>
                  <a:srgbClr val="FF0000"/>
                </a:solidFill>
                <a:latin typeface="Trebuchet MS"/>
                <a:cs typeface="Trebuchet MS"/>
              </a:rPr>
              <a:t>prevención </a:t>
            </a:r>
            <a:r>
              <a:rPr sz="1710" b="1" spc="-86" dirty="0">
                <a:solidFill>
                  <a:srgbClr val="FF0000"/>
                </a:solidFill>
                <a:latin typeface="Trebuchet MS"/>
                <a:cs typeface="Trebuchet MS"/>
              </a:rPr>
              <a:t>del</a:t>
            </a:r>
            <a:r>
              <a:rPr sz="1710" b="1" spc="-333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b="1" spc="-81" dirty="0">
                <a:solidFill>
                  <a:srgbClr val="FF0000"/>
                </a:solidFill>
                <a:latin typeface="Trebuchet MS"/>
                <a:cs typeface="Trebuchet MS"/>
              </a:rPr>
              <a:t>daño</a:t>
            </a:r>
            <a:r>
              <a:rPr sz="1710" spc="-81" dirty="0">
                <a:solidFill>
                  <a:srgbClr val="FF0000"/>
                </a:solidFill>
                <a:latin typeface="Trebuchet MS"/>
                <a:cs typeface="Trebuchet MS"/>
              </a:rPr>
              <a:t>.</a:t>
            </a:r>
            <a:endParaRPr sz="1710">
              <a:latin typeface="Trebuchet MS"/>
              <a:cs typeface="Trebuchet MS"/>
            </a:endParaRPr>
          </a:p>
          <a:p>
            <a:pPr marL="141177" marR="126516" algn="ctr">
              <a:lnSpc>
                <a:spcPct val="104200"/>
              </a:lnSpc>
              <a:spcBef>
                <a:spcPts val="86"/>
              </a:spcBef>
            </a:pPr>
            <a:r>
              <a:rPr sz="1710" spc="-103" dirty="0">
                <a:solidFill>
                  <a:srgbClr val="4F81BD"/>
                </a:solidFill>
                <a:latin typeface="Trebuchet MS"/>
                <a:cs typeface="Trebuchet MS"/>
              </a:rPr>
              <a:t>Toda</a:t>
            </a:r>
            <a:r>
              <a:rPr sz="1710" spc="-128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4F81BD"/>
                </a:solidFill>
                <a:latin typeface="Trebuchet MS"/>
                <a:cs typeface="Trebuchet MS"/>
              </a:rPr>
              <a:t>persona</a:t>
            </a:r>
            <a:r>
              <a:rPr sz="1710" spc="-128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68" dirty="0">
                <a:solidFill>
                  <a:srgbClr val="4F81BD"/>
                </a:solidFill>
                <a:latin typeface="Trebuchet MS"/>
                <a:cs typeface="Trebuchet MS"/>
              </a:rPr>
              <a:t>tiene</a:t>
            </a:r>
            <a:r>
              <a:rPr sz="1710" spc="-124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4F81BD"/>
                </a:solidFill>
                <a:latin typeface="Trebuchet MS"/>
                <a:cs typeface="Trebuchet MS"/>
              </a:rPr>
              <a:t>el</a:t>
            </a:r>
            <a:r>
              <a:rPr sz="1710" spc="-128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103" dirty="0">
                <a:solidFill>
                  <a:srgbClr val="4F81BD"/>
                </a:solidFill>
                <a:latin typeface="Trebuchet MS"/>
                <a:cs typeface="Trebuchet MS"/>
              </a:rPr>
              <a:t>deber,</a:t>
            </a:r>
            <a:r>
              <a:rPr sz="1710" spc="-124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4F81BD"/>
                </a:solidFill>
                <a:latin typeface="Trebuchet MS"/>
                <a:cs typeface="Trebuchet MS"/>
              </a:rPr>
              <a:t>en</a:t>
            </a:r>
            <a:r>
              <a:rPr sz="1710" spc="-128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60" dirty="0">
                <a:solidFill>
                  <a:srgbClr val="4F81BD"/>
                </a:solidFill>
                <a:latin typeface="Trebuchet MS"/>
                <a:cs typeface="Trebuchet MS"/>
              </a:rPr>
              <a:t>cuanto</a:t>
            </a:r>
            <a:r>
              <a:rPr sz="1710" spc="-124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56" dirty="0">
                <a:solidFill>
                  <a:srgbClr val="4F81BD"/>
                </a:solidFill>
                <a:latin typeface="Trebuchet MS"/>
                <a:cs typeface="Trebuchet MS"/>
              </a:rPr>
              <a:t>de</a:t>
            </a:r>
            <a:r>
              <a:rPr sz="1710" spc="-128" dirty="0">
                <a:solidFill>
                  <a:srgbClr val="4F81B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4F81BD"/>
                </a:solidFill>
                <a:latin typeface="Trebuchet MS"/>
                <a:cs typeface="Trebuchet MS"/>
              </a:rPr>
              <a:t>ella  </a:t>
            </a:r>
            <a:r>
              <a:rPr sz="1710" spc="-68" dirty="0">
                <a:solidFill>
                  <a:srgbClr val="4F81BD"/>
                </a:solidFill>
                <a:latin typeface="Trebuchet MS"/>
                <a:cs typeface="Trebuchet MS"/>
              </a:rPr>
              <a:t>dependa</a:t>
            </a:r>
            <a:r>
              <a:rPr sz="1710" spc="-68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1710" spc="-12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10" spc="-90" dirty="0">
                <a:solidFill>
                  <a:srgbClr val="FF0000"/>
                </a:solidFill>
                <a:latin typeface="Trebuchet MS"/>
                <a:cs typeface="Trebuchet MS"/>
              </a:rPr>
              <a:t>de:</a:t>
            </a:r>
            <a:endParaRPr sz="171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311" y="2539709"/>
            <a:ext cx="4579602" cy="2530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3848">
              <a:lnSpc>
                <a:spcPts val="2001"/>
              </a:lnSpc>
            </a:pPr>
            <a:r>
              <a:rPr sz="1710" spc="-227" dirty="0">
                <a:solidFill>
                  <a:srgbClr val="FF0000"/>
                </a:solidFill>
                <a:latin typeface="Trebuchet MS"/>
                <a:cs typeface="Trebuchet MS"/>
              </a:rPr>
              <a:t>a)</a:t>
            </a:r>
            <a:r>
              <a:rPr sz="1710" spc="-227" dirty="0">
                <a:solidFill>
                  <a:srgbClr val="DFA7A6"/>
                </a:solidFill>
                <a:latin typeface="Trebuchet MS"/>
                <a:cs typeface="Trebuchet MS"/>
              </a:rPr>
              <a:t>a) 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v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v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ar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ar </a:t>
            </a:r>
            <a:r>
              <a:rPr sz="1710" spc="-304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304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304" dirty="0">
                <a:solidFill>
                  <a:srgbClr val="FF0000"/>
                </a:solidFill>
                <a:latin typeface="Trebuchet MS"/>
                <a:cs typeface="Trebuchet MS"/>
              </a:rPr>
              <a:t>au</a:t>
            </a:r>
            <a:r>
              <a:rPr sz="1710" spc="-304" dirty="0">
                <a:solidFill>
                  <a:srgbClr val="DFA7A6"/>
                </a:solidFill>
                <a:latin typeface="Trebuchet MS"/>
                <a:cs typeface="Trebuchet MS"/>
              </a:rPr>
              <a:t>au</a:t>
            </a:r>
            <a:r>
              <a:rPr sz="1710" spc="-304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04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04" dirty="0">
                <a:solidFill>
                  <a:srgbClr val="FF0000"/>
                </a:solidFill>
                <a:latin typeface="Trebuchet MS"/>
                <a:cs typeface="Trebuchet MS"/>
              </a:rPr>
              <a:t>ar</a:t>
            </a:r>
            <a:r>
              <a:rPr sz="1710" spc="-304" dirty="0">
                <a:solidFill>
                  <a:srgbClr val="DFA7A6"/>
                </a:solidFill>
                <a:latin typeface="Trebuchet MS"/>
                <a:cs typeface="Trebuchet MS"/>
              </a:rPr>
              <a:t>ar 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n </a:t>
            </a:r>
            <a:r>
              <a:rPr sz="1710" spc="-371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371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371" dirty="0">
                <a:solidFill>
                  <a:srgbClr val="FF0000"/>
                </a:solidFill>
                <a:latin typeface="Trebuchet MS"/>
                <a:cs typeface="Trebuchet MS"/>
              </a:rPr>
              <a:t>añ</a:t>
            </a:r>
            <a:r>
              <a:rPr sz="1710" spc="-371" dirty="0">
                <a:solidFill>
                  <a:srgbClr val="DFA7A6"/>
                </a:solidFill>
                <a:latin typeface="Trebuchet MS"/>
                <a:cs typeface="Trebuchet MS"/>
              </a:rPr>
              <a:t>añ</a:t>
            </a:r>
            <a:r>
              <a:rPr sz="1710" spc="-371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71" dirty="0">
                <a:solidFill>
                  <a:srgbClr val="DFA7A6"/>
                </a:solidFill>
                <a:latin typeface="Trebuchet MS"/>
                <a:cs typeface="Trebuchet MS"/>
              </a:rPr>
              <a:t>o 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o  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j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j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ti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ti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f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ad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ad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;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;</a:t>
            </a:r>
            <a:endParaRPr sz="1710">
              <a:latin typeface="Trebuchet MS"/>
              <a:cs typeface="Trebuchet MS"/>
            </a:endParaRPr>
          </a:p>
          <a:p>
            <a:pPr indent="6516" algn="ctr">
              <a:lnSpc>
                <a:spcPct val="105400"/>
              </a:lnSpc>
              <a:spcBef>
                <a:spcPts val="487"/>
              </a:spcBef>
            </a:pPr>
            <a:r>
              <a:rPr sz="1710" spc="-432" dirty="0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sz="1710" spc="-432" dirty="0">
                <a:solidFill>
                  <a:srgbClr val="DFA7A6"/>
                </a:solidFill>
                <a:latin typeface="Trebuchet MS"/>
                <a:cs typeface="Trebuchet MS"/>
              </a:rPr>
              <a:t>b</a:t>
            </a:r>
            <a:r>
              <a:rPr sz="1710" spc="-432" dirty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r>
              <a:rPr sz="1710" spc="-432" dirty="0">
                <a:solidFill>
                  <a:srgbClr val="DFA7A6"/>
                </a:solidFill>
                <a:latin typeface="Trebuchet MS"/>
                <a:cs typeface="Trebuchet MS"/>
              </a:rPr>
              <a:t>) </a:t>
            </a:r>
            <a:r>
              <a:rPr sz="1710" spc="-355" dirty="0">
                <a:solidFill>
                  <a:srgbClr val="FF0000"/>
                </a:solidFill>
                <a:latin typeface="Trebuchet MS"/>
                <a:cs typeface="Trebuchet MS"/>
              </a:rPr>
              <a:t>ad</a:t>
            </a:r>
            <a:r>
              <a:rPr sz="1710" spc="-355" dirty="0">
                <a:solidFill>
                  <a:srgbClr val="DFA7A6"/>
                </a:solidFill>
                <a:latin typeface="Trebuchet MS"/>
                <a:cs typeface="Trebuchet MS"/>
              </a:rPr>
              <a:t>ad</a:t>
            </a:r>
            <a:r>
              <a:rPr sz="1710" spc="-35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55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55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1710" spc="-355" dirty="0">
                <a:solidFill>
                  <a:srgbClr val="DFA7A6"/>
                </a:solidFill>
                <a:latin typeface="Trebuchet MS"/>
                <a:cs typeface="Trebuchet MS"/>
              </a:rPr>
              <a:t>p</a:t>
            </a:r>
            <a:r>
              <a:rPr sz="1710" spc="-355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355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355" dirty="0">
                <a:solidFill>
                  <a:srgbClr val="FF0000"/>
                </a:solidFill>
                <a:latin typeface="Trebuchet MS"/>
                <a:cs typeface="Trebuchet MS"/>
              </a:rPr>
              <a:t>ar</a:t>
            </a:r>
            <a:r>
              <a:rPr sz="1710" spc="-355" dirty="0">
                <a:solidFill>
                  <a:srgbClr val="DFA7A6"/>
                </a:solidFill>
                <a:latin typeface="Trebuchet MS"/>
                <a:cs typeface="Trebuchet MS"/>
              </a:rPr>
              <a:t>ar</a:t>
            </a:r>
            <a:r>
              <a:rPr sz="1710" spc="-355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1710" spc="-355" dirty="0">
                <a:solidFill>
                  <a:srgbClr val="DFA7A6"/>
                </a:solidFill>
                <a:latin typeface="Trebuchet MS"/>
                <a:cs typeface="Trebuchet MS"/>
              </a:rPr>
              <a:t>, </a:t>
            </a:r>
            <a:r>
              <a:rPr sz="1710" spc="-500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500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50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500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b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f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53" dirty="0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sz="1710" spc="-453" dirty="0">
                <a:solidFill>
                  <a:srgbClr val="DFA7A6"/>
                </a:solidFill>
                <a:latin typeface="Trebuchet MS"/>
                <a:cs typeface="Trebuchet MS"/>
              </a:rPr>
              <a:t>y 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f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83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483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239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239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239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239" dirty="0">
                <a:solidFill>
                  <a:srgbClr val="DFA7A6"/>
                </a:solidFill>
                <a:latin typeface="Trebuchet MS"/>
                <a:cs typeface="Trebuchet MS"/>
              </a:rPr>
              <a:t>as  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an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an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as</a:t>
            </a:r>
            <a:r>
              <a:rPr sz="1710" spc="-368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1710" spc="-368" dirty="0">
                <a:solidFill>
                  <a:srgbClr val="DFA7A6"/>
                </a:solidFill>
                <a:latin typeface="Trebuchet MS"/>
                <a:cs typeface="Trebuchet MS"/>
              </a:rPr>
              <a:t>, </a:t>
            </a:r>
            <a:r>
              <a:rPr sz="1710" spc="-239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239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239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239" dirty="0">
                <a:solidFill>
                  <a:srgbClr val="DFA7A6"/>
                </a:solidFill>
                <a:latin typeface="Trebuchet MS"/>
                <a:cs typeface="Trebuchet MS"/>
              </a:rPr>
              <a:t>as 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as 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az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az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ab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ab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s  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p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ar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ar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v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v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346" dirty="0">
                <a:solidFill>
                  <a:srgbClr val="FF0000"/>
                </a:solidFill>
                <a:latin typeface="Trebuchet MS"/>
                <a:cs typeface="Trebuchet MS"/>
              </a:rPr>
              <a:t>ar</a:t>
            </a:r>
            <a:r>
              <a:rPr sz="1710" spc="-346" dirty="0">
                <a:solidFill>
                  <a:srgbClr val="DFA7A6"/>
                </a:solidFill>
                <a:latin typeface="Trebuchet MS"/>
                <a:cs typeface="Trebuchet MS"/>
              </a:rPr>
              <a:t>ar 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q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q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28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428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428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28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p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z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z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475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475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n 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añ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añ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, </a:t>
            </a:r>
            <a:r>
              <a:rPr sz="1710" spc="-462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62" dirty="0">
                <a:solidFill>
                  <a:srgbClr val="DFA7A6"/>
                </a:solidFill>
                <a:latin typeface="Trebuchet MS"/>
                <a:cs typeface="Trebuchet MS"/>
              </a:rPr>
              <a:t>o  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r 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u 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ag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ag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tu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tu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;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; </a:t>
            </a:r>
            <a:r>
              <a:rPr sz="1710" spc="-325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25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2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25" dirty="0">
                <a:solidFill>
                  <a:srgbClr val="DFA7A6"/>
                </a:solidFill>
                <a:latin typeface="Trebuchet MS"/>
                <a:cs typeface="Trebuchet MS"/>
              </a:rPr>
              <a:t>i </a:t>
            </a:r>
            <a:r>
              <a:rPr sz="1710" spc="-329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329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329" dirty="0">
                <a:solidFill>
                  <a:srgbClr val="FF0000"/>
                </a:solidFill>
                <a:latin typeface="Trebuchet MS"/>
                <a:cs typeface="Trebuchet MS"/>
              </a:rPr>
              <a:t>al</a:t>
            </a:r>
            <a:r>
              <a:rPr sz="1710" spc="-329" dirty="0">
                <a:solidFill>
                  <a:srgbClr val="DFA7A6"/>
                </a:solidFill>
                <a:latin typeface="Trebuchet MS"/>
                <a:cs typeface="Trebuchet MS"/>
              </a:rPr>
              <a:t>al</a:t>
            </a:r>
            <a:r>
              <a:rPr sz="1710" spc="-329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29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29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29" dirty="0">
                <a:solidFill>
                  <a:srgbClr val="DFA7A6"/>
                </a:solidFill>
                <a:latin typeface="Trebuchet MS"/>
                <a:cs typeface="Trebuchet MS"/>
              </a:rPr>
              <a:t>s 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19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419" dirty="0">
                <a:solidFill>
                  <a:srgbClr val="DFA7A6"/>
                </a:solidFill>
                <a:latin typeface="Trebuchet MS"/>
                <a:cs typeface="Trebuchet MS"/>
              </a:rPr>
              <a:t>as  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v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v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363" dirty="0">
                <a:solidFill>
                  <a:srgbClr val="FF0000"/>
                </a:solidFill>
                <a:latin typeface="Trebuchet MS"/>
                <a:cs typeface="Trebuchet MS"/>
              </a:rPr>
              <a:t>an</a:t>
            </a:r>
            <a:r>
              <a:rPr sz="1710" spc="-363" dirty="0">
                <a:solidFill>
                  <a:srgbClr val="DFA7A6"/>
                </a:solidFill>
                <a:latin typeface="Trebuchet MS"/>
                <a:cs typeface="Trebuchet MS"/>
              </a:rPr>
              <a:t>an </a:t>
            </a:r>
            <a:r>
              <a:rPr sz="1710" spc="-462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62" dirty="0">
                <a:solidFill>
                  <a:srgbClr val="DFA7A6"/>
                </a:solidFill>
                <a:latin typeface="Trebuchet MS"/>
                <a:cs typeface="Trebuchet MS"/>
              </a:rPr>
              <a:t>o 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y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57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57" dirty="0">
                <a:solidFill>
                  <a:srgbClr val="DFA7A6"/>
                </a:solidFill>
                <a:latin typeface="Trebuchet MS"/>
                <a:cs typeface="Trebuchet MS"/>
              </a:rPr>
              <a:t>n 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ag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ag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tu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tu</a:t>
            </a:r>
            <a:r>
              <a:rPr sz="1710" spc="-385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385" dirty="0">
                <a:solidFill>
                  <a:srgbClr val="DFA7A6"/>
                </a:solidFill>
                <a:latin typeface="Trebuchet MS"/>
                <a:cs typeface="Trebuchet MS"/>
              </a:rPr>
              <a:t>d </a:t>
            </a:r>
            <a:r>
              <a:rPr sz="1710" spc="-500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500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50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500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n </a:t>
            </a:r>
            <a:r>
              <a:rPr sz="1710" spc="-371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371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371" dirty="0">
                <a:solidFill>
                  <a:srgbClr val="FF0000"/>
                </a:solidFill>
                <a:latin typeface="Trebuchet MS"/>
                <a:cs typeface="Trebuchet MS"/>
              </a:rPr>
              <a:t>añ</a:t>
            </a:r>
            <a:r>
              <a:rPr sz="1710" spc="-371" dirty="0">
                <a:solidFill>
                  <a:srgbClr val="DFA7A6"/>
                </a:solidFill>
                <a:latin typeface="Trebuchet MS"/>
                <a:cs typeface="Trebuchet MS"/>
              </a:rPr>
              <a:t>añ</a:t>
            </a:r>
            <a:r>
              <a:rPr sz="1710" spc="-371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71" dirty="0">
                <a:solidFill>
                  <a:srgbClr val="DFA7A6"/>
                </a:solidFill>
                <a:latin typeface="Trebuchet MS"/>
                <a:cs typeface="Trebuchet MS"/>
              </a:rPr>
              <a:t>o  </a:t>
            </a:r>
            <a:r>
              <a:rPr sz="1710" spc="-435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35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3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35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35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435" dirty="0">
                <a:solidFill>
                  <a:srgbClr val="DFA7A6"/>
                </a:solidFill>
                <a:latin typeface="Trebuchet MS"/>
                <a:cs typeface="Trebuchet MS"/>
              </a:rPr>
              <a:t>l </a:t>
            </a:r>
            <a:r>
              <a:rPr sz="1710" spc="-338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338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338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338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338" dirty="0">
                <a:solidFill>
                  <a:srgbClr val="FF0000"/>
                </a:solidFill>
                <a:latin typeface="Trebuchet MS"/>
                <a:cs typeface="Trebuchet MS"/>
              </a:rPr>
              <a:t>al</a:t>
            </a:r>
            <a:r>
              <a:rPr sz="1710" spc="-338" dirty="0">
                <a:solidFill>
                  <a:srgbClr val="DFA7A6"/>
                </a:solidFill>
                <a:latin typeface="Trebuchet MS"/>
                <a:cs typeface="Trebuchet MS"/>
              </a:rPr>
              <a:t>al 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79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79" dirty="0">
                <a:solidFill>
                  <a:srgbClr val="DFA7A6"/>
                </a:solidFill>
                <a:latin typeface="Trebuchet MS"/>
                <a:cs typeface="Trebuchet MS"/>
              </a:rPr>
              <a:t>n </a:t>
            </a:r>
            <a:r>
              <a:rPr sz="1710" spc="-445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445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44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45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45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45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45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445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44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45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45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45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4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45" dirty="0">
                <a:solidFill>
                  <a:srgbClr val="DFA7A6"/>
                </a:solidFill>
                <a:latin typeface="Trebuchet MS"/>
                <a:cs typeface="Trebuchet MS"/>
              </a:rPr>
              <a:t>o </a:t>
            </a:r>
            <a:r>
              <a:rPr sz="1710" spc="-402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402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402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02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02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02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02" dirty="0">
                <a:solidFill>
                  <a:srgbClr val="FF0000"/>
                </a:solidFill>
                <a:latin typeface="Trebuchet MS"/>
                <a:cs typeface="Trebuchet MS"/>
              </a:rPr>
              <a:t>í</a:t>
            </a:r>
            <a:r>
              <a:rPr sz="1710" spc="-402" dirty="0">
                <a:solidFill>
                  <a:srgbClr val="DFA7A6"/>
                </a:solidFill>
                <a:latin typeface="Trebuchet MS"/>
                <a:cs typeface="Trebuchet MS"/>
              </a:rPr>
              <a:t>í</a:t>
            </a:r>
            <a:r>
              <a:rPr sz="1710" spc="-402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402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p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ab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ab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98" dirty="0">
                <a:solidFill>
                  <a:srgbClr val="FF0000"/>
                </a:solidFill>
                <a:latin typeface="Trebuchet MS"/>
                <a:cs typeface="Trebuchet MS"/>
              </a:rPr>
              <a:t>;</a:t>
            </a:r>
            <a:r>
              <a:rPr sz="1710" spc="-398" dirty="0">
                <a:solidFill>
                  <a:srgbClr val="DFA7A6"/>
                </a:solidFill>
                <a:latin typeface="Trebuchet MS"/>
                <a:cs typeface="Trebuchet MS"/>
              </a:rPr>
              <a:t>; 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ti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ti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e  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h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h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o </a:t>
            </a:r>
            <a:r>
              <a:rPr sz="1710" spc="-483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483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q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q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40" dirty="0">
                <a:solidFill>
                  <a:srgbClr val="FF0000"/>
                </a:solidFill>
                <a:latin typeface="Trebuchet MS"/>
                <a:cs typeface="Trebuchet MS"/>
              </a:rPr>
              <a:t>é</a:t>
            </a:r>
            <a:r>
              <a:rPr sz="1710" spc="-440" dirty="0">
                <a:solidFill>
                  <a:srgbClr val="DFA7A6"/>
                </a:solidFill>
                <a:latin typeface="Trebuchet MS"/>
                <a:cs typeface="Trebuchet MS"/>
              </a:rPr>
              <a:t>é</a:t>
            </a:r>
            <a:r>
              <a:rPr sz="1710" spc="-440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440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440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440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44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40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b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47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70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l </a:t>
            </a:r>
            <a:r>
              <a:rPr sz="1710" spc="-338" dirty="0">
                <a:solidFill>
                  <a:srgbClr val="FF0000"/>
                </a:solidFill>
                <a:latin typeface="Trebuchet MS"/>
                <a:cs typeface="Trebuchet MS"/>
              </a:rPr>
              <a:t>v</a:t>
            </a:r>
            <a:r>
              <a:rPr sz="1710" spc="-338" dirty="0">
                <a:solidFill>
                  <a:srgbClr val="DFA7A6"/>
                </a:solidFill>
                <a:latin typeface="Trebuchet MS"/>
                <a:cs typeface="Trebuchet MS"/>
              </a:rPr>
              <a:t>v</a:t>
            </a:r>
            <a:r>
              <a:rPr sz="1710" spc="-338" dirty="0">
                <a:solidFill>
                  <a:srgbClr val="FF0000"/>
                </a:solidFill>
                <a:latin typeface="Trebuchet MS"/>
                <a:cs typeface="Trebuchet MS"/>
              </a:rPr>
              <a:t>al</a:t>
            </a:r>
            <a:r>
              <a:rPr sz="1710" spc="-338" dirty="0">
                <a:solidFill>
                  <a:srgbClr val="DFA7A6"/>
                </a:solidFill>
                <a:latin typeface="Trebuchet MS"/>
                <a:cs typeface="Trebuchet MS"/>
              </a:rPr>
              <a:t>al</a:t>
            </a:r>
            <a:r>
              <a:rPr sz="1710" spc="-338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38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38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338" dirty="0">
                <a:solidFill>
                  <a:srgbClr val="DFA7A6"/>
                </a:solidFill>
                <a:latin typeface="Trebuchet MS"/>
                <a:cs typeface="Trebuchet MS"/>
              </a:rPr>
              <a:t>r </a:t>
            </a:r>
            <a:r>
              <a:rPr sz="1710" spc="-500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500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50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500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s  </a:t>
            </a:r>
            <a:r>
              <a:rPr sz="1710" spc="-350" dirty="0">
                <a:solidFill>
                  <a:srgbClr val="FF0000"/>
                </a:solidFill>
                <a:latin typeface="Trebuchet MS"/>
                <a:cs typeface="Trebuchet MS"/>
              </a:rPr>
              <a:t>g</a:t>
            </a:r>
            <a:r>
              <a:rPr sz="1710" spc="-350" dirty="0">
                <a:solidFill>
                  <a:srgbClr val="DFA7A6"/>
                </a:solidFill>
                <a:latin typeface="Trebuchet MS"/>
                <a:cs typeface="Trebuchet MS"/>
              </a:rPr>
              <a:t>g</a:t>
            </a:r>
            <a:r>
              <a:rPr sz="1710" spc="-350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350" dirty="0">
                <a:solidFill>
                  <a:srgbClr val="DFA7A6"/>
                </a:solidFill>
                <a:latin typeface="Trebuchet MS"/>
                <a:cs typeface="Trebuchet MS"/>
              </a:rPr>
              <a:t>as</a:t>
            </a:r>
            <a:r>
              <a:rPr sz="1710" spc="-350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350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350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350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350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50" dirty="0">
                <a:solidFill>
                  <a:srgbClr val="DFA7A6"/>
                </a:solidFill>
                <a:latin typeface="Trebuchet MS"/>
                <a:cs typeface="Trebuchet MS"/>
              </a:rPr>
              <a:t>s 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n 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q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q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92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92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ó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ó</a:t>
            </a:r>
            <a:r>
              <a:rPr sz="1710" spc="-406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1710" spc="-406" dirty="0">
                <a:solidFill>
                  <a:srgbClr val="DFA7A6"/>
                </a:solidFill>
                <a:latin typeface="Trebuchet MS"/>
                <a:cs typeface="Trebuchet MS"/>
              </a:rPr>
              <a:t>, 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f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o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87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87" dirty="0">
                <a:solidFill>
                  <a:srgbClr val="DFA7A6"/>
                </a:solidFill>
                <a:latin typeface="Trebuchet MS"/>
                <a:cs typeface="Trebuchet MS"/>
              </a:rPr>
              <a:t>e </a:t>
            </a:r>
            <a:r>
              <a:rPr sz="1710" spc="-483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710" spc="-483" dirty="0">
                <a:solidFill>
                  <a:srgbClr val="DFA7A6"/>
                </a:solidFill>
                <a:latin typeface="Trebuchet MS"/>
                <a:cs typeface="Trebuchet MS"/>
              </a:rPr>
              <a:t>a </a:t>
            </a:r>
            <a:r>
              <a:rPr sz="1710" spc="-239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239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239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239" dirty="0">
                <a:solidFill>
                  <a:srgbClr val="DFA7A6"/>
                </a:solidFill>
                <a:latin typeface="Trebuchet MS"/>
                <a:cs typeface="Trebuchet MS"/>
              </a:rPr>
              <a:t>as </a:t>
            </a:r>
            <a:r>
              <a:rPr sz="1710" spc="-342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342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342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342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342" dirty="0">
                <a:solidFill>
                  <a:srgbClr val="FF0000"/>
                </a:solidFill>
                <a:latin typeface="Trebuchet MS"/>
                <a:cs typeface="Trebuchet MS"/>
              </a:rPr>
              <a:t>g</a:t>
            </a:r>
            <a:r>
              <a:rPr sz="1710" spc="-342" dirty="0">
                <a:solidFill>
                  <a:srgbClr val="DFA7A6"/>
                </a:solidFill>
                <a:latin typeface="Trebuchet MS"/>
                <a:cs typeface="Trebuchet MS"/>
              </a:rPr>
              <a:t>g</a:t>
            </a:r>
            <a:r>
              <a:rPr sz="1710" spc="-342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342" dirty="0">
                <a:solidFill>
                  <a:srgbClr val="DFA7A6"/>
                </a:solidFill>
                <a:latin typeface="Trebuchet MS"/>
                <a:cs typeface="Trebuchet MS"/>
              </a:rPr>
              <a:t>l</a:t>
            </a:r>
            <a:r>
              <a:rPr sz="1710" spc="-342" dirty="0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sz="1710" spc="-342" dirty="0">
                <a:solidFill>
                  <a:srgbClr val="DFA7A6"/>
                </a:solidFill>
                <a:latin typeface="Trebuchet MS"/>
                <a:cs typeface="Trebuchet MS"/>
              </a:rPr>
              <a:t>as  </a:t>
            </a:r>
            <a:r>
              <a:rPr sz="1710" spc="-435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10" spc="-435" dirty="0">
                <a:solidFill>
                  <a:srgbClr val="DFA7A6"/>
                </a:solidFill>
                <a:latin typeface="Trebuchet MS"/>
                <a:cs typeface="Trebuchet MS"/>
              </a:rPr>
              <a:t>d</a:t>
            </a:r>
            <a:r>
              <a:rPr sz="1710" spc="-43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35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35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710" spc="-435" dirty="0">
                <a:solidFill>
                  <a:srgbClr val="DFA7A6"/>
                </a:solidFill>
                <a:latin typeface="Trebuchet MS"/>
                <a:cs typeface="Trebuchet MS"/>
              </a:rPr>
              <a:t>l 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r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q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q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u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m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e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t</a:t>
            </a:r>
            <a:r>
              <a:rPr sz="1710" spc="-449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710" spc="-449" dirty="0">
                <a:solidFill>
                  <a:srgbClr val="DFA7A6"/>
                </a:solidFill>
                <a:latin typeface="Trebuchet MS"/>
                <a:cs typeface="Trebuchet MS"/>
              </a:rPr>
              <a:t>o 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i</a:t>
            </a:r>
            <a:r>
              <a:rPr sz="1710" spc="-376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710" spc="-376" dirty="0">
                <a:solidFill>
                  <a:srgbClr val="DFA7A6"/>
                </a:solidFill>
                <a:latin typeface="Trebuchet MS"/>
                <a:cs typeface="Trebuchet MS"/>
              </a:rPr>
              <a:t>n</a:t>
            </a:r>
            <a:r>
              <a:rPr sz="1710" spc="-27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312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710" spc="-312" dirty="0">
                <a:solidFill>
                  <a:srgbClr val="DFA7A6"/>
                </a:solidFill>
                <a:latin typeface="Trebuchet MS"/>
                <a:cs typeface="Trebuchet MS"/>
              </a:rPr>
              <a:t>c</a:t>
            </a:r>
            <a:r>
              <a:rPr sz="1710" spc="-312" dirty="0">
                <a:solidFill>
                  <a:srgbClr val="FF0000"/>
                </a:solidFill>
                <a:latin typeface="Trebuchet MS"/>
                <a:cs typeface="Trebuchet MS"/>
              </a:rPr>
              <a:t>au</a:t>
            </a:r>
            <a:r>
              <a:rPr sz="1710" spc="-312" dirty="0">
                <a:solidFill>
                  <a:srgbClr val="DFA7A6"/>
                </a:solidFill>
                <a:latin typeface="Trebuchet MS"/>
                <a:cs typeface="Trebuchet MS"/>
              </a:rPr>
              <a:t>au</a:t>
            </a:r>
            <a:r>
              <a:rPr sz="1710" spc="-312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710" spc="-312" dirty="0">
                <a:solidFill>
                  <a:srgbClr val="DFA7A6"/>
                </a:solidFill>
                <a:latin typeface="Trebuchet MS"/>
                <a:cs typeface="Trebuchet MS"/>
              </a:rPr>
              <a:t>s</a:t>
            </a:r>
            <a:r>
              <a:rPr sz="1710" spc="-312" dirty="0">
                <a:solidFill>
                  <a:srgbClr val="FF0000"/>
                </a:solidFill>
                <a:latin typeface="Trebuchet MS"/>
                <a:cs typeface="Trebuchet MS"/>
              </a:rPr>
              <a:t>a;</a:t>
            </a:r>
            <a:r>
              <a:rPr sz="1710" spc="-312" dirty="0">
                <a:solidFill>
                  <a:srgbClr val="DFA7A6"/>
                </a:solidFill>
                <a:latin typeface="Trebuchet MS"/>
                <a:cs typeface="Trebuchet MS"/>
              </a:rPr>
              <a:t>a;</a:t>
            </a:r>
            <a:endParaRPr sz="171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8024" y="5102915"/>
            <a:ext cx="3449633" cy="277953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</a:pPr>
            <a:r>
              <a:rPr sz="1710" spc="-107" dirty="0">
                <a:solidFill>
                  <a:srgbClr val="DFA7A6"/>
                </a:solidFill>
                <a:latin typeface="Trebuchet MS"/>
                <a:cs typeface="Trebuchet MS"/>
              </a:rPr>
              <a:t>c)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13" dirty="0">
                <a:solidFill>
                  <a:srgbClr val="DFA7A6"/>
                </a:solidFill>
                <a:latin typeface="Trebuchet MS"/>
                <a:cs typeface="Trebuchet MS"/>
              </a:rPr>
              <a:t>no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DFA7A6"/>
                </a:solidFill>
                <a:latin typeface="Trebuchet MS"/>
                <a:cs typeface="Trebuchet MS"/>
              </a:rPr>
              <a:t>agravar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DFA7A6"/>
                </a:solidFill>
                <a:latin typeface="Trebuchet MS"/>
                <a:cs typeface="Trebuchet MS"/>
              </a:rPr>
              <a:t>el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DFA7A6"/>
                </a:solidFill>
                <a:latin typeface="Trebuchet MS"/>
                <a:cs typeface="Trebuchet MS"/>
              </a:rPr>
              <a:t>daño,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51" dirty="0">
                <a:solidFill>
                  <a:srgbClr val="DFA7A6"/>
                </a:solidFill>
                <a:latin typeface="Trebuchet MS"/>
                <a:cs typeface="Trebuchet MS"/>
              </a:rPr>
              <a:t>si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DFA7A6"/>
                </a:solidFill>
                <a:latin typeface="Trebuchet MS"/>
                <a:cs typeface="Trebuchet MS"/>
              </a:rPr>
              <a:t>ya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38" dirty="0">
                <a:solidFill>
                  <a:srgbClr val="DFA7A6"/>
                </a:solidFill>
                <a:latin typeface="Trebuchet MS"/>
                <a:cs typeface="Trebuchet MS"/>
              </a:rPr>
              <a:t>se</a:t>
            </a:r>
            <a:r>
              <a:rPr sz="1710" spc="-124" dirty="0">
                <a:solidFill>
                  <a:srgbClr val="DFA7A6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DFA7A6"/>
                </a:solidFill>
                <a:latin typeface="Trebuchet MS"/>
                <a:cs typeface="Trebuchet MS"/>
              </a:rPr>
              <a:t>produjo.</a:t>
            </a:r>
            <a:endParaRPr sz="171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0623" y="2549535"/>
            <a:ext cx="4793226" cy="2469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" name="object 7"/>
          <p:cNvSpPr txBox="1"/>
          <p:nvPr/>
        </p:nvSpPr>
        <p:spPr>
          <a:xfrm>
            <a:off x="5419069" y="1639939"/>
            <a:ext cx="3289994" cy="972450"/>
          </a:xfrm>
          <a:prstGeom prst="rect">
            <a:avLst/>
          </a:prstGeom>
        </p:spPr>
        <p:txBody>
          <a:bodyPr vert="horz" wrap="square" lIns="0" tIns="5973" rIns="0" bIns="0" rtlCol="0">
            <a:spAutoFit/>
          </a:bodyPr>
          <a:lstStyle/>
          <a:p>
            <a:pPr marL="10860" marR="4344" algn="just">
              <a:lnSpc>
                <a:spcPct val="102400"/>
              </a:lnSpc>
              <a:spcBef>
                <a:spcPts val="47"/>
              </a:spcBef>
            </a:pPr>
            <a:r>
              <a:rPr sz="2052" spc="-64" dirty="0">
                <a:latin typeface="Trebuchet MS"/>
                <a:cs typeface="Trebuchet MS"/>
              </a:rPr>
              <a:t>¿Todos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-56" dirty="0">
                <a:latin typeface="Trebuchet MS"/>
                <a:cs typeface="Trebuchet MS"/>
              </a:rPr>
              <a:t>los</a:t>
            </a:r>
            <a:r>
              <a:rPr sz="2052" spc="-154" dirty="0">
                <a:latin typeface="Trebuchet MS"/>
                <a:cs typeface="Trebuchet MS"/>
              </a:rPr>
              <a:t> </a:t>
            </a:r>
            <a:r>
              <a:rPr sz="2052" spc="-73" dirty="0">
                <a:latin typeface="Trebuchet MS"/>
                <a:cs typeface="Trebuchet MS"/>
              </a:rPr>
              <a:t>bañistas</a:t>
            </a:r>
            <a:r>
              <a:rPr sz="2052" spc="-154" dirty="0">
                <a:latin typeface="Trebuchet MS"/>
                <a:cs typeface="Trebuchet MS"/>
              </a:rPr>
              <a:t> </a:t>
            </a:r>
            <a:r>
              <a:rPr sz="2052" spc="-81" dirty="0">
                <a:latin typeface="Trebuchet MS"/>
                <a:cs typeface="Trebuchet MS"/>
              </a:rPr>
              <a:t>están</a:t>
            </a:r>
            <a:r>
              <a:rPr sz="2052" spc="-154" dirty="0">
                <a:latin typeface="Trebuchet MS"/>
                <a:cs typeface="Trebuchet MS"/>
              </a:rPr>
              <a:t> </a:t>
            </a:r>
            <a:r>
              <a:rPr sz="2052" spc="-60" dirty="0">
                <a:latin typeface="Trebuchet MS"/>
                <a:cs typeface="Trebuchet MS"/>
              </a:rPr>
              <a:t>en</a:t>
            </a:r>
            <a:r>
              <a:rPr sz="2052" spc="-154" dirty="0">
                <a:latin typeface="Trebuchet MS"/>
                <a:cs typeface="Trebuchet MS"/>
              </a:rPr>
              <a:t> </a:t>
            </a:r>
            <a:r>
              <a:rPr sz="2052" spc="-111" dirty="0">
                <a:latin typeface="Trebuchet MS"/>
                <a:cs typeface="Trebuchet MS"/>
              </a:rPr>
              <a:t>el  </a:t>
            </a:r>
            <a:r>
              <a:rPr sz="2052" spc="-73" dirty="0">
                <a:latin typeface="Trebuchet MS"/>
                <a:cs typeface="Trebuchet MS"/>
              </a:rPr>
              <a:t>deber</a:t>
            </a:r>
            <a:r>
              <a:rPr sz="2052" spc="-162" dirty="0">
                <a:latin typeface="Trebuchet MS"/>
                <a:cs typeface="Trebuchet MS"/>
              </a:rPr>
              <a:t> </a:t>
            </a:r>
            <a:r>
              <a:rPr sz="2052" spc="-73" dirty="0">
                <a:latin typeface="Trebuchet MS"/>
                <a:cs typeface="Trebuchet MS"/>
              </a:rPr>
              <a:t>de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-94" dirty="0">
                <a:latin typeface="Trebuchet MS"/>
                <a:cs typeface="Trebuchet MS"/>
              </a:rPr>
              <a:t>auxiliar</a:t>
            </a:r>
            <a:r>
              <a:rPr sz="2052" spc="-162" dirty="0">
                <a:latin typeface="Trebuchet MS"/>
                <a:cs typeface="Trebuchet MS"/>
              </a:rPr>
              <a:t> </a:t>
            </a:r>
            <a:r>
              <a:rPr sz="2052" spc="-86" dirty="0">
                <a:latin typeface="Trebuchet MS"/>
                <a:cs typeface="Trebuchet MS"/>
              </a:rPr>
              <a:t>a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-64" dirty="0">
                <a:latin typeface="Trebuchet MS"/>
                <a:cs typeface="Trebuchet MS"/>
              </a:rPr>
              <a:t>quien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-56" dirty="0">
                <a:latin typeface="Trebuchet MS"/>
                <a:cs typeface="Trebuchet MS"/>
              </a:rPr>
              <a:t>se</a:t>
            </a:r>
            <a:r>
              <a:rPr sz="2052" spc="-158" dirty="0">
                <a:latin typeface="Trebuchet MS"/>
                <a:cs typeface="Trebuchet MS"/>
              </a:rPr>
              <a:t> </a:t>
            </a:r>
            <a:r>
              <a:rPr sz="2052" spc="-60" dirty="0">
                <a:latin typeface="Trebuchet MS"/>
                <a:cs typeface="Trebuchet MS"/>
              </a:rPr>
              <a:t>ha  </a:t>
            </a:r>
            <a:r>
              <a:rPr sz="2052" spc="-73" dirty="0">
                <a:latin typeface="Trebuchet MS"/>
                <a:cs typeface="Trebuchet MS"/>
              </a:rPr>
              <a:t>arriesgado </a:t>
            </a:r>
            <a:r>
              <a:rPr sz="2052" spc="-60" dirty="0">
                <a:latin typeface="Trebuchet MS"/>
                <a:cs typeface="Trebuchet MS"/>
              </a:rPr>
              <a:t>en </a:t>
            </a:r>
            <a:r>
              <a:rPr sz="2052" spc="-111" dirty="0">
                <a:latin typeface="Trebuchet MS"/>
                <a:cs typeface="Trebuchet MS"/>
              </a:rPr>
              <a:t>el</a:t>
            </a:r>
            <a:r>
              <a:rPr sz="2052" spc="-325" dirty="0">
                <a:latin typeface="Trebuchet MS"/>
                <a:cs typeface="Trebuchet MS"/>
              </a:rPr>
              <a:t> </a:t>
            </a:r>
            <a:r>
              <a:rPr sz="2052" spc="-4" dirty="0">
                <a:latin typeface="Trebuchet MS"/>
                <a:cs typeface="Trebuchet MS"/>
              </a:rPr>
              <a:t>mar?</a:t>
            </a:r>
            <a:endParaRPr sz="2052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50160" y="2675407"/>
            <a:ext cx="3136327" cy="3005466"/>
          </a:xfrm>
          <a:custGeom>
            <a:avLst/>
            <a:gdLst/>
            <a:ahLst/>
            <a:cxnLst/>
            <a:rect l="l" t="t" r="r" b="b"/>
            <a:pathLst>
              <a:path w="3667759" h="3514725">
                <a:moveTo>
                  <a:pt x="1828126" y="0"/>
                </a:moveTo>
                <a:lnTo>
                  <a:pt x="1688073" y="396627"/>
                </a:lnTo>
                <a:lnTo>
                  <a:pt x="70026" y="396627"/>
                </a:lnTo>
                <a:lnTo>
                  <a:pt x="42769" y="402125"/>
                </a:lnTo>
                <a:lnTo>
                  <a:pt x="20510" y="417120"/>
                </a:lnTo>
                <a:lnTo>
                  <a:pt x="5503" y="439360"/>
                </a:lnTo>
                <a:lnTo>
                  <a:pt x="0" y="466594"/>
                </a:lnTo>
                <a:lnTo>
                  <a:pt x="0" y="3444578"/>
                </a:lnTo>
                <a:lnTo>
                  <a:pt x="5503" y="3471816"/>
                </a:lnTo>
                <a:lnTo>
                  <a:pt x="20510" y="3494056"/>
                </a:lnTo>
                <a:lnTo>
                  <a:pt x="42769" y="3509048"/>
                </a:lnTo>
                <a:lnTo>
                  <a:pt x="70026" y="3514546"/>
                </a:lnTo>
                <a:lnTo>
                  <a:pt x="3597178" y="3514546"/>
                </a:lnTo>
                <a:lnTo>
                  <a:pt x="3624433" y="3509048"/>
                </a:lnTo>
                <a:lnTo>
                  <a:pt x="3646692" y="3494056"/>
                </a:lnTo>
                <a:lnTo>
                  <a:pt x="3661701" y="3471816"/>
                </a:lnTo>
                <a:lnTo>
                  <a:pt x="3667205" y="3444578"/>
                </a:lnTo>
                <a:lnTo>
                  <a:pt x="3667205" y="466594"/>
                </a:lnTo>
                <a:lnTo>
                  <a:pt x="3661701" y="439360"/>
                </a:lnTo>
                <a:lnTo>
                  <a:pt x="3646692" y="417120"/>
                </a:lnTo>
                <a:lnTo>
                  <a:pt x="3624433" y="402125"/>
                </a:lnTo>
                <a:lnTo>
                  <a:pt x="3597178" y="396627"/>
                </a:lnTo>
                <a:lnTo>
                  <a:pt x="1968179" y="396627"/>
                </a:lnTo>
                <a:lnTo>
                  <a:pt x="1828126" y="0"/>
                </a:lnTo>
                <a:close/>
              </a:path>
            </a:pathLst>
          </a:custGeom>
          <a:ln w="2799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" name="object 9"/>
          <p:cNvSpPr txBox="1"/>
          <p:nvPr/>
        </p:nvSpPr>
        <p:spPr>
          <a:xfrm>
            <a:off x="5603686" y="3076980"/>
            <a:ext cx="2915872" cy="2484339"/>
          </a:xfrm>
          <a:prstGeom prst="rect">
            <a:avLst/>
          </a:prstGeom>
        </p:spPr>
        <p:txBody>
          <a:bodyPr vert="horz" wrap="square" lIns="0" tIns="16833" rIns="0" bIns="0" rtlCol="0">
            <a:spAutoFit/>
          </a:bodyPr>
          <a:lstStyle/>
          <a:p>
            <a:pPr marL="10860" marR="4344">
              <a:lnSpc>
                <a:spcPct val="120700"/>
              </a:lnSpc>
              <a:spcBef>
                <a:spcPts val="133"/>
              </a:spcBef>
            </a:pPr>
            <a:r>
              <a:rPr sz="1325" spc="-4" dirty="0">
                <a:latin typeface="Tahoma"/>
                <a:cs typeface="Tahoma"/>
              </a:rPr>
              <a:t>Art. </a:t>
            </a:r>
            <a:r>
              <a:rPr sz="1325" spc="-9" dirty="0">
                <a:latin typeface="Tahoma"/>
                <a:cs typeface="Tahoma"/>
              </a:rPr>
              <a:t>4.103 </a:t>
            </a:r>
            <a:r>
              <a:rPr sz="1325" spc="-4" dirty="0">
                <a:latin typeface="Tahoma"/>
                <a:cs typeface="Tahoma"/>
              </a:rPr>
              <a:t>- Puede existir el deber </a:t>
            </a:r>
            <a:r>
              <a:rPr sz="1325" spc="-9" dirty="0">
                <a:latin typeface="Tahoma"/>
                <a:cs typeface="Tahoma"/>
              </a:rPr>
              <a:t>de  </a:t>
            </a:r>
            <a:r>
              <a:rPr sz="1325" spc="-4" dirty="0">
                <a:latin typeface="Tahoma"/>
                <a:cs typeface="Tahoma"/>
              </a:rPr>
              <a:t>actuar </a:t>
            </a:r>
            <a:r>
              <a:rPr sz="1325" spc="-9" dirty="0">
                <a:latin typeface="Tahoma"/>
                <a:cs typeface="Tahoma"/>
              </a:rPr>
              <a:t>positivamente </a:t>
            </a:r>
            <a:r>
              <a:rPr sz="1325" spc="-13" dirty="0">
                <a:latin typeface="Tahoma"/>
                <a:cs typeface="Tahoma"/>
              </a:rPr>
              <a:t>para </a:t>
            </a:r>
            <a:r>
              <a:rPr sz="1325" spc="-9" dirty="0">
                <a:latin typeface="Tahoma"/>
                <a:cs typeface="Tahoma"/>
              </a:rPr>
              <a:t>proteger </a:t>
            </a:r>
            <a:r>
              <a:rPr sz="1325" spc="-4" dirty="0">
                <a:latin typeface="Tahoma"/>
                <a:cs typeface="Tahoma"/>
              </a:rPr>
              <a:t>a  los </a:t>
            </a:r>
            <a:r>
              <a:rPr sz="1325" spc="-9" dirty="0">
                <a:latin typeface="Tahoma"/>
                <a:cs typeface="Tahoma"/>
              </a:rPr>
              <a:t>demás de </a:t>
            </a:r>
            <a:r>
              <a:rPr sz="1325" spc="-4" dirty="0">
                <a:latin typeface="Tahoma"/>
                <a:cs typeface="Tahoma"/>
              </a:rPr>
              <a:t>daños si así se establece  legalmente, si quien actúa crea y  </a:t>
            </a:r>
            <a:r>
              <a:rPr sz="1325" spc="-9" dirty="0">
                <a:latin typeface="Tahoma"/>
                <a:cs typeface="Tahoma"/>
              </a:rPr>
              <a:t>controla </a:t>
            </a:r>
            <a:r>
              <a:rPr sz="1325" spc="-4" dirty="0">
                <a:latin typeface="Tahoma"/>
                <a:cs typeface="Tahoma"/>
              </a:rPr>
              <a:t>una situación </a:t>
            </a:r>
            <a:r>
              <a:rPr sz="1325" spc="-9" dirty="0">
                <a:latin typeface="Tahoma"/>
                <a:cs typeface="Tahoma"/>
              </a:rPr>
              <a:t>de peligro, </a:t>
            </a:r>
            <a:r>
              <a:rPr sz="1325" spc="-4" dirty="0">
                <a:latin typeface="Tahoma"/>
                <a:cs typeface="Tahoma"/>
              </a:rPr>
              <a:t>si  existe una especial relación entre las  partes o </a:t>
            </a:r>
            <a:r>
              <a:rPr sz="1325" spc="-4" dirty="0">
                <a:solidFill>
                  <a:srgbClr val="C0504D"/>
                </a:solidFill>
                <a:latin typeface="Tahoma"/>
                <a:cs typeface="Tahoma"/>
              </a:rPr>
              <a:t>si la </a:t>
            </a:r>
            <a:r>
              <a:rPr sz="1325" spc="-13" dirty="0">
                <a:solidFill>
                  <a:srgbClr val="C0504D"/>
                </a:solidFill>
                <a:latin typeface="Tahoma"/>
                <a:cs typeface="Tahoma"/>
              </a:rPr>
              <a:t>gravedad </a:t>
            </a:r>
            <a:r>
              <a:rPr sz="1325" spc="-4" dirty="0">
                <a:solidFill>
                  <a:srgbClr val="C0504D"/>
                </a:solidFill>
                <a:latin typeface="Tahoma"/>
                <a:cs typeface="Tahoma"/>
              </a:rPr>
              <a:t>del daño </a:t>
            </a:r>
            <a:r>
              <a:rPr sz="1325" spc="-13" dirty="0">
                <a:solidFill>
                  <a:srgbClr val="C0504D"/>
                </a:solidFill>
                <a:latin typeface="Tahoma"/>
                <a:cs typeface="Tahoma"/>
              </a:rPr>
              <a:t>para  </a:t>
            </a:r>
            <a:r>
              <a:rPr sz="1325" spc="-4" dirty="0">
                <a:solidFill>
                  <a:srgbClr val="C0504D"/>
                </a:solidFill>
                <a:latin typeface="Tahoma"/>
                <a:cs typeface="Tahoma"/>
              </a:rPr>
              <a:t>una parte y la </a:t>
            </a:r>
            <a:r>
              <a:rPr sz="1325" spc="-9" dirty="0">
                <a:solidFill>
                  <a:srgbClr val="C0504D"/>
                </a:solidFill>
                <a:latin typeface="Tahoma"/>
                <a:cs typeface="Tahoma"/>
              </a:rPr>
              <a:t>facilidad de </a:t>
            </a:r>
            <a:r>
              <a:rPr sz="1325" spc="-4" dirty="0">
                <a:solidFill>
                  <a:srgbClr val="C0504D"/>
                </a:solidFill>
                <a:latin typeface="Tahoma"/>
                <a:cs typeface="Tahoma"/>
              </a:rPr>
              <a:t>evitarlo </a:t>
            </a:r>
            <a:r>
              <a:rPr sz="1325" spc="-13" dirty="0">
                <a:solidFill>
                  <a:srgbClr val="C0504D"/>
                </a:solidFill>
                <a:latin typeface="Tahoma"/>
                <a:cs typeface="Tahoma"/>
              </a:rPr>
              <a:t>para  </a:t>
            </a:r>
            <a:r>
              <a:rPr sz="1325" spc="-4" dirty="0">
                <a:solidFill>
                  <a:srgbClr val="C0504D"/>
                </a:solidFill>
                <a:latin typeface="Tahoma"/>
                <a:cs typeface="Tahoma"/>
              </a:rPr>
              <a:t>la </a:t>
            </a:r>
            <a:r>
              <a:rPr sz="1325" spc="-9" dirty="0">
                <a:solidFill>
                  <a:srgbClr val="C0504D"/>
                </a:solidFill>
                <a:latin typeface="Tahoma"/>
                <a:cs typeface="Tahoma"/>
              </a:rPr>
              <a:t>otra </a:t>
            </a:r>
            <a:r>
              <a:rPr sz="1325" spc="-4" dirty="0">
                <a:solidFill>
                  <a:srgbClr val="C0504D"/>
                </a:solidFill>
                <a:latin typeface="Tahoma"/>
                <a:cs typeface="Tahoma"/>
              </a:rPr>
              <a:t>indican la existencia </a:t>
            </a:r>
            <a:r>
              <a:rPr sz="1325" spc="-9" dirty="0">
                <a:solidFill>
                  <a:srgbClr val="C0504D"/>
                </a:solidFill>
                <a:latin typeface="Tahoma"/>
                <a:cs typeface="Tahoma"/>
              </a:rPr>
              <a:t>de </a:t>
            </a:r>
            <a:r>
              <a:rPr sz="1325" spc="-4" dirty="0">
                <a:solidFill>
                  <a:srgbClr val="C0504D"/>
                </a:solidFill>
                <a:latin typeface="Tahoma"/>
                <a:cs typeface="Tahoma"/>
              </a:rPr>
              <a:t>tal  deber</a:t>
            </a:r>
            <a:endParaRPr sz="1325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7364263" y="5817473"/>
            <a:ext cx="389688" cy="177168"/>
          </a:xfrm>
          <a:prstGeom prst="rect">
            <a:avLst/>
          </a:prstGeom>
        </p:spPr>
        <p:txBody>
          <a:bodyPr vert="horz" wrap="square" lIns="0" tIns="5973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21720">
              <a:spcBef>
                <a:spcPts val="47"/>
              </a:spcBef>
            </a:pPr>
            <a:fld id="{81D60167-4931-47E6-BA6A-407CBD079E47}" type="slidenum">
              <a:rPr spc="-13" dirty="0">
                <a:solidFill>
                  <a:srgbClr val="888888"/>
                </a:solidFill>
              </a:rPr>
              <a:pPr marL="21720">
                <a:spcBef>
                  <a:spcPts val="47"/>
                </a:spcBef>
              </a:pPr>
              <a:t>35</a:t>
            </a:fld>
            <a:endParaRPr spc="-13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3688" y="111113"/>
            <a:ext cx="4233791" cy="1333857"/>
          </a:xfrm>
          <a:prstGeom prst="rect">
            <a:avLst/>
          </a:prstGeom>
        </p:spPr>
        <p:txBody>
          <a:bodyPr vert="horz" wrap="square" lIns="0" tIns="1031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1"/>
              </a:spcBef>
            </a:pPr>
            <a:r>
              <a:rPr spc="9" dirty="0"/>
              <a:t>¿Qué </a:t>
            </a:r>
            <a:r>
              <a:rPr spc="-94" dirty="0"/>
              <a:t>deberes</a:t>
            </a:r>
            <a:r>
              <a:rPr spc="-392" dirty="0"/>
              <a:t> </a:t>
            </a:r>
            <a:r>
              <a:rPr spc="-38" dirty="0"/>
              <a:t>impone?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451" y="1621620"/>
            <a:ext cx="4601322" cy="3791677"/>
          </a:xfrm>
          <a:prstGeom prst="rect">
            <a:avLst/>
          </a:prstGeom>
        </p:spPr>
        <p:txBody>
          <a:bodyPr vert="horz" wrap="square" lIns="0" tIns="31494" rIns="0" bIns="0" rtlCol="0">
            <a:spAutoFit/>
          </a:bodyPr>
          <a:lstStyle/>
          <a:p>
            <a:pPr marL="108598">
              <a:spcBef>
                <a:spcPts val="248"/>
              </a:spcBef>
            </a:pPr>
            <a:r>
              <a:rPr sz="1710" spc="-64" dirty="0">
                <a:solidFill>
                  <a:srgbClr val="C0504D"/>
                </a:solidFill>
                <a:latin typeface="Trebuchet MS"/>
                <a:cs typeface="Trebuchet MS"/>
              </a:rPr>
              <a:t>ARTÍCULO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1710.- </a:t>
            </a:r>
            <a:r>
              <a:rPr sz="1710" b="1" spc="-81" dirty="0">
                <a:solidFill>
                  <a:srgbClr val="C0504D"/>
                </a:solidFill>
                <a:latin typeface="Trebuchet MS"/>
                <a:cs typeface="Trebuchet MS"/>
              </a:rPr>
              <a:t>Deber </a:t>
            </a:r>
            <a:r>
              <a:rPr sz="1710" b="1" spc="-86" dirty="0">
                <a:solidFill>
                  <a:srgbClr val="C0504D"/>
                </a:solidFill>
                <a:latin typeface="Trebuchet MS"/>
                <a:cs typeface="Trebuchet MS"/>
              </a:rPr>
              <a:t>de </a:t>
            </a:r>
            <a:r>
              <a:rPr sz="1710" b="1" spc="-97" dirty="0">
                <a:solidFill>
                  <a:srgbClr val="C0504D"/>
                </a:solidFill>
                <a:latin typeface="Trebuchet MS"/>
                <a:cs typeface="Trebuchet MS"/>
              </a:rPr>
              <a:t>prevención </a:t>
            </a:r>
            <a:r>
              <a:rPr sz="1710" b="1" spc="-86" dirty="0">
                <a:solidFill>
                  <a:srgbClr val="C0504D"/>
                </a:solidFill>
                <a:latin typeface="Trebuchet MS"/>
                <a:cs typeface="Trebuchet MS"/>
              </a:rPr>
              <a:t>del</a:t>
            </a:r>
            <a:r>
              <a:rPr sz="1710" b="1" spc="-333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b="1" spc="-81" dirty="0">
                <a:solidFill>
                  <a:srgbClr val="C0504D"/>
                </a:solidFill>
                <a:latin typeface="Trebuchet MS"/>
                <a:cs typeface="Trebuchet MS"/>
              </a:rPr>
              <a:t>daño</a:t>
            </a:r>
            <a:r>
              <a:rPr sz="1710" spc="-81" dirty="0">
                <a:solidFill>
                  <a:srgbClr val="C0504D"/>
                </a:solidFill>
                <a:latin typeface="Trebuchet MS"/>
                <a:cs typeface="Trebuchet MS"/>
              </a:rPr>
              <a:t>.</a:t>
            </a:r>
            <a:endParaRPr sz="1710">
              <a:latin typeface="Trebuchet MS"/>
              <a:cs typeface="Trebuchet MS"/>
            </a:endParaRPr>
          </a:p>
          <a:p>
            <a:pPr marL="238915" marR="224797" algn="ctr">
              <a:lnSpc>
                <a:spcPct val="104200"/>
              </a:lnSpc>
              <a:spcBef>
                <a:spcPts val="86"/>
              </a:spcBef>
            </a:pPr>
            <a:r>
              <a:rPr sz="1710" spc="-103" dirty="0">
                <a:solidFill>
                  <a:srgbClr val="C0504D"/>
                </a:solidFill>
                <a:latin typeface="Trebuchet MS"/>
                <a:cs typeface="Trebuchet MS"/>
              </a:rPr>
              <a:t>Toda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persona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8" dirty="0">
                <a:solidFill>
                  <a:srgbClr val="C0504D"/>
                </a:solidFill>
                <a:latin typeface="Trebuchet MS"/>
                <a:cs typeface="Trebuchet MS"/>
              </a:rPr>
              <a:t>tiene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C0504D"/>
                </a:solidFill>
                <a:latin typeface="Trebuchet MS"/>
                <a:cs typeface="Trebuchet MS"/>
              </a:rPr>
              <a:t>el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103" dirty="0">
                <a:solidFill>
                  <a:srgbClr val="C0504D"/>
                </a:solidFill>
                <a:latin typeface="Trebuchet MS"/>
                <a:cs typeface="Trebuchet MS"/>
              </a:rPr>
              <a:t>deber,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en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cuanto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56" dirty="0">
                <a:solidFill>
                  <a:srgbClr val="C0504D"/>
                </a:solidFill>
                <a:latin typeface="Trebuchet MS"/>
                <a:cs typeface="Trebuchet MS"/>
              </a:rPr>
              <a:t>de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C0504D"/>
                </a:solidFill>
                <a:latin typeface="Trebuchet MS"/>
                <a:cs typeface="Trebuchet MS"/>
              </a:rPr>
              <a:t>ella  </a:t>
            </a:r>
            <a:r>
              <a:rPr sz="1710" spc="-68" dirty="0">
                <a:solidFill>
                  <a:srgbClr val="C0504D"/>
                </a:solidFill>
                <a:latin typeface="Trebuchet MS"/>
                <a:cs typeface="Trebuchet MS"/>
              </a:rPr>
              <a:t>dependa,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90" dirty="0">
                <a:solidFill>
                  <a:srgbClr val="C0504D"/>
                </a:solidFill>
                <a:latin typeface="Trebuchet MS"/>
                <a:cs typeface="Trebuchet MS"/>
              </a:rPr>
              <a:t>de:</a:t>
            </a:r>
            <a:endParaRPr sz="1710">
              <a:latin typeface="Trebuchet MS"/>
              <a:cs typeface="Trebuchet MS"/>
            </a:endParaRPr>
          </a:p>
          <a:p>
            <a:pPr marL="10860" indent="553848">
              <a:spcBef>
                <a:spcPts val="513"/>
              </a:spcBef>
              <a:buClr>
                <a:srgbClr val="C0504D"/>
              </a:buClr>
              <a:buAutoNum type="alphaLcParenR"/>
              <a:tabLst>
                <a:tab pos="787876" algn="l"/>
              </a:tabLst>
            </a:pPr>
            <a:r>
              <a:rPr sz="1710" spc="-77" dirty="0">
                <a:solidFill>
                  <a:srgbClr val="3F6797"/>
                </a:solidFill>
                <a:latin typeface="Trebuchet MS"/>
                <a:cs typeface="Trebuchet MS"/>
              </a:rPr>
              <a:t>evitar</a:t>
            </a:r>
            <a:r>
              <a:rPr sz="1710" spc="-128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60" dirty="0">
                <a:solidFill>
                  <a:srgbClr val="3F6797"/>
                </a:solidFill>
                <a:latin typeface="Trebuchet MS"/>
                <a:cs typeface="Trebuchet MS"/>
              </a:rPr>
              <a:t>causar</a:t>
            </a:r>
            <a:r>
              <a:rPr sz="1710" spc="-128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21" dirty="0">
                <a:solidFill>
                  <a:srgbClr val="3F6797"/>
                </a:solidFill>
                <a:latin typeface="Trebuchet MS"/>
                <a:cs typeface="Trebuchet MS"/>
              </a:rPr>
              <a:t>un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30" dirty="0">
                <a:solidFill>
                  <a:srgbClr val="3F6797"/>
                </a:solidFill>
                <a:latin typeface="Trebuchet MS"/>
                <a:cs typeface="Trebuchet MS"/>
              </a:rPr>
              <a:t>daño</a:t>
            </a:r>
            <a:r>
              <a:rPr sz="1710" spc="-128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13" dirty="0">
                <a:solidFill>
                  <a:srgbClr val="3F6797"/>
                </a:solidFill>
                <a:latin typeface="Trebuchet MS"/>
                <a:cs typeface="Trebuchet MS"/>
              </a:rPr>
              <a:t>no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3F6797"/>
                </a:solidFill>
                <a:latin typeface="Trebuchet MS"/>
                <a:cs typeface="Trebuchet MS"/>
              </a:rPr>
              <a:t>justificado</a:t>
            </a:r>
            <a:r>
              <a:rPr sz="1710" spc="-86" dirty="0">
                <a:solidFill>
                  <a:srgbClr val="C0504D"/>
                </a:solidFill>
                <a:latin typeface="Trebuchet MS"/>
                <a:cs typeface="Trebuchet MS"/>
              </a:rPr>
              <a:t>;</a:t>
            </a:r>
            <a:endParaRPr sz="1710">
              <a:latin typeface="Trebuchet MS"/>
              <a:cs typeface="Trebuchet MS"/>
            </a:endParaRPr>
          </a:p>
          <a:p>
            <a:pPr marL="10860" marR="4344" indent="488690">
              <a:lnSpc>
                <a:spcPct val="105000"/>
              </a:lnSpc>
              <a:spcBef>
                <a:spcPts val="496"/>
              </a:spcBef>
              <a:buAutoNum type="alphaLcParenR"/>
              <a:tabLst>
                <a:tab pos="733034" algn="l"/>
              </a:tabLst>
            </a:pPr>
            <a:r>
              <a:rPr sz="1710" spc="-94" dirty="0">
                <a:solidFill>
                  <a:srgbClr val="C0504D"/>
                </a:solidFill>
                <a:latin typeface="Trebuchet MS"/>
                <a:cs typeface="Trebuchet MS"/>
              </a:rPr>
              <a:t>adoptar, </a:t>
            </a:r>
            <a:r>
              <a:rPr sz="1710" spc="-56" dirty="0">
                <a:solidFill>
                  <a:srgbClr val="C0504D"/>
                </a:solidFill>
                <a:latin typeface="Trebuchet MS"/>
                <a:cs typeface="Trebuchet MS"/>
              </a:rPr>
              <a:t>de </a:t>
            </a: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buena </a:t>
            </a:r>
            <a:r>
              <a:rPr sz="1710" spc="-107" dirty="0">
                <a:solidFill>
                  <a:srgbClr val="C0504D"/>
                </a:solidFill>
                <a:latin typeface="Trebuchet MS"/>
                <a:cs typeface="Trebuchet MS"/>
              </a:rPr>
              <a:t>fe </a:t>
            </a:r>
            <a:r>
              <a:rPr sz="1710" spc="-56" dirty="0">
                <a:solidFill>
                  <a:srgbClr val="C0504D"/>
                </a:solidFill>
                <a:latin typeface="Trebuchet MS"/>
                <a:cs typeface="Trebuchet MS"/>
              </a:rPr>
              <a:t>y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conforme </a:t>
            </a:r>
            <a:r>
              <a:rPr sz="1710" spc="-64" dirty="0">
                <a:solidFill>
                  <a:srgbClr val="C0504D"/>
                </a:solidFill>
                <a:latin typeface="Trebuchet MS"/>
                <a:cs typeface="Trebuchet MS"/>
              </a:rPr>
              <a:t>a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las 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circunstancias,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las </a:t>
            </a:r>
            <a:r>
              <a:rPr sz="1710" spc="-51" dirty="0">
                <a:solidFill>
                  <a:srgbClr val="C0504D"/>
                </a:solidFill>
                <a:latin typeface="Trebuchet MS"/>
                <a:cs typeface="Trebuchet MS"/>
              </a:rPr>
              <a:t>medidas </a:t>
            </a:r>
            <a:r>
              <a:rPr sz="1710" spc="-64" dirty="0">
                <a:solidFill>
                  <a:srgbClr val="C0504D"/>
                </a:solidFill>
                <a:latin typeface="Trebuchet MS"/>
                <a:cs typeface="Trebuchet MS"/>
              </a:rPr>
              <a:t>razonables </a:t>
            </a:r>
            <a:r>
              <a:rPr sz="1710" spc="-68" dirty="0">
                <a:solidFill>
                  <a:srgbClr val="C0504D"/>
                </a:solidFill>
                <a:latin typeface="Trebuchet MS"/>
                <a:cs typeface="Trebuchet MS"/>
              </a:rPr>
              <a:t>para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evitar  </a:t>
            </a: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que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38" dirty="0">
                <a:solidFill>
                  <a:srgbClr val="C0504D"/>
                </a:solidFill>
                <a:latin typeface="Trebuchet MS"/>
                <a:cs typeface="Trebuchet MS"/>
              </a:rPr>
              <a:t>se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8" dirty="0">
                <a:solidFill>
                  <a:srgbClr val="C0504D"/>
                </a:solidFill>
                <a:latin typeface="Trebuchet MS"/>
                <a:cs typeface="Trebuchet MS"/>
              </a:rPr>
              <a:t>produzca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21" dirty="0">
                <a:solidFill>
                  <a:srgbClr val="C0504D"/>
                </a:solidFill>
                <a:latin typeface="Trebuchet MS"/>
                <a:cs typeface="Trebuchet MS"/>
              </a:rPr>
              <a:t>un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C0504D"/>
                </a:solidFill>
                <a:latin typeface="Trebuchet MS"/>
                <a:cs typeface="Trebuchet MS"/>
              </a:rPr>
              <a:t>daño,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dirty="0">
                <a:solidFill>
                  <a:srgbClr val="C0504D"/>
                </a:solidFill>
                <a:latin typeface="Trebuchet MS"/>
                <a:cs typeface="Trebuchet MS"/>
              </a:rPr>
              <a:t>o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51" dirty="0">
                <a:solidFill>
                  <a:srgbClr val="C0504D"/>
                </a:solidFill>
                <a:latin typeface="Trebuchet MS"/>
                <a:cs typeface="Trebuchet MS"/>
              </a:rPr>
              <a:t>disminuir</a:t>
            </a:r>
            <a:r>
              <a:rPr sz="1710" spc="-120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17" dirty="0">
                <a:solidFill>
                  <a:srgbClr val="C0504D"/>
                </a:solidFill>
                <a:latin typeface="Trebuchet MS"/>
                <a:cs typeface="Trebuchet MS"/>
              </a:rPr>
              <a:t>su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4" dirty="0">
                <a:solidFill>
                  <a:srgbClr val="C0504D"/>
                </a:solidFill>
                <a:latin typeface="Trebuchet MS"/>
                <a:cs typeface="Trebuchet MS"/>
              </a:rPr>
              <a:t>magnitud;  </a:t>
            </a:r>
            <a:r>
              <a:rPr sz="1710" spc="-51" dirty="0">
                <a:solidFill>
                  <a:srgbClr val="C0504D"/>
                </a:solidFill>
                <a:latin typeface="Trebuchet MS"/>
                <a:cs typeface="Trebuchet MS"/>
              </a:rPr>
              <a:t>si </a:t>
            </a:r>
            <a:r>
              <a:rPr sz="1710" spc="-73" dirty="0">
                <a:solidFill>
                  <a:srgbClr val="C0504D"/>
                </a:solidFill>
                <a:latin typeface="Trebuchet MS"/>
                <a:cs typeface="Trebuchet MS"/>
              </a:rPr>
              <a:t>tales </a:t>
            </a:r>
            <a:r>
              <a:rPr sz="1710" spc="-51" dirty="0">
                <a:solidFill>
                  <a:srgbClr val="C0504D"/>
                </a:solidFill>
                <a:latin typeface="Trebuchet MS"/>
                <a:cs typeface="Trebuchet MS"/>
              </a:rPr>
              <a:t>medidas </a:t>
            </a:r>
            <a:r>
              <a:rPr sz="1710" spc="-73" dirty="0">
                <a:solidFill>
                  <a:srgbClr val="C0504D"/>
                </a:solidFill>
                <a:latin typeface="Trebuchet MS"/>
                <a:cs typeface="Trebuchet MS"/>
              </a:rPr>
              <a:t>evitan </a:t>
            </a:r>
            <a:r>
              <a:rPr sz="1710" dirty="0">
                <a:solidFill>
                  <a:srgbClr val="C0504D"/>
                </a:solidFill>
                <a:latin typeface="Trebuchet MS"/>
                <a:cs typeface="Trebuchet MS"/>
              </a:rPr>
              <a:t>o </a:t>
            </a:r>
            <a:r>
              <a:rPr sz="1710" spc="-47" dirty="0">
                <a:solidFill>
                  <a:srgbClr val="C0504D"/>
                </a:solidFill>
                <a:latin typeface="Trebuchet MS"/>
                <a:cs typeface="Trebuchet MS"/>
              </a:rPr>
              <a:t>disminuyen </a:t>
            </a:r>
            <a:r>
              <a:rPr sz="1710" spc="-86" dirty="0">
                <a:solidFill>
                  <a:srgbClr val="C0504D"/>
                </a:solidFill>
                <a:latin typeface="Trebuchet MS"/>
                <a:cs typeface="Trebuchet MS"/>
              </a:rPr>
              <a:t>la </a:t>
            </a:r>
            <a:r>
              <a:rPr sz="1710" spc="-51" dirty="0">
                <a:solidFill>
                  <a:srgbClr val="C0504D"/>
                </a:solidFill>
                <a:latin typeface="Trebuchet MS"/>
                <a:cs typeface="Trebuchet MS"/>
              </a:rPr>
              <a:t>magnitud  </a:t>
            </a:r>
            <a:r>
              <a:rPr sz="1710" spc="-56" dirty="0">
                <a:solidFill>
                  <a:srgbClr val="C0504D"/>
                </a:solidFill>
                <a:latin typeface="Trebuchet MS"/>
                <a:cs typeface="Trebuchet MS"/>
              </a:rPr>
              <a:t>de </a:t>
            </a:r>
            <a:r>
              <a:rPr sz="1710" spc="-21" dirty="0">
                <a:solidFill>
                  <a:srgbClr val="C0504D"/>
                </a:solidFill>
                <a:latin typeface="Trebuchet MS"/>
                <a:cs typeface="Trebuchet MS"/>
              </a:rPr>
              <a:t>un </a:t>
            </a:r>
            <a:r>
              <a:rPr sz="1710" spc="-30" dirty="0">
                <a:solidFill>
                  <a:srgbClr val="C0504D"/>
                </a:solidFill>
                <a:latin typeface="Trebuchet MS"/>
                <a:cs typeface="Trebuchet MS"/>
              </a:rPr>
              <a:t>daño </a:t>
            </a:r>
            <a:r>
              <a:rPr sz="1710" spc="-73" dirty="0">
                <a:solidFill>
                  <a:srgbClr val="C0504D"/>
                </a:solidFill>
                <a:latin typeface="Trebuchet MS"/>
                <a:cs typeface="Trebuchet MS"/>
              </a:rPr>
              <a:t>del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cual </a:t>
            </a:r>
            <a:r>
              <a:rPr sz="1710" spc="-21" dirty="0">
                <a:solidFill>
                  <a:srgbClr val="C0504D"/>
                </a:solidFill>
                <a:latin typeface="Trebuchet MS"/>
                <a:cs typeface="Trebuchet MS"/>
              </a:rPr>
              <a:t>un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tercero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sería </a:t>
            </a:r>
            <a:r>
              <a:rPr sz="1710" spc="-56" dirty="0">
                <a:solidFill>
                  <a:srgbClr val="C0504D"/>
                </a:solidFill>
                <a:latin typeface="Trebuchet MS"/>
                <a:cs typeface="Trebuchet MS"/>
              </a:rPr>
              <a:t>responsable;  </a:t>
            </a:r>
            <a:r>
              <a:rPr sz="1710" spc="-68" dirty="0">
                <a:solidFill>
                  <a:srgbClr val="C0504D"/>
                </a:solidFill>
                <a:latin typeface="Trebuchet MS"/>
                <a:cs typeface="Trebuchet MS"/>
              </a:rPr>
              <a:t>tiene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56" dirty="0">
                <a:solidFill>
                  <a:srgbClr val="C0504D"/>
                </a:solidFill>
                <a:latin typeface="Trebuchet MS"/>
                <a:cs typeface="Trebuchet MS"/>
              </a:rPr>
              <a:t>derecho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4" dirty="0">
                <a:solidFill>
                  <a:srgbClr val="C0504D"/>
                </a:solidFill>
                <a:latin typeface="Trebuchet MS"/>
                <a:cs typeface="Trebuchet MS"/>
              </a:rPr>
              <a:t>a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que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C0504D"/>
                </a:solidFill>
                <a:latin typeface="Trebuchet MS"/>
                <a:cs typeface="Trebuchet MS"/>
              </a:rPr>
              <a:t>éste</a:t>
            </a:r>
            <a:r>
              <a:rPr sz="1710" spc="-120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C0504D"/>
                </a:solidFill>
                <a:latin typeface="Trebuchet MS"/>
                <a:cs typeface="Trebuchet MS"/>
              </a:rPr>
              <a:t>le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56" dirty="0">
                <a:solidFill>
                  <a:srgbClr val="C0504D"/>
                </a:solidFill>
                <a:latin typeface="Trebuchet MS"/>
                <a:cs typeface="Trebuchet MS"/>
              </a:rPr>
              <a:t>reembolse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C0504D"/>
                </a:solidFill>
                <a:latin typeface="Trebuchet MS"/>
                <a:cs typeface="Trebuchet MS"/>
              </a:rPr>
              <a:t>el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4" dirty="0">
                <a:solidFill>
                  <a:srgbClr val="C0504D"/>
                </a:solidFill>
                <a:latin typeface="Trebuchet MS"/>
                <a:cs typeface="Trebuchet MS"/>
              </a:rPr>
              <a:t>valor</a:t>
            </a:r>
            <a:r>
              <a:rPr sz="1710" spc="-120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56" dirty="0">
                <a:solidFill>
                  <a:srgbClr val="C0504D"/>
                </a:solidFill>
                <a:latin typeface="Trebuchet MS"/>
                <a:cs typeface="Trebuchet MS"/>
              </a:rPr>
              <a:t>de</a:t>
            </a:r>
            <a:endParaRPr sz="1710">
              <a:latin typeface="Trebuchet MS"/>
              <a:cs typeface="Trebuchet MS"/>
            </a:endParaRPr>
          </a:p>
          <a:p>
            <a:pPr marL="933940" marR="155295" indent="-781903">
              <a:lnSpc>
                <a:spcPct val="104200"/>
              </a:lnSpc>
              <a:spcBef>
                <a:spcPts val="86"/>
              </a:spcBef>
            </a:pP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los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51" dirty="0">
                <a:solidFill>
                  <a:srgbClr val="C0504D"/>
                </a:solidFill>
                <a:latin typeface="Trebuchet MS"/>
                <a:cs typeface="Trebuchet MS"/>
              </a:rPr>
              <a:t>gastos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en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que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incurrió,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conforme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4" dirty="0">
                <a:solidFill>
                  <a:srgbClr val="C0504D"/>
                </a:solidFill>
                <a:latin typeface="Trebuchet MS"/>
                <a:cs typeface="Trebuchet MS"/>
              </a:rPr>
              <a:t>a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las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4" dirty="0">
                <a:solidFill>
                  <a:srgbClr val="C0504D"/>
                </a:solidFill>
                <a:latin typeface="Trebuchet MS"/>
                <a:cs typeface="Trebuchet MS"/>
              </a:rPr>
              <a:t>reglas  </a:t>
            </a:r>
            <a:r>
              <a:rPr sz="1710" spc="-73" dirty="0">
                <a:solidFill>
                  <a:srgbClr val="C0504D"/>
                </a:solidFill>
                <a:latin typeface="Trebuchet MS"/>
                <a:cs typeface="Trebuchet MS"/>
              </a:rPr>
              <a:t>del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enriquecimiento </a:t>
            </a: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sin</a:t>
            </a:r>
            <a:r>
              <a:rPr sz="1710" spc="-24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causa;</a:t>
            </a:r>
            <a:endParaRPr sz="1710">
              <a:latin typeface="Trebuchet MS"/>
              <a:cs typeface="Trebuchet MS"/>
            </a:endParaRPr>
          </a:p>
          <a:p>
            <a:pPr marL="797107" indent="-210679">
              <a:spcBef>
                <a:spcPts val="513"/>
              </a:spcBef>
              <a:buAutoNum type="alphaLcParenR" startAt="3"/>
              <a:tabLst>
                <a:tab pos="797650" algn="l"/>
              </a:tabLst>
            </a:pPr>
            <a:r>
              <a:rPr sz="1710" spc="-13" dirty="0">
                <a:solidFill>
                  <a:srgbClr val="C0504D"/>
                </a:solidFill>
                <a:latin typeface="Trebuchet MS"/>
                <a:cs typeface="Trebuchet MS"/>
              </a:rPr>
              <a:t>no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C0504D"/>
                </a:solidFill>
                <a:latin typeface="Trebuchet MS"/>
                <a:cs typeface="Trebuchet MS"/>
              </a:rPr>
              <a:t>agravar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C0504D"/>
                </a:solidFill>
                <a:latin typeface="Trebuchet MS"/>
                <a:cs typeface="Trebuchet MS"/>
              </a:rPr>
              <a:t>el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C0504D"/>
                </a:solidFill>
                <a:latin typeface="Trebuchet MS"/>
                <a:cs typeface="Trebuchet MS"/>
              </a:rPr>
              <a:t>daño,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51" dirty="0">
                <a:solidFill>
                  <a:srgbClr val="C0504D"/>
                </a:solidFill>
                <a:latin typeface="Trebuchet MS"/>
                <a:cs typeface="Trebuchet MS"/>
              </a:rPr>
              <a:t>si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ya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38" dirty="0">
                <a:solidFill>
                  <a:srgbClr val="C0504D"/>
                </a:solidFill>
                <a:latin typeface="Trebuchet MS"/>
                <a:cs typeface="Trebuchet MS"/>
              </a:rPr>
              <a:t>se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produjo.</a:t>
            </a:r>
            <a:endParaRPr sz="171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22273" y="2198295"/>
            <a:ext cx="3763484" cy="1121823"/>
          </a:xfrm>
          <a:custGeom>
            <a:avLst/>
            <a:gdLst/>
            <a:ahLst/>
            <a:cxnLst/>
            <a:rect l="l" t="t" r="r" b="b"/>
            <a:pathLst>
              <a:path w="4401184" h="1311910">
                <a:moveTo>
                  <a:pt x="4331131" y="0"/>
                </a:moveTo>
                <a:lnTo>
                  <a:pt x="803986" y="0"/>
                </a:lnTo>
                <a:lnTo>
                  <a:pt x="776731" y="5499"/>
                </a:lnTo>
                <a:lnTo>
                  <a:pt x="754476" y="20494"/>
                </a:lnTo>
                <a:lnTo>
                  <a:pt x="739472" y="42733"/>
                </a:lnTo>
                <a:lnTo>
                  <a:pt x="733971" y="69964"/>
                </a:lnTo>
                <a:lnTo>
                  <a:pt x="733971" y="481025"/>
                </a:lnTo>
                <a:lnTo>
                  <a:pt x="0" y="620966"/>
                </a:lnTo>
                <a:lnTo>
                  <a:pt x="733971" y="760895"/>
                </a:lnTo>
                <a:lnTo>
                  <a:pt x="733971" y="1241933"/>
                </a:lnTo>
                <a:lnTo>
                  <a:pt x="739472" y="1269163"/>
                </a:lnTo>
                <a:lnTo>
                  <a:pt x="754476" y="1291402"/>
                </a:lnTo>
                <a:lnTo>
                  <a:pt x="776731" y="1306398"/>
                </a:lnTo>
                <a:lnTo>
                  <a:pt x="803986" y="1311897"/>
                </a:lnTo>
                <a:lnTo>
                  <a:pt x="4331131" y="1311897"/>
                </a:lnTo>
                <a:lnTo>
                  <a:pt x="4358388" y="1306398"/>
                </a:lnTo>
                <a:lnTo>
                  <a:pt x="4380647" y="1291402"/>
                </a:lnTo>
                <a:lnTo>
                  <a:pt x="4395655" y="1269163"/>
                </a:lnTo>
                <a:lnTo>
                  <a:pt x="4401159" y="1241933"/>
                </a:lnTo>
                <a:lnTo>
                  <a:pt x="4401159" y="69964"/>
                </a:lnTo>
                <a:lnTo>
                  <a:pt x="4395655" y="42733"/>
                </a:lnTo>
                <a:lnTo>
                  <a:pt x="4380647" y="20494"/>
                </a:lnTo>
                <a:lnTo>
                  <a:pt x="4358388" y="5499"/>
                </a:lnTo>
                <a:lnTo>
                  <a:pt x="4331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/>
          <p:nvPr/>
        </p:nvSpPr>
        <p:spPr>
          <a:xfrm>
            <a:off x="4922279" y="2198295"/>
            <a:ext cx="3763484" cy="1121823"/>
          </a:xfrm>
          <a:custGeom>
            <a:avLst/>
            <a:gdLst/>
            <a:ahLst/>
            <a:cxnLst/>
            <a:rect l="l" t="t" r="r" b="b"/>
            <a:pathLst>
              <a:path w="4401184" h="1311910">
                <a:moveTo>
                  <a:pt x="803991" y="0"/>
                </a:moveTo>
                <a:lnTo>
                  <a:pt x="776733" y="5498"/>
                </a:lnTo>
                <a:lnTo>
                  <a:pt x="754475" y="20493"/>
                </a:lnTo>
                <a:lnTo>
                  <a:pt x="739467" y="42732"/>
                </a:lnTo>
                <a:lnTo>
                  <a:pt x="733964" y="69967"/>
                </a:lnTo>
                <a:lnTo>
                  <a:pt x="733964" y="481026"/>
                </a:lnTo>
                <a:lnTo>
                  <a:pt x="0" y="620961"/>
                </a:lnTo>
                <a:lnTo>
                  <a:pt x="733964" y="760896"/>
                </a:lnTo>
                <a:lnTo>
                  <a:pt x="733964" y="1241922"/>
                </a:lnTo>
                <a:lnTo>
                  <a:pt x="739467" y="1269157"/>
                </a:lnTo>
                <a:lnTo>
                  <a:pt x="754475" y="1291397"/>
                </a:lnTo>
                <a:lnTo>
                  <a:pt x="776733" y="1306391"/>
                </a:lnTo>
                <a:lnTo>
                  <a:pt x="803991" y="1311890"/>
                </a:lnTo>
                <a:lnTo>
                  <a:pt x="4331143" y="1311890"/>
                </a:lnTo>
                <a:lnTo>
                  <a:pt x="4358398" y="1306391"/>
                </a:lnTo>
                <a:lnTo>
                  <a:pt x="4380657" y="1291397"/>
                </a:lnTo>
                <a:lnTo>
                  <a:pt x="4395666" y="1269157"/>
                </a:lnTo>
                <a:lnTo>
                  <a:pt x="4401170" y="1241922"/>
                </a:lnTo>
                <a:lnTo>
                  <a:pt x="4401170" y="69967"/>
                </a:lnTo>
                <a:lnTo>
                  <a:pt x="4395666" y="42732"/>
                </a:lnTo>
                <a:lnTo>
                  <a:pt x="4380657" y="20493"/>
                </a:lnTo>
                <a:lnTo>
                  <a:pt x="4358398" y="5498"/>
                </a:lnTo>
                <a:lnTo>
                  <a:pt x="4331143" y="0"/>
                </a:lnTo>
                <a:lnTo>
                  <a:pt x="803991" y="0"/>
                </a:lnTo>
                <a:close/>
              </a:path>
            </a:pathLst>
          </a:custGeom>
          <a:ln w="2798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6"/>
          <p:cNvSpPr txBox="1"/>
          <p:nvPr/>
        </p:nvSpPr>
        <p:spPr>
          <a:xfrm>
            <a:off x="5636266" y="2371088"/>
            <a:ext cx="2912070" cy="732702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lnSpc>
                <a:spcPct val="118300"/>
              </a:lnSpc>
              <a:spcBef>
                <a:spcPts val="86"/>
              </a:spcBef>
            </a:pPr>
            <a:r>
              <a:rPr sz="1325" spc="-9" dirty="0">
                <a:latin typeface="Tahoma"/>
                <a:cs typeface="Tahoma"/>
              </a:rPr>
              <a:t>El </a:t>
            </a:r>
            <a:r>
              <a:rPr sz="1325" spc="-4" dirty="0">
                <a:solidFill>
                  <a:srgbClr val="9A403E"/>
                </a:solidFill>
                <a:latin typeface="Tahoma"/>
                <a:cs typeface="Tahoma"/>
              </a:rPr>
              <a:t>deber </a:t>
            </a:r>
            <a:r>
              <a:rPr sz="1325" spc="-9" dirty="0">
                <a:solidFill>
                  <a:srgbClr val="9A403E"/>
                </a:solidFill>
                <a:latin typeface="Tahoma"/>
                <a:cs typeface="Tahoma"/>
              </a:rPr>
              <a:t>de </a:t>
            </a:r>
            <a:r>
              <a:rPr sz="1325" spc="-4" dirty="0">
                <a:solidFill>
                  <a:srgbClr val="9A403E"/>
                </a:solidFill>
                <a:latin typeface="Tahoma"/>
                <a:cs typeface="Tahoma"/>
              </a:rPr>
              <a:t>abstenerse </a:t>
            </a:r>
            <a:r>
              <a:rPr sz="1325" spc="-4" dirty="0">
                <a:latin typeface="Tahoma"/>
                <a:cs typeface="Tahoma"/>
              </a:rPr>
              <a:t>a </a:t>
            </a:r>
            <a:r>
              <a:rPr sz="1325" spc="-9" dirty="0">
                <a:latin typeface="Tahoma"/>
                <a:cs typeface="Tahoma"/>
              </a:rPr>
              <a:t>quien </a:t>
            </a:r>
            <a:r>
              <a:rPr sz="1325" spc="-4" dirty="0">
                <a:latin typeface="Tahoma"/>
                <a:cs typeface="Tahoma"/>
              </a:rPr>
              <a:t>realiza  una acción </a:t>
            </a:r>
            <a:r>
              <a:rPr sz="1325" spc="-9" dirty="0">
                <a:latin typeface="Tahoma"/>
                <a:cs typeface="Tahoma"/>
              </a:rPr>
              <a:t>de </a:t>
            </a:r>
            <a:r>
              <a:rPr sz="1325" spc="-4" dirty="0">
                <a:latin typeface="Tahoma"/>
                <a:cs typeface="Tahoma"/>
              </a:rPr>
              <a:t>la </a:t>
            </a:r>
            <a:r>
              <a:rPr sz="1325" spc="-9" dirty="0">
                <a:latin typeface="Tahoma"/>
                <a:cs typeface="Tahoma"/>
              </a:rPr>
              <a:t>que puede </a:t>
            </a:r>
            <a:r>
              <a:rPr sz="1325" spc="-4" dirty="0">
                <a:latin typeface="Tahoma"/>
                <a:cs typeface="Tahoma"/>
              </a:rPr>
              <a:t>resultar un  daño no</a:t>
            </a:r>
            <a:r>
              <a:rPr sz="1325" spc="-13" dirty="0">
                <a:latin typeface="Tahoma"/>
                <a:cs typeface="Tahoma"/>
              </a:rPr>
              <a:t> </a:t>
            </a:r>
            <a:r>
              <a:rPr sz="1325" spc="-4" dirty="0">
                <a:latin typeface="Tahoma"/>
                <a:cs typeface="Tahoma"/>
              </a:rPr>
              <a:t>justificado</a:t>
            </a:r>
            <a:endParaRPr sz="1325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40784" y="3492334"/>
            <a:ext cx="2955227" cy="171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8241720" y="6256781"/>
            <a:ext cx="189505" cy="1114027"/>
          </a:xfrm>
          <a:prstGeom prst="rect">
            <a:avLst/>
          </a:prstGeom>
        </p:spPr>
        <p:txBody>
          <a:bodyPr vert="horz" wrap="square" lIns="0" tIns="5973" rIns="0" bIns="0" rtlCol="0">
            <a:spAutoFit/>
          </a:bodyPr>
          <a:lstStyle/>
          <a:p>
            <a:pPr marL="21720">
              <a:spcBef>
                <a:spcPts val="47"/>
              </a:spcBef>
            </a:pPr>
            <a:fld id="{81D60167-4931-47E6-BA6A-407CBD079E47}" type="slidenum">
              <a:rPr spc="-13" dirty="0">
                <a:solidFill>
                  <a:srgbClr val="888888"/>
                </a:solidFill>
              </a:rPr>
              <a:pPr marL="21720">
                <a:spcBef>
                  <a:spcPts val="47"/>
                </a:spcBef>
              </a:pPr>
              <a:t>36</a:t>
            </a:fld>
            <a:endParaRPr spc="-13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 flipH="1">
            <a:off x="1462986" y="145394"/>
            <a:ext cx="4407169" cy="1333857"/>
          </a:xfrm>
          <a:prstGeom prst="rect">
            <a:avLst/>
          </a:prstGeom>
        </p:spPr>
        <p:txBody>
          <a:bodyPr vert="horz" wrap="square" lIns="0" tIns="1031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1"/>
              </a:spcBef>
            </a:pPr>
            <a:r>
              <a:rPr spc="9" dirty="0"/>
              <a:t>¿Qué </a:t>
            </a:r>
            <a:r>
              <a:rPr spc="-94" dirty="0"/>
              <a:t>deberes</a:t>
            </a:r>
            <a:r>
              <a:rPr spc="-392" dirty="0"/>
              <a:t> </a:t>
            </a:r>
            <a:r>
              <a:rPr spc="-38" dirty="0"/>
              <a:t>impone?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451" y="1621620"/>
            <a:ext cx="4601322" cy="3791677"/>
          </a:xfrm>
          <a:prstGeom prst="rect">
            <a:avLst/>
          </a:prstGeom>
        </p:spPr>
        <p:txBody>
          <a:bodyPr vert="horz" wrap="square" lIns="0" tIns="31494" rIns="0" bIns="0" rtlCol="0">
            <a:spAutoFit/>
          </a:bodyPr>
          <a:lstStyle/>
          <a:p>
            <a:pPr marL="108598">
              <a:spcBef>
                <a:spcPts val="248"/>
              </a:spcBef>
            </a:pPr>
            <a:r>
              <a:rPr sz="1710" spc="-64" dirty="0">
                <a:solidFill>
                  <a:srgbClr val="C0504D"/>
                </a:solidFill>
                <a:latin typeface="Trebuchet MS"/>
                <a:cs typeface="Trebuchet MS"/>
              </a:rPr>
              <a:t>ARTÍCULO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1710.- </a:t>
            </a:r>
            <a:r>
              <a:rPr sz="1710" b="1" spc="-81" dirty="0">
                <a:solidFill>
                  <a:srgbClr val="C0504D"/>
                </a:solidFill>
                <a:latin typeface="Trebuchet MS"/>
                <a:cs typeface="Trebuchet MS"/>
              </a:rPr>
              <a:t>Deber </a:t>
            </a:r>
            <a:r>
              <a:rPr sz="1710" b="1" spc="-86" dirty="0">
                <a:solidFill>
                  <a:srgbClr val="C0504D"/>
                </a:solidFill>
                <a:latin typeface="Trebuchet MS"/>
                <a:cs typeface="Trebuchet MS"/>
              </a:rPr>
              <a:t>de </a:t>
            </a:r>
            <a:r>
              <a:rPr sz="1710" b="1" spc="-97" dirty="0">
                <a:solidFill>
                  <a:srgbClr val="C0504D"/>
                </a:solidFill>
                <a:latin typeface="Trebuchet MS"/>
                <a:cs typeface="Trebuchet MS"/>
              </a:rPr>
              <a:t>prevención </a:t>
            </a:r>
            <a:r>
              <a:rPr sz="1710" b="1" spc="-86" dirty="0">
                <a:solidFill>
                  <a:srgbClr val="C0504D"/>
                </a:solidFill>
                <a:latin typeface="Trebuchet MS"/>
                <a:cs typeface="Trebuchet MS"/>
              </a:rPr>
              <a:t>del</a:t>
            </a:r>
            <a:r>
              <a:rPr sz="1710" b="1" spc="-333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b="1" spc="-81" dirty="0">
                <a:solidFill>
                  <a:srgbClr val="C0504D"/>
                </a:solidFill>
                <a:latin typeface="Trebuchet MS"/>
                <a:cs typeface="Trebuchet MS"/>
              </a:rPr>
              <a:t>daño</a:t>
            </a:r>
            <a:r>
              <a:rPr sz="1710" spc="-81" dirty="0">
                <a:solidFill>
                  <a:srgbClr val="C0504D"/>
                </a:solidFill>
                <a:latin typeface="Trebuchet MS"/>
                <a:cs typeface="Trebuchet MS"/>
              </a:rPr>
              <a:t>.</a:t>
            </a:r>
            <a:endParaRPr sz="1710">
              <a:latin typeface="Trebuchet MS"/>
              <a:cs typeface="Trebuchet MS"/>
            </a:endParaRPr>
          </a:p>
          <a:p>
            <a:pPr marL="238915" marR="224254" algn="ctr">
              <a:lnSpc>
                <a:spcPct val="104200"/>
              </a:lnSpc>
              <a:spcBef>
                <a:spcPts val="86"/>
              </a:spcBef>
            </a:pPr>
            <a:r>
              <a:rPr sz="1710" spc="-103" dirty="0">
                <a:solidFill>
                  <a:srgbClr val="C0504D"/>
                </a:solidFill>
                <a:latin typeface="Trebuchet MS"/>
                <a:cs typeface="Trebuchet MS"/>
              </a:rPr>
              <a:t>Toda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persona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8" dirty="0">
                <a:solidFill>
                  <a:srgbClr val="C0504D"/>
                </a:solidFill>
                <a:latin typeface="Trebuchet MS"/>
                <a:cs typeface="Trebuchet MS"/>
              </a:rPr>
              <a:t>tiene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C0504D"/>
                </a:solidFill>
                <a:latin typeface="Trebuchet MS"/>
                <a:cs typeface="Trebuchet MS"/>
              </a:rPr>
              <a:t>el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103" dirty="0">
                <a:solidFill>
                  <a:srgbClr val="C0504D"/>
                </a:solidFill>
                <a:latin typeface="Trebuchet MS"/>
                <a:cs typeface="Trebuchet MS"/>
              </a:rPr>
              <a:t>deber,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en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cuanto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56" dirty="0">
                <a:solidFill>
                  <a:srgbClr val="C0504D"/>
                </a:solidFill>
                <a:latin typeface="Trebuchet MS"/>
                <a:cs typeface="Trebuchet MS"/>
              </a:rPr>
              <a:t>de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C0504D"/>
                </a:solidFill>
                <a:latin typeface="Trebuchet MS"/>
                <a:cs typeface="Trebuchet MS"/>
              </a:rPr>
              <a:t>ella  </a:t>
            </a:r>
            <a:r>
              <a:rPr sz="1710" spc="-68" dirty="0">
                <a:solidFill>
                  <a:srgbClr val="C0504D"/>
                </a:solidFill>
                <a:latin typeface="Trebuchet MS"/>
                <a:cs typeface="Trebuchet MS"/>
              </a:rPr>
              <a:t>dependa,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90" dirty="0">
                <a:solidFill>
                  <a:srgbClr val="C0504D"/>
                </a:solidFill>
                <a:latin typeface="Trebuchet MS"/>
                <a:cs typeface="Trebuchet MS"/>
              </a:rPr>
              <a:t>de:</a:t>
            </a:r>
            <a:endParaRPr sz="1710">
              <a:latin typeface="Trebuchet MS"/>
              <a:cs typeface="Trebuchet MS"/>
            </a:endParaRPr>
          </a:p>
          <a:p>
            <a:pPr marL="10860" indent="553848">
              <a:spcBef>
                <a:spcPts val="513"/>
              </a:spcBef>
              <a:buAutoNum type="alphaLcParenR"/>
              <a:tabLst>
                <a:tab pos="788418" algn="l"/>
              </a:tabLst>
            </a:pP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evitar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causar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21" dirty="0">
                <a:solidFill>
                  <a:srgbClr val="C0504D"/>
                </a:solidFill>
                <a:latin typeface="Trebuchet MS"/>
                <a:cs typeface="Trebuchet MS"/>
              </a:rPr>
              <a:t>un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30" dirty="0">
                <a:solidFill>
                  <a:srgbClr val="C0504D"/>
                </a:solidFill>
                <a:latin typeface="Trebuchet MS"/>
                <a:cs typeface="Trebuchet MS"/>
              </a:rPr>
              <a:t>daño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13" dirty="0">
                <a:solidFill>
                  <a:srgbClr val="C0504D"/>
                </a:solidFill>
                <a:latin typeface="Trebuchet MS"/>
                <a:cs typeface="Trebuchet MS"/>
              </a:rPr>
              <a:t>no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C0504D"/>
                </a:solidFill>
                <a:latin typeface="Trebuchet MS"/>
                <a:cs typeface="Trebuchet MS"/>
              </a:rPr>
              <a:t>justificado;</a:t>
            </a:r>
            <a:endParaRPr sz="1710">
              <a:latin typeface="Trebuchet MS"/>
              <a:cs typeface="Trebuchet MS"/>
            </a:endParaRPr>
          </a:p>
          <a:p>
            <a:pPr marL="10860" marR="4344" indent="488690">
              <a:lnSpc>
                <a:spcPct val="105000"/>
              </a:lnSpc>
              <a:spcBef>
                <a:spcPts val="496"/>
              </a:spcBef>
              <a:buClr>
                <a:srgbClr val="C0504D"/>
              </a:buClr>
              <a:buAutoNum type="alphaLcParenR"/>
              <a:tabLst>
                <a:tab pos="733034" algn="l"/>
              </a:tabLst>
            </a:pPr>
            <a:r>
              <a:rPr sz="1710" spc="-94" dirty="0">
                <a:solidFill>
                  <a:srgbClr val="3F6797"/>
                </a:solidFill>
                <a:latin typeface="Trebuchet MS"/>
                <a:cs typeface="Trebuchet MS"/>
              </a:rPr>
              <a:t>adoptar, </a:t>
            </a:r>
            <a:r>
              <a:rPr sz="1710" spc="-56" dirty="0">
                <a:solidFill>
                  <a:srgbClr val="3F6797"/>
                </a:solidFill>
                <a:latin typeface="Trebuchet MS"/>
                <a:cs typeface="Trebuchet MS"/>
              </a:rPr>
              <a:t>de </a:t>
            </a:r>
            <a:r>
              <a:rPr sz="1710" spc="-43" dirty="0">
                <a:solidFill>
                  <a:srgbClr val="3F6797"/>
                </a:solidFill>
                <a:latin typeface="Trebuchet MS"/>
                <a:cs typeface="Trebuchet MS"/>
              </a:rPr>
              <a:t>buena </a:t>
            </a:r>
            <a:r>
              <a:rPr sz="1710" spc="-107" dirty="0">
                <a:solidFill>
                  <a:srgbClr val="3F6797"/>
                </a:solidFill>
                <a:latin typeface="Trebuchet MS"/>
                <a:cs typeface="Trebuchet MS"/>
              </a:rPr>
              <a:t>fe </a:t>
            </a:r>
            <a:r>
              <a:rPr sz="1710" spc="-56" dirty="0">
                <a:solidFill>
                  <a:srgbClr val="3F6797"/>
                </a:solidFill>
                <a:latin typeface="Trebuchet MS"/>
                <a:cs typeface="Trebuchet MS"/>
              </a:rPr>
              <a:t>y </a:t>
            </a:r>
            <a:r>
              <a:rPr sz="1710" spc="-60" dirty="0">
                <a:solidFill>
                  <a:srgbClr val="3F6797"/>
                </a:solidFill>
                <a:latin typeface="Trebuchet MS"/>
                <a:cs typeface="Trebuchet MS"/>
              </a:rPr>
              <a:t>conforme </a:t>
            </a:r>
            <a:r>
              <a:rPr sz="1710" spc="-64" dirty="0">
                <a:solidFill>
                  <a:srgbClr val="3F6797"/>
                </a:solidFill>
                <a:latin typeface="Trebuchet MS"/>
                <a:cs typeface="Trebuchet MS"/>
              </a:rPr>
              <a:t>a </a:t>
            </a:r>
            <a:r>
              <a:rPr sz="1710" spc="-60" dirty="0">
                <a:solidFill>
                  <a:srgbClr val="3F6797"/>
                </a:solidFill>
                <a:latin typeface="Trebuchet MS"/>
                <a:cs typeface="Trebuchet MS"/>
              </a:rPr>
              <a:t>las  </a:t>
            </a:r>
            <a:r>
              <a:rPr sz="1710" spc="-77" dirty="0">
                <a:solidFill>
                  <a:srgbClr val="3F6797"/>
                </a:solidFill>
                <a:latin typeface="Trebuchet MS"/>
                <a:cs typeface="Trebuchet MS"/>
              </a:rPr>
              <a:t>circunstancias, </a:t>
            </a:r>
            <a:r>
              <a:rPr sz="1710" spc="-60" dirty="0">
                <a:solidFill>
                  <a:srgbClr val="3F6797"/>
                </a:solidFill>
                <a:latin typeface="Trebuchet MS"/>
                <a:cs typeface="Trebuchet MS"/>
              </a:rPr>
              <a:t>las </a:t>
            </a:r>
            <a:r>
              <a:rPr sz="1710" spc="-51" dirty="0">
                <a:solidFill>
                  <a:srgbClr val="3F6797"/>
                </a:solidFill>
                <a:latin typeface="Trebuchet MS"/>
                <a:cs typeface="Trebuchet MS"/>
              </a:rPr>
              <a:t>medidas </a:t>
            </a:r>
            <a:r>
              <a:rPr sz="1710" spc="-64" dirty="0">
                <a:solidFill>
                  <a:srgbClr val="3F6797"/>
                </a:solidFill>
                <a:latin typeface="Trebuchet MS"/>
                <a:cs typeface="Trebuchet MS"/>
              </a:rPr>
              <a:t>razonables </a:t>
            </a:r>
            <a:r>
              <a:rPr sz="1710" spc="-68" dirty="0">
                <a:solidFill>
                  <a:srgbClr val="3F6797"/>
                </a:solidFill>
                <a:latin typeface="Trebuchet MS"/>
                <a:cs typeface="Trebuchet MS"/>
              </a:rPr>
              <a:t>para </a:t>
            </a:r>
            <a:r>
              <a:rPr sz="1710" spc="-77" dirty="0">
                <a:solidFill>
                  <a:srgbClr val="3F6797"/>
                </a:solidFill>
                <a:latin typeface="Trebuchet MS"/>
                <a:cs typeface="Trebuchet MS"/>
              </a:rPr>
              <a:t>evitar  </a:t>
            </a:r>
            <a:r>
              <a:rPr sz="1710" spc="-43" dirty="0">
                <a:solidFill>
                  <a:srgbClr val="3F6797"/>
                </a:solidFill>
                <a:latin typeface="Trebuchet MS"/>
                <a:cs typeface="Trebuchet MS"/>
              </a:rPr>
              <a:t>que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38" dirty="0">
                <a:solidFill>
                  <a:srgbClr val="3F6797"/>
                </a:solidFill>
                <a:latin typeface="Trebuchet MS"/>
                <a:cs typeface="Trebuchet MS"/>
              </a:rPr>
              <a:t>se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68" dirty="0">
                <a:solidFill>
                  <a:srgbClr val="3F6797"/>
                </a:solidFill>
                <a:latin typeface="Trebuchet MS"/>
                <a:cs typeface="Trebuchet MS"/>
              </a:rPr>
              <a:t>produzca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21" dirty="0">
                <a:solidFill>
                  <a:srgbClr val="3F6797"/>
                </a:solidFill>
                <a:latin typeface="Trebuchet MS"/>
                <a:cs typeface="Trebuchet MS"/>
              </a:rPr>
              <a:t>un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3F6797"/>
                </a:solidFill>
                <a:latin typeface="Trebuchet MS"/>
                <a:cs typeface="Trebuchet MS"/>
              </a:rPr>
              <a:t>daño,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dirty="0">
                <a:solidFill>
                  <a:srgbClr val="3F6797"/>
                </a:solidFill>
                <a:latin typeface="Trebuchet MS"/>
                <a:cs typeface="Trebuchet MS"/>
              </a:rPr>
              <a:t>o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51" dirty="0">
                <a:solidFill>
                  <a:srgbClr val="3F6797"/>
                </a:solidFill>
                <a:latin typeface="Trebuchet MS"/>
                <a:cs typeface="Trebuchet MS"/>
              </a:rPr>
              <a:t>disminuir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17" dirty="0">
                <a:solidFill>
                  <a:srgbClr val="3F6797"/>
                </a:solidFill>
                <a:latin typeface="Trebuchet MS"/>
                <a:cs typeface="Trebuchet MS"/>
              </a:rPr>
              <a:t>su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64" dirty="0">
                <a:solidFill>
                  <a:srgbClr val="3F6797"/>
                </a:solidFill>
                <a:latin typeface="Trebuchet MS"/>
                <a:cs typeface="Trebuchet MS"/>
              </a:rPr>
              <a:t>magnitud</a:t>
            </a:r>
            <a:r>
              <a:rPr sz="1710" spc="-64" dirty="0">
                <a:solidFill>
                  <a:srgbClr val="C0504D"/>
                </a:solidFill>
                <a:latin typeface="Trebuchet MS"/>
                <a:cs typeface="Trebuchet MS"/>
              </a:rPr>
              <a:t>;  </a:t>
            </a:r>
            <a:r>
              <a:rPr sz="1710" spc="-51" dirty="0">
                <a:solidFill>
                  <a:srgbClr val="C0504D"/>
                </a:solidFill>
                <a:latin typeface="Trebuchet MS"/>
                <a:cs typeface="Trebuchet MS"/>
              </a:rPr>
              <a:t>si </a:t>
            </a:r>
            <a:r>
              <a:rPr sz="1710" spc="-73" dirty="0">
                <a:solidFill>
                  <a:srgbClr val="C0504D"/>
                </a:solidFill>
                <a:latin typeface="Trebuchet MS"/>
                <a:cs typeface="Trebuchet MS"/>
              </a:rPr>
              <a:t>tales </a:t>
            </a:r>
            <a:r>
              <a:rPr sz="1710" spc="-51" dirty="0">
                <a:solidFill>
                  <a:srgbClr val="C0504D"/>
                </a:solidFill>
                <a:latin typeface="Trebuchet MS"/>
                <a:cs typeface="Trebuchet MS"/>
              </a:rPr>
              <a:t>medidas </a:t>
            </a:r>
            <a:r>
              <a:rPr sz="1710" spc="-73" dirty="0">
                <a:solidFill>
                  <a:srgbClr val="C0504D"/>
                </a:solidFill>
                <a:latin typeface="Trebuchet MS"/>
                <a:cs typeface="Trebuchet MS"/>
              </a:rPr>
              <a:t>evitan </a:t>
            </a:r>
            <a:r>
              <a:rPr sz="1710" dirty="0">
                <a:solidFill>
                  <a:srgbClr val="C0504D"/>
                </a:solidFill>
                <a:latin typeface="Trebuchet MS"/>
                <a:cs typeface="Trebuchet MS"/>
              </a:rPr>
              <a:t>o </a:t>
            </a:r>
            <a:r>
              <a:rPr sz="1710" spc="-47" dirty="0">
                <a:solidFill>
                  <a:srgbClr val="C0504D"/>
                </a:solidFill>
                <a:latin typeface="Trebuchet MS"/>
                <a:cs typeface="Trebuchet MS"/>
              </a:rPr>
              <a:t>disminuyen </a:t>
            </a:r>
            <a:r>
              <a:rPr sz="1710" spc="-86" dirty="0">
                <a:solidFill>
                  <a:srgbClr val="C0504D"/>
                </a:solidFill>
                <a:latin typeface="Trebuchet MS"/>
                <a:cs typeface="Trebuchet MS"/>
              </a:rPr>
              <a:t>la </a:t>
            </a:r>
            <a:r>
              <a:rPr sz="1710" spc="-51" dirty="0">
                <a:solidFill>
                  <a:srgbClr val="C0504D"/>
                </a:solidFill>
                <a:latin typeface="Trebuchet MS"/>
                <a:cs typeface="Trebuchet MS"/>
              </a:rPr>
              <a:t>magnitud  </a:t>
            </a:r>
            <a:r>
              <a:rPr sz="1710" spc="-56" dirty="0">
                <a:solidFill>
                  <a:srgbClr val="C0504D"/>
                </a:solidFill>
                <a:latin typeface="Trebuchet MS"/>
                <a:cs typeface="Trebuchet MS"/>
              </a:rPr>
              <a:t>de </a:t>
            </a:r>
            <a:r>
              <a:rPr sz="1710" spc="-21" dirty="0">
                <a:solidFill>
                  <a:srgbClr val="C0504D"/>
                </a:solidFill>
                <a:latin typeface="Trebuchet MS"/>
                <a:cs typeface="Trebuchet MS"/>
              </a:rPr>
              <a:t>un </a:t>
            </a:r>
            <a:r>
              <a:rPr sz="1710" spc="-30" dirty="0">
                <a:solidFill>
                  <a:srgbClr val="C0504D"/>
                </a:solidFill>
                <a:latin typeface="Trebuchet MS"/>
                <a:cs typeface="Trebuchet MS"/>
              </a:rPr>
              <a:t>daño </a:t>
            </a:r>
            <a:r>
              <a:rPr sz="1710" spc="-73" dirty="0">
                <a:solidFill>
                  <a:srgbClr val="C0504D"/>
                </a:solidFill>
                <a:latin typeface="Trebuchet MS"/>
                <a:cs typeface="Trebuchet MS"/>
              </a:rPr>
              <a:t>del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cual </a:t>
            </a:r>
            <a:r>
              <a:rPr sz="1710" spc="-21" dirty="0">
                <a:solidFill>
                  <a:srgbClr val="C0504D"/>
                </a:solidFill>
                <a:latin typeface="Trebuchet MS"/>
                <a:cs typeface="Trebuchet MS"/>
              </a:rPr>
              <a:t>un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tercero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sería </a:t>
            </a:r>
            <a:r>
              <a:rPr sz="1710" spc="-56" dirty="0">
                <a:solidFill>
                  <a:srgbClr val="C0504D"/>
                </a:solidFill>
                <a:latin typeface="Trebuchet MS"/>
                <a:cs typeface="Trebuchet MS"/>
              </a:rPr>
              <a:t>responsable;  </a:t>
            </a:r>
            <a:r>
              <a:rPr sz="1710" spc="-68" dirty="0">
                <a:solidFill>
                  <a:srgbClr val="C0504D"/>
                </a:solidFill>
                <a:latin typeface="Trebuchet MS"/>
                <a:cs typeface="Trebuchet MS"/>
              </a:rPr>
              <a:t>tiene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56" dirty="0">
                <a:solidFill>
                  <a:srgbClr val="C0504D"/>
                </a:solidFill>
                <a:latin typeface="Trebuchet MS"/>
                <a:cs typeface="Trebuchet MS"/>
              </a:rPr>
              <a:t>derecho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4" dirty="0">
                <a:solidFill>
                  <a:srgbClr val="C0504D"/>
                </a:solidFill>
                <a:latin typeface="Trebuchet MS"/>
                <a:cs typeface="Trebuchet MS"/>
              </a:rPr>
              <a:t>a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que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C0504D"/>
                </a:solidFill>
                <a:latin typeface="Trebuchet MS"/>
                <a:cs typeface="Trebuchet MS"/>
              </a:rPr>
              <a:t>éste</a:t>
            </a:r>
            <a:r>
              <a:rPr sz="1710" spc="-120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C0504D"/>
                </a:solidFill>
                <a:latin typeface="Trebuchet MS"/>
                <a:cs typeface="Trebuchet MS"/>
              </a:rPr>
              <a:t>le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56" dirty="0">
                <a:solidFill>
                  <a:srgbClr val="C0504D"/>
                </a:solidFill>
                <a:latin typeface="Trebuchet MS"/>
                <a:cs typeface="Trebuchet MS"/>
              </a:rPr>
              <a:t>reembolse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C0504D"/>
                </a:solidFill>
                <a:latin typeface="Trebuchet MS"/>
                <a:cs typeface="Trebuchet MS"/>
              </a:rPr>
              <a:t>el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4" dirty="0">
                <a:solidFill>
                  <a:srgbClr val="C0504D"/>
                </a:solidFill>
                <a:latin typeface="Trebuchet MS"/>
                <a:cs typeface="Trebuchet MS"/>
              </a:rPr>
              <a:t>valor</a:t>
            </a:r>
            <a:r>
              <a:rPr sz="1710" spc="-120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56" dirty="0">
                <a:solidFill>
                  <a:srgbClr val="C0504D"/>
                </a:solidFill>
                <a:latin typeface="Trebuchet MS"/>
                <a:cs typeface="Trebuchet MS"/>
              </a:rPr>
              <a:t>de</a:t>
            </a:r>
            <a:endParaRPr sz="1710">
              <a:latin typeface="Trebuchet MS"/>
              <a:cs typeface="Trebuchet MS"/>
            </a:endParaRPr>
          </a:p>
          <a:p>
            <a:pPr marL="933940" marR="155295" indent="-781903">
              <a:lnSpc>
                <a:spcPct val="104200"/>
              </a:lnSpc>
              <a:spcBef>
                <a:spcPts val="86"/>
              </a:spcBef>
            </a:pP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los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51" dirty="0">
                <a:solidFill>
                  <a:srgbClr val="C0504D"/>
                </a:solidFill>
                <a:latin typeface="Trebuchet MS"/>
                <a:cs typeface="Trebuchet MS"/>
              </a:rPr>
              <a:t>gastos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en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que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incurrió,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conforme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4" dirty="0">
                <a:solidFill>
                  <a:srgbClr val="C0504D"/>
                </a:solidFill>
                <a:latin typeface="Trebuchet MS"/>
                <a:cs typeface="Trebuchet MS"/>
              </a:rPr>
              <a:t>a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las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4" dirty="0">
                <a:solidFill>
                  <a:srgbClr val="C0504D"/>
                </a:solidFill>
                <a:latin typeface="Trebuchet MS"/>
                <a:cs typeface="Trebuchet MS"/>
              </a:rPr>
              <a:t>reglas  </a:t>
            </a:r>
            <a:r>
              <a:rPr sz="1710" spc="-73" dirty="0">
                <a:solidFill>
                  <a:srgbClr val="C0504D"/>
                </a:solidFill>
                <a:latin typeface="Trebuchet MS"/>
                <a:cs typeface="Trebuchet MS"/>
              </a:rPr>
              <a:t>del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enriquecimiento </a:t>
            </a: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sin</a:t>
            </a:r>
            <a:r>
              <a:rPr sz="1710" spc="-24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causa;</a:t>
            </a:r>
            <a:endParaRPr sz="1710">
              <a:latin typeface="Trebuchet MS"/>
              <a:cs typeface="Trebuchet MS"/>
            </a:endParaRPr>
          </a:p>
          <a:p>
            <a:pPr marL="797107" indent="-210679">
              <a:spcBef>
                <a:spcPts val="513"/>
              </a:spcBef>
              <a:buAutoNum type="alphaLcParenR" startAt="3"/>
              <a:tabLst>
                <a:tab pos="797650" algn="l"/>
              </a:tabLst>
            </a:pPr>
            <a:r>
              <a:rPr sz="1710" spc="-13" dirty="0">
                <a:solidFill>
                  <a:srgbClr val="C0504D"/>
                </a:solidFill>
                <a:latin typeface="Trebuchet MS"/>
                <a:cs typeface="Trebuchet MS"/>
              </a:rPr>
              <a:t>no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C0504D"/>
                </a:solidFill>
                <a:latin typeface="Trebuchet MS"/>
                <a:cs typeface="Trebuchet MS"/>
              </a:rPr>
              <a:t>agravar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C0504D"/>
                </a:solidFill>
                <a:latin typeface="Trebuchet MS"/>
                <a:cs typeface="Trebuchet MS"/>
              </a:rPr>
              <a:t>el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C0504D"/>
                </a:solidFill>
                <a:latin typeface="Trebuchet MS"/>
                <a:cs typeface="Trebuchet MS"/>
              </a:rPr>
              <a:t>daño,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51" dirty="0">
                <a:solidFill>
                  <a:srgbClr val="C0504D"/>
                </a:solidFill>
                <a:latin typeface="Trebuchet MS"/>
                <a:cs typeface="Trebuchet MS"/>
              </a:rPr>
              <a:t>si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ya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38" dirty="0">
                <a:solidFill>
                  <a:srgbClr val="C0504D"/>
                </a:solidFill>
                <a:latin typeface="Trebuchet MS"/>
                <a:cs typeface="Trebuchet MS"/>
              </a:rPr>
              <a:t>se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produjo.</a:t>
            </a:r>
            <a:endParaRPr sz="171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02515" y="2734848"/>
            <a:ext cx="3524024" cy="1121823"/>
          </a:xfrm>
          <a:custGeom>
            <a:avLst/>
            <a:gdLst/>
            <a:ahLst/>
            <a:cxnLst/>
            <a:rect l="l" t="t" r="r" b="b"/>
            <a:pathLst>
              <a:path w="4121150" h="1311910">
                <a:moveTo>
                  <a:pt x="523448" y="0"/>
                </a:moveTo>
                <a:lnTo>
                  <a:pt x="496190" y="5498"/>
                </a:lnTo>
                <a:lnTo>
                  <a:pt x="473932" y="20493"/>
                </a:lnTo>
                <a:lnTo>
                  <a:pt x="458924" y="42732"/>
                </a:lnTo>
                <a:lnTo>
                  <a:pt x="453421" y="69967"/>
                </a:lnTo>
                <a:lnTo>
                  <a:pt x="453421" y="498081"/>
                </a:lnTo>
                <a:lnTo>
                  <a:pt x="0" y="637578"/>
                </a:lnTo>
                <a:lnTo>
                  <a:pt x="453421" y="777513"/>
                </a:lnTo>
                <a:lnTo>
                  <a:pt x="453421" y="1241922"/>
                </a:lnTo>
                <a:lnTo>
                  <a:pt x="458924" y="1269157"/>
                </a:lnTo>
                <a:lnTo>
                  <a:pt x="473932" y="1291397"/>
                </a:lnTo>
                <a:lnTo>
                  <a:pt x="496190" y="1306391"/>
                </a:lnTo>
                <a:lnTo>
                  <a:pt x="523448" y="1311890"/>
                </a:lnTo>
                <a:lnTo>
                  <a:pt x="4050600" y="1311890"/>
                </a:lnTo>
                <a:lnTo>
                  <a:pt x="4077855" y="1306391"/>
                </a:lnTo>
                <a:lnTo>
                  <a:pt x="4100114" y="1291397"/>
                </a:lnTo>
                <a:lnTo>
                  <a:pt x="4115123" y="1269157"/>
                </a:lnTo>
                <a:lnTo>
                  <a:pt x="4120627" y="1241922"/>
                </a:lnTo>
                <a:lnTo>
                  <a:pt x="4120627" y="69967"/>
                </a:lnTo>
                <a:lnTo>
                  <a:pt x="4115123" y="42732"/>
                </a:lnTo>
                <a:lnTo>
                  <a:pt x="4100114" y="20493"/>
                </a:lnTo>
                <a:lnTo>
                  <a:pt x="4077855" y="5498"/>
                </a:lnTo>
                <a:lnTo>
                  <a:pt x="4050600" y="0"/>
                </a:lnTo>
                <a:lnTo>
                  <a:pt x="523448" y="0"/>
                </a:lnTo>
                <a:close/>
              </a:path>
            </a:pathLst>
          </a:custGeom>
          <a:ln w="27989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 txBox="1"/>
          <p:nvPr/>
        </p:nvSpPr>
        <p:spPr>
          <a:xfrm>
            <a:off x="5810024" y="2827203"/>
            <a:ext cx="2852885" cy="1009948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317" marR="4344" indent="-3801" algn="ctr">
              <a:lnSpc>
                <a:spcPct val="121900"/>
              </a:lnSpc>
              <a:spcBef>
                <a:spcPts val="115"/>
              </a:spcBef>
            </a:pPr>
            <a:r>
              <a:rPr sz="1325" spc="-9" dirty="0">
                <a:latin typeface="Tahoma"/>
                <a:cs typeface="Tahoma"/>
              </a:rPr>
              <a:t>El </a:t>
            </a:r>
            <a:r>
              <a:rPr sz="1325" spc="-4" dirty="0">
                <a:solidFill>
                  <a:srgbClr val="9A403E"/>
                </a:solidFill>
                <a:latin typeface="Tahoma"/>
                <a:cs typeface="Tahoma"/>
              </a:rPr>
              <a:t>deber </a:t>
            </a:r>
            <a:r>
              <a:rPr sz="1325" spc="-9" dirty="0">
                <a:solidFill>
                  <a:srgbClr val="9A403E"/>
                </a:solidFill>
                <a:latin typeface="Tahoma"/>
                <a:cs typeface="Tahoma"/>
              </a:rPr>
              <a:t>de </a:t>
            </a:r>
            <a:r>
              <a:rPr sz="1325" spc="-4" dirty="0">
                <a:solidFill>
                  <a:srgbClr val="9A403E"/>
                </a:solidFill>
                <a:latin typeface="Tahoma"/>
                <a:cs typeface="Tahoma"/>
              </a:rPr>
              <a:t>actuar </a:t>
            </a:r>
            <a:r>
              <a:rPr sz="1325" spc="-9" dirty="0">
                <a:latin typeface="Tahoma"/>
                <a:cs typeface="Tahoma"/>
              </a:rPr>
              <a:t>mediante medidas  razonable </a:t>
            </a:r>
            <a:r>
              <a:rPr sz="1325" spc="-4" dirty="0">
                <a:latin typeface="Tahoma"/>
                <a:cs typeface="Tahoma"/>
              </a:rPr>
              <a:t>tendientes a la evitación</a:t>
            </a:r>
            <a:r>
              <a:rPr sz="1325" spc="-38" dirty="0">
                <a:latin typeface="Tahoma"/>
                <a:cs typeface="Tahoma"/>
              </a:rPr>
              <a:t> </a:t>
            </a:r>
            <a:r>
              <a:rPr sz="1325" spc="-4" dirty="0">
                <a:latin typeface="Tahoma"/>
                <a:cs typeface="Tahoma"/>
              </a:rPr>
              <a:t>del  daño o a la disminución </a:t>
            </a:r>
            <a:r>
              <a:rPr sz="1325" spc="-9" dirty="0">
                <a:latin typeface="Tahoma"/>
                <a:cs typeface="Tahoma"/>
              </a:rPr>
              <a:t>de </a:t>
            </a:r>
            <a:r>
              <a:rPr sz="1325" spc="-4" dirty="0">
                <a:latin typeface="Tahoma"/>
                <a:cs typeface="Tahoma"/>
              </a:rPr>
              <a:t>su  </a:t>
            </a:r>
            <a:r>
              <a:rPr sz="1325" spc="-9" dirty="0">
                <a:latin typeface="Tahoma"/>
                <a:cs typeface="Tahoma"/>
              </a:rPr>
              <a:t>magnitud</a:t>
            </a:r>
            <a:endParaRPr sz="1325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70155" y="4141408"/>
            <a:ext cx="2584580" cy="220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241720" y="6256781"/>
            <a:ext cx="189505" cy="1114027"/>
          </a:xfrm>
          <a:prstGeom prst="rect">
            <a:avLst/>
          </a:prstGeom>
        </p:spPr>
        <p:txBody>
          <a:bodyPr vert="horz" wrap="square" lIns="0" tIns="5973" rIns="0" bIns="0" rtlCol="0">
            <a:spAutoFit/>
          </a:bodyPr>
          <a:lstStyle/>
          <a:p>
            <a:pPr marL="21720">
              <a:spcBef>
                <a:spcPts val="47"/>
              </a:spcBef>
            </a:pPr>
            <a:fld id="{81D60167-4931-47E6-BA6A-407CBD079E47}" type="slidenum">
              <a:rPr spc="-13" dirty="0">
                <a:solidFill>
                  <a:srgbClr val="888888"/>
                </a:solidFill>
              </a:rPr>
              <a:pPr marL="21720">
                <a:spcBef>
                  <a:spcPts val="47"/>
                </a:spcBef>
              </a:pPr>
              <a:t>37</a:t>
            </a:fld>
            <a:endParaRPr spc="-13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5436" y="68580"/>
            <a:ext cx="6409946" cy="1228269"/>
          </a:xfrm>
          <a:prstGeom prst="rect">
            <a:avLst/>
          </a:prstGeom>
        </p:spPr>
        <p:txBody>
          <a:bodyPr vert="horz" wrap="square" lIns="0" tIns="24706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4344">
              <a:lnSpc>
                <a:spcPct val="100600"/>
              </a:lnSpc>
              <a:spcBef>
                <a:spcPts val="64"/>
              </a:spcBef>
            </a:pPr>
            <a:r>
              <a:rPr sz="3200" spc="9" dirty="0"/>
              <a:t>¿Qué</a:t>
            </a:r>
            <a:r>
              <a:rPr sz="3200" spc="-167" dirty="0"/>
              <a:t> </a:t>
            </a:r>
            <a:r>
              <a:rPr sz="3200" spc="-94" dirty="0"/>
              <a:t>derecho</a:t>
            </a:r>
            <a:r>
              <a:rPr sz="3200" spc="-171" dirty="0"/>
              <a:t> </a:t>
            </a:r>
            <a:r>
              <a:rPr sz="3200" spc="-115" dirty="0"/>
              <a:t>confiere</a:t>
            </a:r>
            <a:r>
              <a:rPr sz="3200" spc="-167" dirty="0"/>
              <a:t> </a:t>
            </a:r>
            <a:r>
              <a:rPr sz="3200" spc="-133" dirty="0"/>
              <a:t>el</a:t>
            </a:r>
            <a:r>
              <a:rPr sz="3200" spc="-167" dirty="0"/>
              <a:t> </a:t>
            </a:r>
            <a:r>
              <a:rPr sz="3200" spc="-90" dirty="0"/>
              <a:t>haber</a:t>
            </a:r>
            <a:r>
              <a:rPr sz="3200" spc="-167" dirty="0"/>
              <a:t> </a:t>
            </a:r>
            <a:r>
              <a:rPr sz="3200" spc="-97" dirty="0"/>
              <a:t>actuado</a:t>
            </a:r>
            <a:r>
              <a:rPr sz="3200" spc="-171" dirty="0"/>
              <a:t> </a:t>
            </a:r>
            <a:r>
              <a:rPr sz="3200" spc="-133" dirty="0"/>
              <a:t>el</a:t>
            </a:r>
            <a:r>
              <a:rPr sz="3200" spc="-167" dirty="0"/>
              <a:t> </a:t>
            </a:r>
            <a:r>
              <a:rPr sz="3200" spc="-94" dirty="0"/>
              <a:t>deber</a:t>
            </a:r>
            <a:r>
              <a:rPr sz="3200" spc="-167" dirty="0"/>
              <a:t> </a:t>
            </a:r>
            <a:r>
              <a:rPr sz="3200" spc="-94" dirty="0"/>
              <a:t>de  </a:t>
            </a:r>
            <a:r>
              <a:rPr sz="3200" spc="-73" dirty="0"/>
              <a:t>prevención?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0190" y="1621620"/>
            <a:ext cx="4405844" cy="583748"/>
          </a:xfrm>
          <a:prstGeom prst="rect">
            <a:avLst/>
          </a:prstGeom>
        </p:spPr>
        <p:txBody>
          <a:bodyPr vert="horz" wrap="square" lIns="0" tIns="31494" rIns="0" bIns="0" rtlCol="0">
            <a:spAutoFit/>
          </a:bodyPr>
          <a:lstStyle/>
          <a:p>
            <a:pPr algn="ctr">
              <a:spcBef>
                <a:spcPts val="248"/>
              </a:spcBef>
            </a:pPr>
            <a:r>
              <a:rPr sz="1710" spc="-64" dirty="0">
                <a:solidFill>
                  <a:srgbClr val="C0504D"/>
                </a:solidFill>
                <a:latin typeface="Trebuchet MS"/>
                <a:cs typeface="Trebuchet MS"/>
              </a:rPr>
              <a:t>ARTÍCULO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1710.- </a:t>
            </a:r>
            <a:r>
              <a:rPr sz="1710" b="1" spc="-81" dirty="0">
                <a:solidFill>
                  <a:srgbClr val="C0504D"/>
                </a:solidFill>
                <a:latin typeface="Trebuchet MS"/>
                <a:cs typeface="Trebuchet MS"/>
              </a:rPr>
              <a:t>Deber </a:t>
            </a:r>
            <a:r>
              <a:rPr sz="1710" b="1" spc="-86" dirty="0">
                <a:solidFill>
                  <a:srgbClr val="C0504D"/>
                </a:solidFill>
                <a:latin typeface="Trebuchet MS"/>
                <a:cs typeface="Trebuchet MS"/>
              </a:rPr>
              <a:t>de </a:t>
            </a:r>
            <a:r>
              <a:rPr sz="1710" b="1" spc="-97" dirty="0">
                <a:solidFill>
                  <a:srgbClr val="C0504D"/>
                </a:solidFill>
                <a:latin typeface="Trebuchet MS"/>
                <a:cs typeface="Trebuchet MS"/>
              </a:rPr>
              <a:t>prevención </a:t>
            </a:r>
            <a:r>
              <a:rPr sz="1710" b="1" spc="-86" dirty="0">
                <a:solidFill>
                  <a:srgbClr val="C0504D"/>
                </a:solidFill>
                <a:latin typeface="Trebuchet MS"/>
                <a:cs typeface="Trebuchet MS"/>
              </a:rPr>
              <a:t>del</a:t>
            </a:r>
            <a:r>
              <a:rPr sz="1710" b="1" spc="-333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b="1" spc="-81" dirty="0">
                <a:solidFill>
                  <a:srgbClr val="C0504D"/>
                </a:solidFill>
                <a:latin typeface="Trebuchet MS"/>
                <a:cs typeface="Trebuchet MS"/>
              </a:rPr>
              <a:t>daño</a:t>
            </a:r>
            <a:r>
              <a:rPr sz="1710" spc="-81" dirty="0">
                <a:solidFill>
                  <a:srgbClr val="C0504D"/>
                </a:solidFill>
                <a:latin typeface="Trebuchet MS"/>
                <a:cs typeface="Trebuchet MS"/>
              </a:rPr>
              <a:t>.</a:t>
            </a:r>
            <a:endParaRPr sz="1710">
              <a:latin typeface="Trebuchet MS"/>
              <a:cs typeface="Trebuchet MS"/>
            </a:endParaRPr>
          </a:p>
          <a:p>
            <a:pPr marL="7602" algn="ctr">
              <a:spcBef>
                <a:spcPts val="171"/>
              </a:spcBef>
            </a:pPr>
            <a:r>
              <a:rPr sz="1710" spc="-103" dirty="0">
                <a:solidFill>
                  <a:srgbClr val="C0504D"/>
                </a:solidFill>
                <a:latin typeface="Trebuchet MS"/>
                <a:cs typeface="Trebuchet MS"/>
              </a:rPr>
              <a:t>Toda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persona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8" dirty="0">
                <a:solidFill>
                  <a:srgbClr val="C0504D"/>
                </a:solidFill>
                <a:latin typeface="Trebuchet MS"/>
                <a:cs typeface="Trebuchet MS"/>
              </a:rPr>
              <a:t>tiene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C0504D"/>
                </a:solidFill>
                <a:latin typeface="Trebuchet MS"/>
                <a:cs typeface="Trebuchet MS"/>
              </a:rPr>
              <a:t>el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103" dirty="0">
                <a:solidFill>
                  <a:srgbClr val="C0504D"/>
                </a:solidFill>
                <a:latin typeface="Trebuchet MS"/>
                <a:cs typeface="Trebuchet MS"/>
              </a:rPr>
              <a:t>deber,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en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cuanto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56" dirty="0">
                <a:solidFill>
                  <a:srgbClr val="C0504D"/>
                </a:solidFill>
                <a:latin typeface="Trebuchet MS"/>
                <a:cs typeface="Trebuchet MS"/>
              </a:rPr>
              <a:t>de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C0504D"/>
                </a:solidFill>
                <a:latin typeface="Trebuchet MS"/>
                <a:cs typeface="Trebuchet MS"/>
              </a:rPr>
              <a:t>ella</a:t>
            </a:r>
            <a:endParaRPr sz="171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451" y="2132033"/>
            <a:ext cx="4601322" cy="3275387"/>
          </a:xfrm>
          <a:prstGeom prst="rect">
            <a:avLst/>
          </a:prstGeom>
        </p:spPr>
        <p:txBody>
          <a:bodyPr vert="horz" wrap="square" lIns="0" tIns="74933" rIns="0" bIns="0" rtlCol="0">
            <a:spAutoFit/>
          </a:bodyPr>
          <a:lstStyle/>
          <a:p>
            <a:pPr marR="2172" algn="ctr">
              <a:spcBef>
                <a:spcPts val="590"/>
              </a:spcBef>
            </a:pPr>
            <a:r>
              <a:rPr sz="1710" spc="-68" dirty="0">
                <a:solidFill>
                  <a:srgbClr val="C0504D"/>
                </a:solidFill>
                <a:latin typeface="Trebuchet MS"/>
                <a:cs typeface="Trebuchet MS"/>
              </a:rPr>
              <a:t>dependa,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90" dirty="0">
                <a:solidFill>
                  <a:srgbClr val="C0504D"/>
                </a:solidFill>
                <a:latin typeface="Trebuchet MS"/>
                <a:cs typeface="Trebuchet MS"/>
              </a:rPr>
              <a:t>de:</a:t>
            </a:r>
            <a:endParaRPr sz="1710">
              <a:latin typeface="Trebuchet MS"/>
              <a:cs typeface="Trebuchet MS"/>
            </a:endParaRPr>
          </a:p>
          <a:p>
            <a:pPr marL="10860" indent="553848">
              <a:spcBef>
                <a:spcPts val="513"/>
              </a:spcBef>
              <a:buAutoNum type="alphaLcParenR"/>
              <a:tabLst>
                <a:tab pos="788418" algn="l"/>
              </a:tabLst>
            </a:pP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evitar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causar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21" dirty="0">
                <a:solidFill>
                  <a:srgbClr val="C0504D"/>
                </a:solidFill>
                <a:latin typeface="Trebuchet MS"/>
                <a:cs typeface="Trebuchet MS"/>
              </a:rPr>
              <a:t>un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30" dirty="0">
                <a:solidFill>
                  <a:srgbClr val="C0504D"/>
                </a:solidFill>
                <a:latin typeface="Trebuchet MS"/>
                <a:cs typeface="Trebuchet MS"/>
              </a:rPr>
              <a:t>daño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13" dirty="0">
                <a:solidFill>
                  <a:srgbClr val="C0504D"/>
                </a:solidFill>
                <a:latin typeface="Trebuchet MS"/>
                <a:cs typeface="Trebuchet MS"/>
              </a:rPr>
              <a:t>no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C0504D"/>
                </a:solidFill>
                <a:latin typeface="Trebuchet MS"/>
                <a:cs typeface="Trebuchet MS"/>
              </a:rPr>
              <a:t>justificado;</a:t>
            </a:r>
            <a:endParaRPr sz="1710">
              <a:latin typeface="Trebuchet MS"/>
              <a:cs typeface="Trebuchet MS"/>
            </a:endParaRPr>
          </a:p>
          <a:p>
            <a:pPr marL="10860" marR="4344" indent="488690">
              <a:lnSpc>
                <a:spcPct val="105000"/>
              </a:lnSpc>
              <a:spcBef>
                <a:spcPts val="496"/>
              </a:spcBef>
              <a:buAutoNum type="alphaLcParenR"/>
              <a:tabLst>
                <a:tab pos="733034" algn="l"/>
              </a:tabLst>
            </a:pPr>
            <a:r>
              <a:rPr sz="1710" spc="-94" dirty="0">
                <a:solidFill>
                  <a:srgbClr val="C0504D"/>
                </a:solidFill>
                <a:latin typeface="Trebuchet MS"/>
                <a:cs typeface="Trebuchet MS"/>
              </a:rPr>
              <a:t>adoptar, </a:t>
            </a:r>
            <a:r>
              <a:rPr sz="1710" spc="-56" dirty="0">
                <a:solidFill>
                  <a:srgbClr val="C0504D"/>
                </a:solidFill>
                <a:latin typeface="Trebuchet MS"/>
                <a:cs typeface="Trebuchet MS"/>
              </a:rPr>
              <a:t>de </a:t>
            </a: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buena </a:t>
            </a:r>
            <a:r>
              <a:rPr sz="1710" spc="-107" dirty="0">
                <a:solidFill>
                  <a:srgbClr val="C0504D"/>
                </a:solidFill>
                <a:latin typeface="Trebuchet MS"/>
                <a:cs typeface="Trebuchet MS"/>
              </a:rPr>
              <a:t>fe </a:t>
            </a:r>
            <a:r>
              <a:rPr sz="1710" spc="-56" dirty="0">
                <a:solidFill>
                  <a:srgbClr val="C0504D"/>
                </a:solidFill>
                <a:latin typeface="Trebuchet MS"/>
                <a:cs typeface="Trebuchet MS"/>
              </a:rPr>
              <a:t>y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conforme </a:t>
            </a:r>
            <a:r>
              <a:rPr sz="1710" spc="-64" dirty="0">
                <a:solidFill>
                  <a:srgbClr val="C0504D"/>
                </a:solidFill>
                <a:latin typeface="Trebuchet MS"/>
                <a:cs typeface="Trebuchet MS"/>
              </a:rPr>
              <a:t>a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las 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circunstancias,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las </a:t>
            </a:r>
            <a:r>
              <a:rPr sz="1710" spc="-51" dirty="0">
                <a:solidFill>
                  <a:srgbClr val="C0504D"/>
                </a:solidFill>
                <a:latin typeface="Trebuchet MS"/>
                <a:cs typeface="Trebuchet MS"/>
              </a:rPr>
              <a:t>medidas </a:t>
            </a:r>
            <a:r>
              <a:rPr sz="1710" spc="-64" dirty="0">
                <a:solidFill>
                  <a:srgbClr val="C0504D"/>
                </a:solidFill>
                <a:latin typeface="Trebuchet MS"/>
                <a:cs typeface="Trebuchet MS"/>
              </a:rPr>
              <a:t>razonables </a:t>
            </a:r>
            <a:r>
              <a:rPr sz="1710" spc="-68" dirty="0">
                <a:solidFill>
                  <a:srgbClr val="C0504D"/>
                </a:solidFill>
                <a:latin typeface="Trebuchet MS"/>
                <a:cs typeface="Trebuchet MS"/>
              </a:rPr>
              <a:t>para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evitar  </a:t>
            </a: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que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38" dirty="0">
                <a:solidFill>
                  <a:srgbClr val="C0504D"/>
                </a:solidFill>
                <a:latin typeface="Trebuchet MS"/>
                <a:cs typeface="Trebuchet MS"/>
              </a:rPr>
              <a:t>se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8" dirty="0">
                <a:solidFill>
                  <a:srgbClr val="C0504D"/>
                </a:solidFill>
                <a:latin typeface="Trebuchet MS"/>
                <a:cs typeface="Trebuchet MS"/>
              </a:rPr>
              <a:t>produzca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21" dirty="0">
                <a:solidFill>
                  <a:srgbClr val="C0504D"/>
                </a:solidFill>
                <a:latin typeface="Trebuchet MS"/>
                <a:cs typeface="Trebuchet MS"/>
              </a:rPr>
              <a:t>un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C0504D"/>
                </a:solidFill>
                <a:latin typeface="Trebuchet MS"/>
                <a:cs typeface="Trebuchet MS"/>
              </a:rPr>
              <a:t>daño,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dirty="0">
                <a:solidFill>
                  <a:srgbClr val="C0504D"/>
                </a:solidFill>
                <a:latin typeface="Trebuchet MS"/>
                <a:cs typeface="Trebuchet MS"/>
              </a:rPr>
              <a:t>o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51" dirty="0">
                <a:solidFill>
                  <a:srgbClr val="C0504D"/>
                </a:solidFill>
                <a:latin typeface="Trebuchet MS"/>
                <a:cs typeface="Trebuchet MS"/>
              </a:rPr>
              <a:t>disminuir</a:t>
            </a:r>
            <a:r>
              <a:rPr sz="1710" spc="-120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17" dirty="0">
                <a:solidFill>
                  <a:srgbClr val="C0504D"/>
                </a:solidFill>
                <a:latin typeface="Trebuchet MS"/>
                <a:cs typeface="Trebuchet MS"/>
              </a:rPr>
              <a:t>su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4" dirty="0">
                <a:solidFill>
                  <a:srgbClr val="C0504D"/>
                </a:solidFill>
                <a:latin typeface="Trebuchet MS"/>
                <a:cs typeface="Trebuchet MS"/>
              </a:rPr>
              <a:t>magnitud; </a:t>
            </a:r>
            <a:r>
              <a:rPr sz="1710" spc="-6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51" dirty="0">
                <a:solidFill>
                  <a:srgbClr val="3F6797"/>
                </a:solidFill>
                <a:latin typeface="Trebuchet MS"/>
                <a:cs typeface="Trebuchet MS"/>
              </a:rPr>
              <a:t>si </a:t>
            </a:r>
            <a:r>
              <a:rPr sz="1710" spc="-73" dirty="0">
                <a:solidFill>
                  <a:srgbClr val="3F6797"/>
                </a:solidFill>
                <a:latin typeface="Trebuchet MS"/>
                <a:cs typeface="Trebuchet MS"/>
              </a:rPr>
              <a:t>tales </a:t>
            </a:r>
            <a:r>
              <a:rPr sz="1710" spc="-51" dirty="0">
                <a:solidFill>
                  <a:srgbClr val="3F6797"/>
                </a:solidFill>
                <a:latin typeface="Trebuchet MS"/>
                <a:cs typeface="Trebuchet MS"/>
              </a:rPr>
              <a:t>medidas </a:t>
            </a:r>
            <a:r>
              <a:rPr sz="1710" spc="-73" dirty="0">
                <a:solidFill>
                  <a:srgbClr val="3F6797"/>
                </a:solidFill>
                <a:latin typeface="Trebuchet MS"/>
                <a:cs typeface="Trebuchet MS"/>
              </a:rPr>
              <a:t>evitan </a:t>
            </a:r>
            <a:r>
              <a:rPr sz="1710" dirty="0">
                <a:solidFill>
                  <a:srgbClr val="3F6797"/>
                </a:solidFill>
                <a:latin typeface="Trebuchet MS"/>
                <a:cs typeface="Trebuchet MS"/>
              </a:rPr>
              <a:t>o </a:t>
            </a:r>
            <a:r>
              <a:rPr sz="1710" spc="-47" dirty="0">
                <a:solidFill>
                  <a:srgbClr val="3F6797"/>
                </a:solidFill>
                <a:latin typeface="Trebuchet MS"/>
                <a:cs typeface="Trebuchet MS"/>
              </a:rPr>
              <a:t>disminuyen </a:t>
            </a:r>
            <a:r>
              <a:rPr sz="1710" spc="-86" dirty="0">
                <a:solidFill>
                  <a:srgbClr val="3F6797"/>
                </a:solidFill>
                <a:latin typeface="Trebuchet MS"/>
                <a:cs typeface="Trebuchet MS"/>
              </a:rPr>
              <a:t>la </a:t>
            </a:r>
            <a:r>
              <a:rPr sz="1710" spc="-51" dirty="0">
                <a:solidFill>
                  <a:srgbClr val="3F6797"/>
                </a:solidFill>
                <a:latin typeface="Trebuchet MS"/>
                <a:cs typeface="Trebuchet MS"/>
              </a:rPr>
              <a:t>magnitud  </a:t>
            </a:r>
            <a:r>
              <a:rPr sz="1710" spc="-56" dirty="0">
                <a:solidFill>
                  <a:srgbClr val="3F6797"/>
                </a:solidFill>
                <a:latin typeface="Trebuchet MS"/>
                <a:cs typeface="Trebuchet MS"/>
              </a:rPr>
              <a:t>de </a:t>
            </a:r>
            <a:r>
              <a:rPr sz="1710" spc="-21" dirty="0">
                <a:solidFill>
                  <a:srgbClr val="3F6797"/>
                </a:solidFill>
                <a:latin typeface="Trebuchet MS"/>
                <a:cs typeface="Trebuchet MS"/>
              </a:rPr>
              <a:t>un </a:t>
            </a:r>
            <a:r>
              <a:rPr sz="1710" spc="-30" dirty="0">
                <a:solidFill>
                  <a:srgbClr val="3F6797"/>
                </a:solidFill>
                <a:latin typeface="Trebuchet MS"/>
                <a:cs typeface="Trebuchet MS"/>
              </a:rPr>
              <a:t>daño </a:t>
            </a:r>
            <a:r>
              <a:rPr sz="1710" spc="-73" dirty="0">
                <a:solidFill>
                  <a:srgbClr val="3F6797"/>
                </a:solidFill>
                <a:latin typeface="Trebuchet MS"/>
                <a:cs typeface="Trebuchet MS"/>
              </a:rPr>
              <a:t>del </a:t>
            </a:r>
            <a:r>
              <a:rPr sz="1710" spc="-77" dirty="0">
                <a:solidFill>
                  <a:srgbClr val="3F6797"/>
                </a:solidFill>
                <a:latin typeface="Trebuchet MS"/>
                <a:cs typeface="Trebuchet MS"/>
              </a:rPr>
              <a:t>cual </a:t>
            </a:r>
            <a:r>
              <a:rPr sz="1710" spc="-21" dirty="0">
                <a:solidFill>
                  <a:srgbClr val="3F6797"/>
                </a:solidFill>
                <a:latin typeface="Trebuchet MS"/>
                <a:cs typeface="Trebuchet MS"/>
              </a:rPr>
              <a:t>un </a:t>
            </a:r>
            <a:r>
              <a:rPr sz="1710" spc="-77" dirty="0">
                <a:solidFill>
                  <a:srgbClr val="3F6797"/>
                </a:solidFill>
                <a:latin typeface="Trebuchet MS"/>
                <a:cs typeface="Trebuchet MS"/>
              </a:rPr>
              <a:t>tercero </a:t>
            </a:r>
            <a:r>
              <a:rPr sz="1710" spc="-60" dirty="0">
                <a:solidFill>
                  <a:srgbClr val="3F6797"/>
                </a:solidFill>
                <a:latin typeface="Trebuchet MS"/>
                <a:cs typeface="Trebuchet MS"/>
              </a:rPr>
              <a:t>sería </a:t>
            </a:r>
            <a:r>
              <a:rPr sz="1710" spc="-56" dirty="0">
                <a:solidFill>
                  <a:srgbClr val="3F6797"/>
                </a:solidFill>
                <a:latin typeface="Trebuchet MS"/>
                <a:cs typeface="Trebuchet MS"/>
              </a:rPr>
              <a:t>responsable;  </a:t>
            </a:r>
            <a:r>
              <a:rPr sz="1710" spc="-68" dirty="0">
                <a:solidFill>
                  <a:srgbClr val="3F6797"/>
                </a:solidFill>
                <a:latin typeface="Trebuchet MS"/>
                <a:cs typeface="Trebuchet MS"/>
              </a:rPr>
              <a:t>tiene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56" dirty="0">
                <a:solidFill>
                  <a:srgbClr val="3F6797"/>
                </a:solidFill>
                <a:latin typeface="Trebuchet MS"/>
                <a:cs typeface="Trebuchet MS"/>
              </a:rPr>
              <a:t>derecho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64" dirty="0">
                <a:solidFill>
                  <a:srgbClr val="3F6797"/>
                </a:solidFill>
                <a:latin typeface="Trebuchet MS"/>
                <a:cs typeface="Trebuchet MS"/>
              </a:rPr>
              <a:t>a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3F6797"/>
                </a:solidFill>
                <a:latin typeface="Trebuchet MS"/>
                <a:cs typeface="Trebuchet MS"/>
              </a:rPr>
              <a:t>que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3F6797"/>
                </a:solidFill>
                <a:latin typeface="Trebuchet MS"/>
                <a:cs typeface="Trebuchet MS"/>
              </a:rPr>
              <a:t>éste</a:t>
            </a:r>
            <a:r>
              <a:rPr sz="1710" spc="-120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3F6797"/>
                </a:solidFill>
                <a:latin typeface="Trebuchet MS"/>
                <a:cs typeface="Trebuchet MS"/>
              </a:rPr>
              <a:t>le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56" dirty="0">
                <a:solidFill>
                  <a:srgbClr val="3F6797"/>
                </a:solidFill>
                <a:latin typeface="Trebuchet MS"/>
                <a:cs typeface="Trebuchet MS"/>
              </a:rPr>
              <a:t>reembolse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3F6797"/>
                </a:solidFill>
                <a:latin typeface="Trebuchet MS"/>
                <a:cs typeface="Trebuchet MS"/>
              </a:rPr>
              <a:t>el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64" dirty="0">
                <a:solidFill>
                  <a:srgbClr val="3F6797"/>
                </a:solidFill>
                <a:latin typeface="Trebuchet MS"/>
                <a:cs typeface="Trebuchet MS"/>
              </a:rPr>
              <a:t>valor</a:t>
            </a:r>
            <a:r>
              <a:rPr sz="1710" spc="-120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56" dirty="0">
                <a:solidFill>
                  <a:srgbClr val="3F6797"/>
                </a:solidFill>
                <a:latin typeface="Trebuchet MS"/>
                <a:cs typeface="Trebuchet MS"/>
              </a:rPr>
              <a:t>de</a:t>
            </a:r>
            <a:endParaRPr sz="1710">
              <a:latin typeface="Trebuchet MS"/>
              <a:cs typeface="Trebuchet MS"/>
            </a:endParaRPr>
          </a:p>
          <a:p>
            <a:pPr marL="152037" marR="155295" algn="ctr">
              <a:lnSpc>
                <a:spcPct val="104200"/>
              </a:lnSpc>
              <a:spcBef>
                <a:spcPts val="86"/>
              </a:spcBef>
            </a:pPr>
            <a:r>
              <a:rPr sz="1710" spc="-43" dirty="0">
                <a:solidFill>
                  <a:srgbClr val="3F6797"/>
                </a:solidFill>
                <a:latin typeface="Trebuchet MS"/>
                <a:cs typeface="Trebuchet MS"/>
              </a:rPr>
              <a:t>los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51" dirty="0">
                <a:solidFill>
                  <a:srgbClr val="3F6797"/>
                </a:solidFill>
                <a:latin typeface="Trebuchet MS"/>
                <a:cs typeface="Trebuchet MS"/>
              </a:rPr>
              <a:t>gastos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3F6797"/>
                </a:solidFill>
                <a:latin typeface="Trebuchet MS"/>
                <a:cs typeface="Trebuchet MS"/>
              </a:rPr>
              <a:t>en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3F6797"/>
                </a:solidFill>
                <a:latin typeface="Trebuchet MS"/>
                <a:cs typeface="Trebuchet MS"/>
              </a:rPr>
              <a:t>que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3F6797"/>
                </a:solidFill>
                <a:latin typeface="Trebuchet MS"/>
                <a:cs typeface="Trebuchet MS"/>
              </a:rPr>
              <a:t>incurrió,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60" dirty="0">
                <a:solidFill>
                  <a:srgbClr val="3F6797"/>
                </a:solidFill>
                <a:latin typeface="Trebuchet MS"/>
                <a:cs typeface="Trebuchet MS"/>
              </a:rPr>
              <a:t>conforme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64" dirty="0">
                <a:solidFill>
                  <a:srgbClr val="3F6797"/>
                </a:solidFill>
                <a:latin typeface="Trebuchet MS"/>
                <a:cs typeface="Trebuchet MS"/>
              </a:rPr>
              <a:t>a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60" dirty="0">
                <a:solidFill>
                  <a:srgbClr val="3F6797"/>
                </a:solidFill>
                <a:latin typeface="Trebuchet MS"/>
                <a:cs typeface="Trebuchet MS"/>
              </a:rPr>
              <a:t>las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64" dirty="0">
                <a:solidFill>
                  <a:srgbClr val="3F6797"/>
                </a:solidFill>
                <a:latin typeface="Trebuchet MS"/>
                <a:cs typeface="Trebuchet MS"/>
              </a:rPr>
              <a:t>reglas  </a:t>
            </a:r>
            <a:r>
              <a:rPr sz="1710" spc="-73" dirty="0">
                <a:solidFill>
                  <a:srgbClr val="3F6797"/>
                </a:solidFill>
                <a:latin typeface="Trebuchet MS"/>
                <a:cs typeface="Trebuchet MS"/>
              </a:rPr>
              <a:t>del </a:t>
            </a:r>
            <a:r>
              <a:rPr sz="1710" spc="-60" dirty="0">
                <a:solidFill>
                  <a:srgbClr val="3F6797"/>
                </a:solidFill>
                <a:latin typeface="Trebuchet MS"/>
                <a:cs typeface="Trebuchet MS"/>
              </a:rPr>
              <a:t>enriquecimiento </a:t>
            </a:r>
            <a:r>
              <a:rPr sz="1710" spc="-43" dirty="0">
                <a:solidFill>
                  <a:srgbClr val="3F6797"/>
                </a:solidFill>
                <a:latin typeface="Trebuchet MS"/>
                <a:cs typeface="Trebuchet MS"/>
              </a:rPr>
              <a:t>sin</a:t>
            </a:r>
            <a:r>
              <a:rPr sz="1710" spc="-248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3F6797"/>
                </a:solidFill>
                <a:latin typeface="Trebuchet MS"/>
                <a:cs typeface="Trebuchet MS"/>
              </a:rPr>
              <a:t>causa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;</a:t>
            </a:r>
            <a:endParaRPr sz="1710">
              <a:latin typeface="Trebuchet MS"/>
              <a:cs typeface="Trebuchet MS"/>
            </a:endParaRPr>
          </a:p>
          <a:p>
            <a:pPr marL="797107" indent="-210679">
              <a:spcBef>
                <a:spcPts val="513"/>
              </a:spcBef>
              <a:buAutoNum type="alphaLcParenR" startAt="3"/>
              <a:tabLst>
                <a:tab pos="797650" algn="l"/>
              </a:tabLst>
            </a:pPr>
            <a:r>
              <a:rPr sz="1710" spc="-13" dirty="0">
                <a:solidFill>
                  <a:srgbClr val="C0504D"/>
                </a:solidFill>
                <a:latin typeface="Trebuchet MS"/>
                <a:cs typeface="Trebuchet MS"/>
              </a:rPr>
              <a:t>no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C0504D"/>
                </a:solidFill>
                <a:latin typeface="Trebuchet MS"/>
                <a:cs typeface="Trebuchet MS"/>
              </a:rPr>
              <a:t>agravar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C0504D"/>
                </a:solidFill>
                <a:latin typeface="Trebuchet MS"/>
                <a:cs typeface="Trebuchet MS"/>
              </a:rPr>
              <a:t>el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C0504D"/>
                </a:solidFill>
                <a:latin typeface="Trebuchet MS"/>
                <a:cs typeface="Trebuchet MS"/>
              </a:rPr>
              <a:t>daño,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51" dirty="0">
                <a:solidFill>
                  <a:srgbClr val="C0504D"/>
                </a:solidFill>
                <a:latin typeface="Trebuchet MS"/>
                <a:cs typeface="Trebuchet MS"/>
              </a:rPr>
              <a:t>si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ya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38" dirty="0">
                <a:solidFill>
                  <a:srgbClr val="C0504D"/>
                </a:solidFill>
                <a:latin typeface="Trebuchet MS"/>
                <a:cs typeface="Trebuchet MS"/>
              </a:rPr>
              <a:t>se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produjo.</a:t>
            </a:r>
            <a:endParaRPr sz="171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06415" y="2433238"/>
            <a:ext cx="3067910" cy="3383389"/>
          </a:xfrm>
          <a:custGeom>
            <a:avLst/>
            <a:gdLst/>
            <a:ahLst/>
            <a:cxnLst/>
            <a:rect l="l" t="t" r="r" b="b"/>
            <a:pathLst>
              <a:path w="3587750" h="3956684">
                <a:moveTo>
                  <a:pt x="0" y="0"/>
                </a:moveTo>
                <a:lnTo>
                  <a:pt x="3587431" y="0"/>
                </a:lnTo>
                <a:lnTo>
                  <a:pt x="3587431" y="3956129"/>
                </a:lnTo>
                <a:lnTo>
                  <a:pt x="0" y="3956129"/>
                </a:lnTo>
                <a:lnTo>
                  <a:pt x="0" y="0"/>
                </a:lnTo>
                <a:close/>
              </a:path>
            </a:pathLst>
          </a:custGeom>
          <a:ln w="27999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6"/>
          <p:cNvSpPr txBox="1"/>
          <p:nvPr/>
        </p:nvSpPr>
        <p:spPr>
          <a:xfrm>
            <a:off x="5560247" y="2480573"/>
            <a:ext cx="2996234" cy="2674989"/>
          </a:xfrm>
          <a:prstGeom prst="rect">
            <a:avLst/>
          </a:prstGeom>
        </p:spPr>
        <p:txBody>
          <a:bodyPr vert="horz" wrap="square" lIns="0" tIns="4344" rIns="0" bIns="0" rtlCol="0">
            <a:spAutoFit/>
          </a:bodyPr>
          <a:lstStyle/>
          <a:p>
            <a:pPr marR="4344" algn="just">
              <a:lnSpc>
                <a:spcPct val="104000"/>
              </a:lnSpc>
              <a:spcBef>
                <a:spcPts val="34"/>
              </a:spcBef>
            </a:pPr>
            <a:r>
              <a:rPr sz="1667" spc="111" dirty="0">
                <a:latin typeface="Tahoma"/>
                <a:cs typeface="Tahoma"/>
              </a:rPr>
              <a:t>TÍTULO </a:t>
            </a:r>
            <a:r>
              <a:rPr sz="1667" spc="13" dirty="0">
                <a:latin typeface="Tahoma"/>
                <a:cs typeface="Tahoma"/>
              </a:rPr>
              <a:t>V </a:t>
            </a:r>
            <a:r>
              <a:rPr sz="1667" spc="9" dirty="0">
                <a:latin typeface="Tahoma"/>
                <a:cs typeface="Tahoma"/>
              </a:rPr>
              <a:t>-  </a:t>
            </a:r>
            <a:r>
              <a:rPr sz="1667" spc="120" dirty="0">
                <a:latin typeface="Tahoma"/>
                <a:cs typeface="Tahoma"/>
              </a:rPr>
              <a:t>CAPÍTULO </a:t>
            </a:r>
            <a:r>
              <a:rPr sz="1667" spc="13" dirty="0">
                <a:latin typeface="Tahoma"/>
                <a:cs typeface="Tahoma"/>
              </a:rPr>
              <a:t>4  S E </a:t>
            </a:r>
            <a:r>
              <a:rPr sz="1667" spc="17" dirty="0">
                <a:latin typeface="Tahoma"/>
                <a:cs typeface="Tahoma"/>
              </a:rPr>
              <a:t>C C </a:t>
            </a:r>
            <a:r>
              <a:rPr sz="1667" spc="9" dirty="0">
                <a:latin typeface="Tahoma"/>
                <a:cs typeface="Tahoma"/>
              </a:rPr>
              <a:t>I </a:t>
            </a:r>
            <a:r>
              <a:rPr sz="1667" spc="17" dirty="0">
                <a:latin typeface="Tahoma"/>
                <a:cs typeface="Tahoma"/>
              </a:rPr>
              <a:t>Ó N </a:t>
            </a:r>
            <a:r>
              <a:rPr sz="1667" spc="13" dirty="0">
                <a:latin typeface="Tahoma"/>
                <a:cs typeface="Tahoma"/>
              </a:rPr>
              <a:t>1 1 º </a:t>
            </a:r>
            <a:r>
              <a:rPr sz="1667" spc="9" dirty="0">
                <a:latin typeface="Tahoma"/>
                <a:cs typeface="Tahoma"/>
              </a:rPr>
              <a:t>-  </a:t>
            </a:r>
            <a:r>
              <a:rPr sz="1667" spc="154" dirty="0">
                <a:latin typeface="Tahoma"/>
                <a:cs typeface="Tahoma"/>
              </a:rPr>
              <a:t>(EN </a:t>
            </a:r>
            <a:r>
              <a:rPr sz="1667" spc="205" dirty="0">
                <a:latin typeface="Tahoma"/>
                <a:cs typeface="Tahoma"/>
              </a:rPr>
              <a:t>RIQUECIMIEN </a:t>
            </a:r>
            <a:r>
              <a:rPr sz="1667" spc="97" dirty="0">
                <a:latin typeface="Tahoma"/>
                <a:cs typeface="Tahoma"/>
              </a:rPr>
              <a:t>TO</a:t>
            </a:r>
            <a:r>
              <a:rPr sz="1667" spc="-60" dirty="0">
                <a:latin typeface="Tahoma"/>
                <a:cs typeface="Tahoma"/>
              </a:rPr>
              <a:t> </a:t>
            </a:r>
            <a:r>
              <a:rPr sz="1667" spc="154" dirty="0">
                <a:latin typeface="Tahoma"/>
                <a:cs typeface="Tahoma"/>
              </a:rPr>
              <a:t>SIN  </a:t>
            </a:r>
            <a:r>
              <a:rPr sz="1667" spc="9" dirty="0">
                <a:latin typeface="Tahoma"/>
                <a:cs typeface="Tahoma"/>
              </a:rPr>
              <a:t>CAUSA)</a:t>
            </a:r>
            <a:endParaRPr sz="1667">
              <a:latin typeface="Tahoma"/>
              <a:cs typeface="Tahoma"/>
            </a:endParaRPr>
          </a:p>
          <a:p>
            <a:pPr>
              <a:spcBef>
                <a:spcPts val="51"/>
              </a:spcBef>
              <a:tabLst>
                <a:tab pos="2050325" algn="l"/>
              </a:tabLst>
            </a:pPr>
            <a:r>
              <a:rPr sz="1667" spc="17" dirty="0">
                <a:latin typeface="Tahoma"/>
                <a:cs typeface="Tahoma"/>
              </a:rPr>
              <a:t>A R T </a:t>
            </a:r>
            <a:r>
              <a:rPr sz="1667" spc="9" dirty="0">
                <a:latin typeface="Tahoma"/>
                <a:cs typeface="Tahoma"/>
              </a:rPr>
              <a:t>Í </a:t>
            </a:r>
            <a:r>
              <a:rPr sz="1667" spc="17" dirty="0">
                <a:latin typeface="Tahoma"/>
                <a:cs typeface="Tahoma"/>
              </a:rPr>
              <a:t>C U</a:t>
            </a:r>
            <a:r>
              <a:rPr sz="1667" spc="-316" dirty="0">
                <a:latin typeface="Tahoma"/>
                <a:cs typeface="Tahoma"/>
              </a:rPr>
              <a:t> </a:t>
            </a:r>
            <a:r>
              <a:rPr sz="1667" spc="13" dirty="0">
                <a:latin typeface="Tahoma"/>
                <a:cs typeface="Tahoma"/>
              </a:rPr>
              <a:t>L</a:t>
            </a:r>
            <a:r>
              <a:rPr sz="1667" spc="-47" dirty="0">
                <a:latin typeface="Tahoma"/>
                <a:cs typeface="Tahoma"/>
              </a:rPr>
              <a:t> </a:t>
            </a:r>
            <a:r>
              <a:rPr sz="1667" spc="17" dirty="0">
                <a:latin typeface="Tahoma"/>
                <a:cs typeface="Tahoma"/>
              </a:rPr>
              <a:t>O	</a:t>
            </a:r>
            <a:r>
              <a:rPr sz="1667" spc="13" dirty="0">
                <a:latin typeface="Tahoma"/>
                <a:cs typeface="Tahoma"/>
              </a:rPr>
              <a:t>1</a:t>
            </a:r>
            <a:r>
              <a:rPr sz="1667" spc="-43" dirty="0">
                <a:latin typeface="Tahoma"/>
                <a:cs typeface="Tahoma"/>
              </a:rPr>
              <a:t> </a:t>
            </a:r>
            <a:r>
              <a:rPr sz="1667" spc="13" dirty="0">
                <a:latin typeface="Tahoma"/>
                <a:cs typeface="Tahoma"/>
              </a:rPr>
              <a:t>7</a:t>
            </a:r>
            <a:r>
              <a:rPr sz="1667" spc="-43" dirty="0">
                <a:latin typeface="Tahoma"/>
                <a:cs typeface="Tahoma"/>
              </a:rPr>
              <a:t> </a:t>
            </a:r>
            <a:r>
              <a:rPr sz="1667" spc="13" dirty="0">
                <a:latin typeface="Tahoma"/>
                <a:cs typeface="Tahoma"/>
              </a:rPr>
              <a:t>9</a:t>
            </a:r>
            <a:r>
              <a:rPr sz="1667" spc="-43" dirty="0">
                <a:latin typeface="Tahoma"/>
                <a:cs typeface="Tahoma"/>
              </a:rPr>
              <a:t> </a:t>
            </a:r>
            <a:r>
              <a:rPr sz="1667" spc="13" dirty="0">
                <a:latin typeface="Tahoma"/>
                <a:cs typeface="Tahoma"/>
              </a:rPr>
              <a:t>4</a:t>
            </a:r>
            <a:r>
              <a:rPr sz="1667" spc="-60" dirty="0">
                <a:latin typeface="Tahoma"/>
                <a:cs typeface="Tahoma"/>
              </a:rPr>
              <a:t> </a:t>
            </a:r>
            <a:r>
              <a:rPr sz="1667" spc="4" dirty="0">
                <a:latin typeface="Tahoma"/>
                <a:cs typeface="Tahoma"/>
              </a:rPr>
              <a:t>.</a:t>
            </a:r>
            <a:r>
              <a:rPr sz="1667" spc="-180" dirty="0">
                <a:latin typeface="Tahoma"/>
                <a:cs typeface="Tahoma"/>
              </a:rPr>
              <a:t> </a:t>
            </a:r>
            <a:r>
              <a:rPr sz="1667" spc="9" dirty="0">
                <a:latin typeface="Tahoma"/>
                <a:cs typeface="Tahoma"/>
              </a:rPr>
              <a:t>-</a:t>
            </a:r>
            <a:endParaRPr sz="1667">
              <a:latin typeface="Tahoma"/>
              <a:cs typeface="Tahoma"/>
            </a:endParaRPr>
          </a:p>
          <a:p>
            <a:pPr marR="30407" algn="just">
              <a:lnSpc>
                <a:spcPct val="102600"/>
              </a:lnSpc>
            </a:pPr>
            <a:r>
              <a:rPr sz="1667" spc="9" dirty="0">
                <a:latin typeface="Tahoma"/>
                <a:cs typeface="Tahoma"/>
              </a:rPr>
              <a:t>Caracterización. </a:t>
            </a:r>
            <a:r>
              <a:rPr sz="1667" spc="-30" dirty="0">
                <a:latin typeface="Tahoma"/>
                <a:cs typeface="Tahoma"/>
              </a:rPr>
              <a:t>Toda </a:t>
            </a:r>
            <a:r>
              <a:rPr sz="1667" spc="13" dirty="0">
                <a:latin typeface="Tahoma"/>
                <a:cs typeface="Tahoma"/>
              </a:rPr>
              <a:t>persona  que </a:t>
            </a:r>
            <a:r>
              <a:rPr sz="1667" spc="192" dirty="0">
                <a:latin typeface="Tahoma"/>
                <a:cs typeface="Tahoma"/>
              </a:rPr>
              <a:t> </a:t>
            </a:r>
            <a:r>
              <a:rPr sz="1667" spc="9" dirty="0">
                <a:latin typeface="Tahoma"/>
                <a:cs typeface="Tahoma"/>
              </a:rPr>
              <a:t>sin </a:t>
            </a:r>
            <a:r>
              <a:rPr sz="1667" spc="201" dirty="0">
                <a:latin typeface="Tahoma"/>
                <a:cs typeface="Tahoma"/>
              </a:rPr>
              <a:t> </a:t>
            </a:r>
            <a:r>
              <a:rPr sz="1667" spc="13" dirty="0">
                <a:latin typeface="Tahoma"/>
                <a:cs typeface="Tahoma"/>
              </a:rPr>
              <a:t>una </a:t>
            </a:r>
            <a:r>
              <a:rPr sz="1667" spc="196" dirty="0">
                <a:latin typeface="Tahoma"/>
                <a:cs typeface="Tahoma"/>
              </a:rPr>
              <a:t> </a:t>
            </a:r>
            <a:r>
              <a:rPr sz="1667" spc="13" dirty="0">
                <a:latin typeface="Tahoma"/>
                <a:cs typeface="Tahoma"/>
              </a:rPr>
              <a:t>causa </a:t>
            </a:r>
            <a:r>
              <a:rPr sz="1667" spc="192" dirty="0">
                <a:latin typeface="Tahoma"/>
                <a:cs typeface="Tahoma"/>
              </a:rPr>
              <a:t> </a:t>
            </a:r>
            <a:r>
              <a:rPr sz="1667" spc="9" dirty="0">
                <a:latin typeface="Tahoma"/>
                <a:cs typeface="Tahoma"/>
              </a:rPr>
              <a:t>lícita </a:t>
            </a:r>
            <a:r>
              <a:rPr sz="1667" spc="201" dirty="0">
                <a:latin typeface="Tahoma"/>
                <a:cs typeface="Tahoma"/>
              </a:rPr>
              <a:t> </a:t>
            </a:r>
            <a:r>
              <a:rPr sz="1667" spc="13" dirty="0">
                <a:latin typeface="Tahoma"/>
                <a:cs typeface="Tahoma"/>
              </a:rPr>
              <a:t>se</a:t>
            </a:r>
            <a:endParaRPr sz="1667">
              <a:latin typeface="Tahoma"/>
              <a:cs typeface="Tahoma"/>
            </a:endParaRPr>
          </a:p>
          <a:p>
            <a:pPr marR="32036" algn="just">
              <a:lnSpc>
                <a:spcPct val="102600"/>
              </a:lnSpc>
              <a:spcBef>
                <a:spcPts val="81"/>
              </a:spcBef>
            </a:pPr>
            <a:r>
              <a:rPr sz="1667" spc="81" dirty="0">
                <a:latin typeface="Tahoma"/>
                <a:cs typeface="Tahoma"/>
              </a:rPr>
              <a:t>enriquezca </a:t>
            </a:r>
            <a:r>
              <a:rPr sz="1667" spc="13" dirty="0">
                <a:latin typeface="Tahoma"/>
                <a:cs typeface="Tahoma"/>
              </a:rPr>
              <a:t>a </a:t>
            </a:r>
            <a:r>
              <a:rPr sz="1667" spc="81" dirty="0">
                <a:latin typeface="Tahoma"/>
                <a:cs typeface="Tahoma"/>
              </a:rPr>
              <a:t>expensas </a:t>
            </a:r>
            <a:r>
              <a:rPr sz="1667" spc="51" dirty="0">
                <a:latin typeface="Tahoma"/>
                <a:cs typeface="Tahoma"/>
              </a:rPr>
              <a:t>de  </a:t>
            </a:r>
            <a:r>
              <a:rPr sz="1667" spc="56" dirty="0">
                <a:latin typeface="Tahoma"/>
                <a:cs typeface="Tahoma"/>
              </a:rPr>
              <a:t>otro, </a:t>
            </a:r>
            <a:r>
              <a:rPr sz="1667" spc="60" dirty="0">
                <a:latin typeface="Tahoma"/>
                <a:cs typeface="Tahoma"/>
              </a:rPr>
              <a:t>está </a:t>
            </a:r>
            <a:r>
              <a:rPr sz="1667" spc="68" dirty="0">
                <a:latin typeface="Tahoma"/>
                <a:cs typeface="Tahoma"/>
              </a:rPr>
              <a:t>obligada, </a:t>
            </a:r>
            <a:r>
              <a:rPr sz="1667" spc="43" dirty="0">
                <a:latin typeface="Tahoma"/>
                <a:cs typeface="Tahoma"/>
              </a:rPr>
              <a:t>en </a:t>
            </a:r>
            <a:r>
              <a:rPr sz="1667" spc="38" dirty="0">
                <a:latin typeface="Tahoma"/>
                <a:cs typeface="Tahoma"/>
              </a:rPr>
              <a:t>la  </a:t>
            </a:r>
            <a:r>
              <a:rPr sz="1667" spc="43" dirty="0">
                <a:latin typeface="Tahoma"/>
                <a:cs typeface="Tahoma"/>
              </a:rPr>
              <a:t>medida </a:t>
            </a:r>
            <a:r>
              <a:rPr sz="1667" spc="30" dirty="0">
                <a:latin typeface="Tahoma"/>
                <a:cs typeface="Tahoma"/>
              </a:rPr>
              <a:t>de</a:t>
            </a:r>
            <a:r>
              <a:rPr sz="1667" spc="573" dirty="0">
                <a:latin typeface="Tahoma"/>
                <a:cs typeface="Tahoma"/>
              </a:rPr>
              <a:t> </a:t>
            </a:r>
            <a:r>
              <a:rPr sz="1667" spc="34" dirty="0">
                <a:latin typeface="Tahoma"/>
                <a:cs typeface="Tahoma"/>
              </a:rPr>
              <a:t>su</a:t>
            </a:r>
            <a:endParaRPr sz="1667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8241720" y="6256781"/>
            <a:ext cx="189505" cy="1114027"/>
          </a:xfrm>
          <a:prstGeom prst="rect">
            <a:avLst/>
          </a:prstGeom>
        </p:spPr>
        <p:txBody>
          <a:bodyPr vert="horz" wrap="square" lIns="0" tIns="5973" rIns="0" bIns="0" rtlCol="0">
            <a:spAutoFit/>
          </a:bodyPr>
          <a:lstStyle/>
          <a:p>
            <a:pPr marL="21720">
              <a:spcBef>
                <a:spcPts val="47"/>
              </a:spcBef>
            </a:pPr>
            <a:fld id="{81D60167-4931-47E6-BA6A-407CBD079E47}" type="slidenum">
              <a:rPr spc="-13" dirty="0">
                <a:solidFill>
                  <a:srgbClr val="888888"/>
                </a:solidFill>
              </a:rPr>
              <a:pPr marL="21720">
                <a:spcBef>
                  <a:spcPts val="47"/>
                </a:spcBef>
              </a:pPr>
              <a:t>38</a:t>
            </a:fld>
            <a:endParaRPr spc="-13" dirty="0">
              <a:solidFill>
                <a:srgbClr val="888888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60247" y="5108657"/>
            <a:ext cx="1385175" cy="270801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>
              <a:spcBef>
                <a:spcPts val="111"/>
              </a:spcBef>
              <a:tabLst>
                <a:tab pos="1171769" algn="l"/>
              </a:tabLst>
            </a:pPr>
            <a:r>
              <a:rPr sz="1667" spc="9" dirty="0">
                <a:latin typeface="Tahoma"/>
                <a:cs typeface="Tahoma"/>
              </a:rPr>
              <a:t>r</a:t>
            </a:r>
            <a:r>
              <a:rPr sz="1667" spc="-222" dirty="0">
                <a:latin typeface="Tahoma"/>
                <a:cs typeface="Tahoma"/>
              </a:rPr>
              <a:t> </a:t>
            </a:r>
            <a:r>
              <a:rPr sz="1667" spc="13" dirty="0">
                <a:latin typeface="Tahoma"/>
                <a:cs typeface="Tahoma"/>
              </a:rPr>
              <a:t>e</a:t>
            </a:r>
            <a:r>
              <a:rPr sz="1667" spc="-214" dirty="0">
                <a:latin typeface="Tahoma"/>
                <a:cs typeface="Tahoma"/>
              </a:rPr>
              <a:t> </a:t>
            </a:r>
            <a:r>
              <a:rPr sz="1667" spc="13" dirty="0">
                <a:latin typeface="Tahoma"/>
                <a:cs typeface="Tahoma"/>
              </a:rPr>
              <a:t>s</a:t>
            </a:r>
            <a:r>
              <a:rPr sz="1667" spc="-209" dirty="0">
                <a:latin typeface="Tahoma"/>
                <a:cs typeface="Tahoma"/>
              </a:rPr>
              <a:t> </a:t>
            </a:r>
            <a:r>
              <a:rPr sz="1667" spc="13" dirty="0">
                <a:latin typeface="Tahoma"/>
                <a:cs typeface="Tahoma"/>
              </a:rPr>
              <a:t>a</a:t>
            </a:r>
            <a:r>
              <a:rPr sz="1667" spc="-214" dirty="0">
                <a:latin typeface="Tahoma"/>
                <a:cs typeface="Tahoma"/>
              </a:rPr>
              <a:t> </a:t>
            </a:r>
            <a:r>
              <a:rPr sz="1667" spc="9" dirty="0">
                <a:latin typeface="Tahoma"/>
                <a:cs typeface="Tahoma"/>
              </a:rPr>
              <a:t>r</a:t>
            </a:r>
            <a:r>
              <a:rPr sz="1667" spc="-217" dirty="0">
                <a:latin typeface="Tahoma"/>
                <a:cs typeface="Tahoma"/>
              </a:rPr>
              <a:t> </a:t>
            </a:r>
            <a:r>
              <a:rPr sz="1667" spc="13" dirty="0">
                <a:latin typeface="Tahoma"/>
                <a:cs typeface="Tahoma"/>
              </a:rPr>
              <a:t>c</a:t>
            </a:r>
            <a:r>
              <a:rPr sz="1667" spc="-214" dirty="0">
                <a:latin typeface="Tahoma"/>
                <a:cs typeface="Tahoma"/>
              </a:rPr>
              <a:t> </a:t>
            </a:r>
            <a:r>
              <a:rPr sz="1667" spc="4" dirty="0">
                <a:latin typeface="Tahoma"/>
                <a:cs typeface="Tahoma"/>
              </a:rPr>
              <a:t>i</a:t>
            </a:r>
            <a:r>
              <a:rPr sz="1667" spc="-209" dirty="0">
                <a:latin typeface="Tahoma"/>
                <a:cs typeface="Tahoma"/>
              </a:rPr>
              <a:t> </a:t>
            </a:r>
            <a:r>
              <a:rPr sz="1667" spc="9" dirty="0">
                <a:latin typeface="Tahoma"/>
                <a:cs typeface="Tahoma"/>
              </a:rPr>
              <a:t>r	</a:t>
            </a:r>
            <a:r>
              <a:rPr sz="1667" spc="13" dirty="0">
                <a:latin typeface="Tahoma"/>
                <a:cs typeface="Tahoma"/>
              </a:rPr>
              <a:t>e</a:t>
            </a:r>
            <a:r>
              <a:rPr sz="1667" spc="-278" dirty="0">
                <a:latin typeface="Tahoma"/>
                <a:cs typeface="Tahoma"/>
              </a:rPr>
              <a:t> </a:t>
            </a:r>
            <a:r>
              <a:rPr sz="1667" spc="4" dirty="0">
                <a:latin typeface="Tahoma"/>
                <a:cs typeface="Tahoma"/>
              </a:rPr>
              <a:t>l</a:t>
            </a:r>
            <a:endParaRPr sz="1667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28961" y="4848021"/>
            <a:ext cx="1400922" cy="536154"/>
          </a:xfrm>
          <a:prstGeom prst="rect">
            <a:avLst/>
          </a:prstGeom>
        </p:spPr>
        <p:txBody>
          <a:bodyPr vert="horz" wrap="square" lIns="0" tIns="7602" rIns="0" bIns="0" rtlCol="0">
            <a:spAutoFit/>
          </a:bodyPr>
          <a:lstStyle/>
          <a:p>
            <a:pPr marR="4344" indent="142263">
              <a:lnSpc>
                <a:spcPct val="102600"/>
              </a:lnSpc>
              <a:spcBef>
                <a:spcPts val="60"/>
              </a:spcBef>
              <a:tabLst>
                <a:tab pos="1276566" algn="l"/>
              </a:tabLst>
            </a:pPr>
            <a:r>
              <a:rPr sz="1667" spc="47" dirty="0">
                <a:latin typeface="Tahoma"/>
                <a:cs typeface="Tahoma"/>
              </a:rPr>
              <a:t>b</a:t>
            </a:r>
            <a:r>
              <a:rPr sz="1667" spc="51" dirty="0">
                <a:latin typeface="Tahoma"/>
                <a:cs typeface="Tahoma"/>
              </a:rPr>
              <a:t>ene</a:t>
            </a:r>
            <a:r>
              <a:rPr sz="1667" spc="47" dirty="0">
                <a:latin typeface="Tahoma"/>
                <a:cs typeface="Tahoma"/>
              </a:rPr>
              <a:t>fic</a:t>
            </a:r>
            <a:r>
              <a:rPr sz="1667" spc="43" dirty="0">
                <a:latin typeface="Tahoma"/>
                <a:cs typeface="Tahoma"/>
              </a:rPr>
              <a:t>i</a:t>
            </a:r>
            <a:r>
              <a:rPr sz="1667" spc="26" dirty="0">
                <a:latin typeface="Tahoma"/>
                <a:cs typeface="Tahoma"/>
              </a:rPr>
              <a:t>o</a:t>
            </a:r>
            <a:r>
              <a:rPr sz="1667" spc="4" dirty="0">
                <a:latin typeface="Tahoma"/>
                <a:cs typeface="Tahoma"/>
              </a:rPr>
              <a:t>,</a:t>
            </a:r>
            <a:r>
              <a:rPr sz="1667" dirty="0">
                <a:latin typeface="Tahoma"/>
                <a:cs typeface="Tahoma"/>
              </a:rPr>
              <a:t>	</a:t>
            </a:r>
            <a:r>
              <a:rPr sz="1667" spc="9" dirty="0">
                <a:latin typeface="Tahoma"/>
                <a:cs typeface="Tahoma"/>
              </a:rPr>
              <a:t>a  </a:t>
            </a:r>
            <a:r>
              <a:rPr sz="1667" spc="13" dirty="0">
                <a:latin typeface="Tahoma"/>
                <a:cs typeface="Tahoma"/>
              </a:rPr>
              <a:t>d</a:t>
            </a:r>
            <a:r>
              <a:rPr sz="1667" spc="-222" dirty="0">
                <a:latin typeface="Tahoma"/>
                <a:cs typeface="Tahoma"/>
              </a:rPr>
              <a:t> </a:t>
            </a:r>
            <a:r>
              <a:rPr sz="1667" spc="13" dirty="0">
                <a:latin typeface="Tahoma"/>
                <a:cs typeface="Tahoma"/>
              </a:rPr>
              <a:t>e</a:t>
            </a:r>
            <a:r>
              <a:rPr sz="1667" spc="-217" dirty="0">
                <a:latin typeface="Tahoma"/>
                <a:cs typeface="Tahoma"/>
              </a:rPr>
              <a:t> </a:t>
            </a:r>
            <a:r>
              <a:rPr sz="1667" spc="9" dirty="0">
                <a:latin typeface="Tahoma"/>
                <a:cs typeface="Tahoma"/>
              </a:rPr>
              <a:t>t</a:t>
            </a:r>
            <a:r>
              <a:rPr sz="1667" spc="-222" dirty="0">
                <a:latin typeface="Tahoma"/>
                <a:cs typeface="Tahoma"/>
              </a:rPr>
              <a:t> </a:t>
            </a:r>
            <a:r>
              <a:rPr sz="1667" spc="9" dirty="0">
                <a:latin typeface="Tahoma"/>
                <a:cs typeface="Tahoma"/>
              </a:rPr>
              <a:t>r</a:t>
            </a:r>
            <a:r>
              <a:rPr sz="1667" spc="-217" dirty="0">
                <a:latin typeface="Tahoma"/>
                <a:cs typeface="Tahoma"/>
              </a:rPr>
              <a:t> </a:t>
            </a:r>
            <a:r>
              <a:rPr sz="1667" spc="4" dirty="0">
                <a:latin typeface="Tahoma"/>
                <a:cs typeface="Tahoma"/>
              </a:rPr>
              <a:t>i</a:t>
            </a:r>
            <a:r>
              <a:rPr sz="1667" spc="-222" dirty="0">
                <a:latin typeface="Tahoma"/>
                <a:cs typeface="Tahoma"/>
              </a:rPr>
              <a:t> </a:t>
            </a:r>
            <a:r>
              <a:rPr sz="1667" spc="21" dirty="0">
                <a:latin typeface="Tahoma"/>
                <a:cs typeface="Tahoma"/>
              </a:rPr>
              <a:t>m</a:t>
            </a:r>
            <a:r>
              <a:rPr sz="1667" spc="-217" dirty="0">
                <a:latin typeface="Tahoma"/>
                <a:cs typeface="Tahoma"/>
              </a:rPr>
              <a:t> </a:t>
            </a:r>
            <a:r>
              <a:rPr sz="1667" spc="13" dirty="0">
                <a:latin typeface="Tahoma"/>
                <a:cs typeface="Tahoma"/>
              </a:rPr>
              <a:t>e</a:t>
            </a:r>
            <a:r>
              <a:rPr sz="1667" spc="-217" dirty="0">
                <a:latin typeface="Tahoma"/>
                <a:cs typeface="Tahoma"/>
              </a:rPr>
              <a:t> </a:t>
            </a:r>
            <a:r>
              <a:rPr sz="1667" spc="13" dirty="0">
                <a:latin typeface="Tahoma"/>
                <a:cs typeface="Tahoma"/>
              </a:rPr>
              <a:t>n</a:t>
            </a:r>
            <a:r>
              <a:rPr sz="1667" spc="-222" dirty="0">
                <a:latin typeface="Tahoma"/>
                <a:cs typeface="Tahoma"/>
              </a:rPr>
              <a:t> </a:t>
            </a:r>
            <a:r>
              <a:rPr sz="1667" spc="9" dirty="0">
                <a:latin typeface="Tahoma"/>
                <a:cs typeface="Tahoma"/>
              </a:rPr>
              <a:t>t</a:t>
            </a:r>
            <a:r>
              <a:rPr sz="1667" spc="-217" dirty="0">
                <a:latin typeface="Tahoma"/>
                <a:cs typeface="Tahoma"/>
              </a:rPr>
              <a:t> </a:t>
            </a:r>
            <a:r>
              <a:rPr sz="1667" spc="13" dirty="0">
                <a:latin typeface="Tahoma"/>
                <a:cs typeface="Tahoma"/>
              </a:rPr>
              <a:t>o</a:t>
            </a:r>
            <a:endParaRPr sz="1667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60247" y="5380154"/>
            <a:ext cx="2777409" cy="270801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>
              <a:spcBef>
                <a:spcPts val="111"/>
              </a:spcBef>
            </a:pPr>
            <a:r>
              <a:rPr sz="1667" spc="9" dirty="0">
                <a:latin typeface="Tahoma"/>
                <a:cs typeface="Tahoma"/>
              </a:rPr>
              <a:t>patrimonial del</a:t>
            </a:r>
            <a:r>
              <a:rPr sz="1667" spc="-4" dirty="0">
                <a:latin typeface="Tahoma"/>
                <a:cs typeface="Tahoma"/>
              </a:rPr>
              <a:t> </a:t>
            </a:r>
            <a:r>
              <a:rPr sz="1667" spc="9" dirty="0">
                <a:latin typeface="Tahoma"/>
                <a:cs typeface="Tahoma"/>
              </a:rPr>
              <a:t>empobrecido.</a:t>
            </a:r>
            <a:endParaRPr sz="1667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410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3945" y="107765"/>
            <a:ext cx="6409946" cy="1167034"/>
          </a:xfrm>
          <a:prstGeom prst="rect">
            <a:avLst/>
          </a:prstGeom>
        </p:spPr>
        <p:txBody>
          <a:bodyPr vert="horz" wrap="square" lIns="0" tIns="24706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5725" marR="4344" indent="755650">
              <a:lnSpc>
                <a:spcPct val="100600"/>
              </a:lnSpc>
              <a:spcBef>
                <a:spcPts val="64"/>
              </a:spcBef>
            </a:pPr>
            <a:r>
              <a:rPr sz="3000" spc="9" dirty="0"/>
              <a:t>¿Qué</a:t>
            </a:r>
            <a:r>
              <a:rPr sz="3000" spc="-167" dirty="0"/>
              <a:t> </a:t>
            </a:r>
            <a:r>
              <a:rPr sz="3000" spc="-94" dirty="0"/>
              <a:t>derecho</a:t>
            </a:r>
            <a:r>
              <a:rPr sz="3000" spc="-171" dirty="0"/>
              <a:t> </a:t>
            </a:r>
            <a:r>
              <a:rPr sz="3000" spc="-115" dirty="0"/>
              <a:t>confiere</a:t>
            </a:r>
            <a:r>
              <a:rPr sz="3000" spc="-167" dirty="0"/>
              <a:t> </a:t>
            </a:r>
            <a:r>
              <a:rPr sz="3000" spc="-133" dirty="0"/>
              <a:t>el</a:t>
            </a:r>
            <a:r>
              <a:rPr sz="3000" spc="-167" dirty="0"/>
              <a:t> </a:t>
            </a:r>
            <a:r>
              <a:rPr sz="3000" spc="-90" dirty="0"/>
              <a:t>haber</a:t>
            </a:r>
            <a:r>
              <a:rPr sz="3000" spc="-167" dirty="0"/>
              <a:t> </a:t>
            </a:r>
            <a:r>
              <a:rPr sz="3000" spc="-97" dirty="0"/>
              <a:t>actuado</a:t>
            </a:r>
            <a:r>
              <a:rPr sz="3000" spc="-171" dirty="0"/>
              <a:t> </a:t>
            </a:r>
            <a:r>
              <a:rPr sz="3000" spc="-133" dirty="0"/>
              <a:t>el</a:t>
            </a:r>
            <a:r>
              <a:rPr sz="3000" spc="-167" dirty="0"/>
              <a:t> </a:t>
            </a:r>
            <a:r>
              <a:rPr sz="3000" spc="-94" dirty="0"/>
              <a:t>deber</a:t>
            </a:r>
            <a:r>
              <a:rPr sz="3000" spc="-167" dirty="0"/>
              <a:t> </a:t>
            </a:r>
            <a:r>
              <a:rPr sz="3000" spc="-94" dirty="0"/>
              <a:t>de  </a:t>
            </a:r>
            <a:r>
              <a:rPr sz="3000" spc="-73" dirty="0"/>
              <a:t>prevención?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451" y="1621620"/>
            <a:ext cx="4601322" cy="3791677"/>
          </a:xfrm>
          <a:prstGeom prst="rect">
            <a:avLst/>
          </a:prstGeom>
        </p:spPr>
        <p:txBody>
          <a:bodyPr vert="horz" wrap="square" lIns="0" tIns="31494" rIns="0" bIns="0" rtlCol="0">
            <a:spAutoFit/>
          </a:bodyPr>
          <a:lstStyle/>
          <a:p>
            <a:pPr marL="108598">
              <a:spcBef>
                <a:spcPts val="248"/>
              </a:spcBef>
            </a:pPr>
            <a:r>
              <a:rPr sz="1710" spc="-64" dirty="0">
                <a:solidFill>
                  <a:srgbClr val="C0504D"/>
                </a:solidFill>
                <a:latin typeface="Trebuchet MS"/>
                <a:cs typeface="Trebuchet MS"/>
              </a:rPr>
              <a:t>ARTÍCULO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1710.- </a:t>
            </a:r>
            <a:r>
              <a:rPr sz="1710" b="1" spc="-81" dirty="0">
                <a:solidFill>
                  <a:srgbClr val="C0504D"/>
                </a:solidFill>
                <a:latin typeface="Trebuchet MS"/>
                <a:cs typeface="Trebuchet MS"/>
              </a:rPr>
              <a:t>Deber </a:t>
            </a:r>
            <a:r>
              <a:rPr sz="1710" b="1" spc="-86" dirty="0">
                <a:solidFill>
                  <a:srgbClr val="C0504D"/>
                </a:solidFill>
                <a:latin typeface="Trebuchet MS"/>
                <a:cs typeface="Trebuchet MS"/>
              </a:rPr>
              <a:t>de </a:t>
            </a:r>
            <a:r>
              <a:rPr sz="1710" b="1" spc="-97" dirty="0">
                <a:solidFill>
                  <a:srgbClr val="C0504D"/>
                </a:solidFill>
                <a:latin typeface="Trebuchet MS"/>
                <a:cs typeface="Trebuchet MS"/>
              </a:rPr>
              <a:t>prevención </a:t>
            </a:r>
            <a:r>
              <a:rPr sz="1710" b="1" spc="-86" dirty="0">
                <a:solidFill>
                  <a:srgbClr val="C0504D"/>
                </a:solidFill>
                <a:latin typeface="Trebuchet MS"/>
                <a:cs typeface="Trebuchet MS"/>
              </a:rPr>
              <a:t>del</a:t>
            </a:r>
            <a:r>
              <a:rPr sz="1710" b="1" spc="-333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b="1" spc="-81" dirty="0">
                <a:solidFill>
                  <a:srgbClr val="C0504D"/>
                </a:solidFill>
                <a:latin typeface="Trebuchet MS"/>
                <a:cs typeface="Trebuchet MS"/>
              </a:rPr>
              <a:t>daño</a:t>
            </a:r>
            <a:r>
              <a:rPr sz="1710" spc="-81" dirty="0">
                <a:solidFill>
                  <a:srgbClr val="C0504D"/>
                </a:solidFill>
                <a:latin typeface="Trebuchet MS"/>
                <a:cs typeface="Trebuchet MS"/>
              </a:rPr>
              <a:t>.</a:t>
            </a:r>
            <a:endParaRPr sz="1710">
              <a:latin typeface="Trebuchet MS"/>
              <a:cs typeface="Trebuchet MS"/>
            </a:endParaRPr>
          </a:p>
          <a:p>
            <a:pPr marL="238915" marR="224797" algn="ctr">
              <a:lnSpc>
                <a:spcPct val="104200"/>
              </a:lnSpc>
              <a:spcBef>
                <a:spcPts val="86"/>
              </a:spcBef>
            </a:pPr>
            <a:r>
              <a:rPr sz="1710" spc="-103" dirty="0">
                <a:solidFill>
                  <a:srgbClr val="C0504D"/>
                </a:solidFill>
                <a:latin typeface="Trebuchet MS"/>
                <a:cs typeface="Trebuchet MS"/>
              </a:rPr>
              <a:t>Toda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persona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8" dirty="0">
                <a:solidFill>
                  <a:srgbClr val="C0504D"/>
                </a:solidFill>
                <a:latin typeface="Trebuchet MS"/>
                <a:cs typeface="Trebuchet MS"/>
              </a:rPr>
              <a:t>tiene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C0504D"/>
                </a:solidFill>
                <a:latin typeface="Trebuchet MS"/>
                <a:cs typeface="Trebuchet MS"/>
              </a:rPr>
              <a:t>el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103" dirty="0">
                <a:solidFill>
                  <a:srgbClr val="C0504D"/>
                </a:solidFill>
                <a:latin typeface="Trebuchet MS"/>
                <a:cs typeface="Trebuchet MS"/>
              </a:rPr>
              <a:t>deber,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en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cuanto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56" dirty="0">
                <a:solidFill>
                  <a:srgbClr val="C0504D"/>
                </a:solidFill>
                <a:latin typeface="Trebuchet MS"/>
                <a:cs typeface="Trebuchet MS"/>
              </a:rPr>
              <a:t>de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C0504D"/>
                </a:solidFill>
                <a:latin typeface="Trebuchet MS"/>
                <a:cs typeface="Trebuchet MS"/>
              </a:rPr>
              <a:t>ella  </a:t>
            </a:r>
            <a:r>
              <a:rPr sz="1710" spc="-68" dirty="0">
                <a:solidFill>
                  <a:srgbClr val="C0504D"/>
                </a:solidFill>
                <a:latin typeface="Trebuchet MS"/>
                <a:cs typeface="Trebuchet MS"/>
              </a:rPr>
              <a:t>dependa,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90" dirty="0">
                <a:solidFill>
                  <a:srgbClr val="C0504D"/>
                </a:solidFill>
                <a:latin typeface="Trebuchet MS"/>
                <a:cs typeface="Trebuchet MS"/>
              </a:rPr>
              <a:t>de:</a:t>
            </a:r>
            <a:endParaRPr sz="1710">
              <a:latin typeface="Trebuchet MS"/>
              <a:cs typeface="Trebuchet MS"/>
            </a:endParaRPr>
          </a:p>
          <a:p>
            <a:pPr marL="10860" indent="553848">
              <a:spcBef>
                <a:spcPts val="513"/>
              </a:spcBef>
              <a:buAutoNum type="alphaLcParenR"/>
              <a:tabLst>
                <a:tab pos="788418" algn="l"/>
              </a:tabLst>
            </a:pP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evitar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causar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21" dirty="0">
                <a:solidFill>
                  <a:srgbClr val="C0504D"/>
                </a:solidFill>
                <a:latin typeface="Trebuchet MS"/>
                <a:cs typeface="Trebuchet MS"/>
              </a:rPr>
              <a:t>un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30" dirty="0">
                <a:solidFill>
                  <a:srgbClr val="C0504D"/>
                </a:solidFill>
                <a:latin typeface="Trebuchet MS"/>
                <a:cs typeface="Trebuchet MS"/>
              </a:rPr>
              <a:t>daño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13" dirty="0">
                <a:solidFill>
                  <a:srgbClr val="C0504D"/>
                </a:solidFill>
                <a:latin typeface="Trebuchet MS"/>
                <a:cs typeface="Trebuchet MS"/>
              </a:rPr>
              <a:t>no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C0504D"/>
                </a:solidFill>
                <a:latin typeface="Trebuchet MS"/>
                <a:cs typeface="Trebuchet MS"/>
              </a:rPr>
              <a:t>justificado;</a:t>
            </a:r>
            <a:endParaRPr sz="1710">
              <a:latin typeface="Trebuchet MS"/>
              <a:cs typeface="Trebuchet MS"/>
            </a:endParaRPr>
          </a:p>
          <a:p>
            <a:pPr marL="10860" marR="4344" indent="488690">
              <a:lnSpc>
                <a:spcPct val="105000"/>
              </a:lnSpc>
              <a:spcBef>
                <a:spcPts val="496"/>
              </a:spcBef>
              <a:buAutoNum type="alphaLcParenR"/>
              <a:tabLst>
                <a:tab pos="733034" algn="l"/>
              </a:tabLst>
            </a:pPr>
            <a:r>
              <a:rPr sz="1710" spc="-94" dirty="0">
                <a:solidFill>
                  <a:srgbClr val="C0504D"/>
                </a:solidFill>
                <a:latin typeface="Trebuchet MS"/>
                <a:cs typeface="Trebuchet MS"/>
              </a:rPr>
              <a:t>adoptar, </a:t>
            </a:r>
            <a:r>
              <a:rPr sz="1710" spc="-56" dirty="0">
                <a:solidFill>
                  <a:srgbClr val="C0504D"/>
                </a:solidFill>
                <a:latin typeface="Trebuchet MS"/>
                <a:cs typeface="Trebuchet MS"/>
              </a:rPr>
              <a:t>de </a:t>
            </a: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buena </a:t>
            </a:r>
            <a:r>
              <a:rPr sz="1710" spc="-107" dirty="0">
                <a:solidFill>
                  <a:srgbClr val="C0504D"/>
                </a:solidFill>
                <a:latin typeface="Trebuchet MS"/>
                <a:cs typeface="Trebuchet MS"/>
              </a:rPr>
              <a:t>fe </a:t>
            </a:r>
            <a:r>
              <a:rPr sz="1710" spc="-56" dirty="0">
                <a:solidFill>
                  <a:srgbClr val="C0504D"/>
                </a:solidFill>
                <a:latin typeface="Trebuchet MS"/>
                <a:cs typeface="Trebuchet MS"/>
              </a:rPr>
              <a:t>y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conforme </a:t>
            </a:r>
            <a:r>
              <a:rPr sz="1710" spc="-64" dirty="0">
                <a:solidFill>
                  <a:srgbClr val="C0504D"/>
                </a:solidFill>
                <a:latin typeface="Trebuchet MS"/>
                <a:cs typeface="Trebuchet MS"/>
              </a:rPr>
              <a:t>a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las 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circunstancias,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las </a:t>
            </a:r>
            <a:r>
              <a:rPr sz="1710" spc="-51" dirty="0">
                <a:solidFill>
                  <a:srgbClr val="C0504D"/>
                </a:solidFill>
                <a:latin typeface="Trebuchet MS"/>
                <a:cs typeface="Trebuchet MS"/>
              </a:rPr>
              <a:t>medidas </a:t>
            </a:r>
            <a:r>
              <a:rPr sz="1710" spc="-64" dirty="0">
                <a:solidFill>
                  <a:srgbClr val="C0504D"/>
                </a:solidFill>
                <a:latin typeface="Trebuchet MS"/>
                <a:cs typeface="Trebuchet MS"/>
              </a:rPr>
              <a:t>razonables </a:t>
            </a:r>
            <a:r>
              <a:rPr sz="1710" spc="-68" dirty="0">
                <a:solidFill>
                  <a:srgbClr val="C0504D"/>
                </a:solidFill>
                <a:latin typeface="Trebuchet MS"/>
                <a:cs typeface="Trebuchet MS"/>
              </a:rPr>
              <a:t>para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evitar  </a:t>
            </a: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que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38" dirty="0">
                <a:solidFill>
                  <a:srgbClr val="C0504D"/>
                </a:solidFill>
                <a:latin typeface="Trebuchet MS"/>
                <a:cs typeface="Trebuchet MS"/>
              </a:rPr>
              <a:t>se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8" dirty="0">
                <a:solidFill>
                  <a:srgbClr val="C0504D"/>
                </a:solidFill>
                <a:latin typeface="Trebuchet MS"/>
                <a:cs typeface="Trebuchet MS"/>
              </a:rPr>
              <a:t>produzca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21" dirty="0">
                <a:solidFill>
                  <a:srgbClr val="C0504D"/>
                </a:solidFill>
                <a:latin typeface="Trebuchet MS"/>
                <a:cs typeface="Trebuchet MS"/>
              </a:rPr>
              <a:t>un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C0504D"/>
                </a:solidFill>
                <a:latin typeface="Trebuchet MS"/>
                <a:cs typeface="Trebuchet MS"/>
              </a:rPr>
              <a:t>daño,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dirty="0">
                <a:solidFill>
                  <a:srgbClr val="C0504D"/>
                </a:solidFill>
                <a:latin typeface="Trebuchet MS"/>
                <a:cs typeface="Trebuchet MS"/>
              </a:rPr>
              <a:t>o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51" dirty="0">
                <a:solidFill>
                  <a:srgbClr val="C0504D"/>
                </a:solidFill>
                <a:latin typeface="Trebuchet MS"/>
                <a:cs typeface="Trebuchet MS"/>
              </a:rPr>
              <a:t>disminuir</a:t>
            </a:r>
            <a:r>
              <a:rPr sz="1710" spc="-120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17" dirty="0">
                <a:solidFill>
                  <a:srgbClr val="C0504D"/>
                </a:solidFill>
                <a:latin typeface="Trebuchet MS"/>
                <a:cs typeface="Trebuchet MS"/>
              </a:rPr>
              <a:t>su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4" dirty="0">
                <a:solidFill>
                  <a:srgbClr val="C0504D"/>
                </a:solidFill>
                <a:latin typeface="Trebuchet MS"/>
                <a:cs typeface="Trebuchet MS"/>
              </a:rPr>
              <a:t>magnitud; </a:t>
            </a:r>
            <a:r>
              <a:rPr sz="1710" spc="-6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51" dirty="0">
                <a:solidFill>
                  <a:srgbClr val="3F6797"/>
                </a:solidFill>
                <a:latin typeface="Trebuchet MS"/>
                <a:cs typeface="Trebuchet MS"/>
              </a:rPr>
              <a:t>si </a:t>
            </a:r>
            <a:r>
              <a:rPr sz="1710" spc="-73" dirty="0">
                <a:solidFill>
                  <a:srgbClr val="3F6797"/>
                </a:solidFill>
                <a:latin typeface="Trebuchet MS"/>
                <a:cs typeface="Trebuchet MS"/>
              </a:rPr>
              <a:t>tales </a:t>
            </a:r>
            <a:r>
              <a:rPr sz="1710" spc="-51" dirty="0">
                <a:solidFill>
                  <a:srgbClr val="3F6797"/>
                </a:solidFill>
                <a:latin typeface="Trebuchet MS"/>
                <a:cs typeface="Trebuchet MS"/>
              </a:rPr>
              <a:t>medidas </a:t>
            </a:r>
            <a:r>
              <a:rPr sz="1710" spc="-73" dirty="0">
                <a:solidFill>
                  <a:srgbClr val="3F6797"/>
                </a:solidFill>
                <a:latin typeface="Trebuchet MS"/>
                <a:cs typeface="Trebuchet MS"/>
              </a:rPr>
              <a:t>evitan </a:t>
            </a:r>
            <a:r>
              <a:rPr sz="1710" dirty="0">
                <a:solidFill>
                  <a:srgbClr val="3F6797"/>
                </a:solidFill>
                <a:latin typeface="Trebuchet MS"/>
                <a:cs typeface="Trebuchet MS"/>
              </a:rPr>
              <a:t>o </a:t>
            </a:r>
            <a:r>
              <a:rPr sz="1710" spc="-47" dirty="0">
                <a:solidFill>
                  <a:srgbClr val="3F6797"/>
                </a:solidFill>
                <a:latin typeface="Trebuchet MS"/>
                <a:cs typeface="Trebuchet MS"/>
              </a:rPr>
              <a:t>disminuyen </a:t>
            </a:r>
            <a:r>
              <a:rPr sz="1710" spc="-86" dirty="0">
                <a:solidFill>
                  <a:srgbClr val="3F6797"/>
                </a:solidFill>
                <a:latin typeface="Trebuchet MS"/>
                <a:cs typeface="Trebuchet MS"/>
              </a:rPr>
              <a:t>la </a:t>
            </a:r>
            <a:r>
              <a:rPr sz="1710" spc="-51" dirty="0">
                <a:solidFill>
                  <a:srgbClr val="3F6797"/>
                </a:solidFill>
                <a:latin typeface="Trebuchet MS"/>
                <a:cs typeface="Trebuchet MS"/>
              </a:rPr>
              <a:t>magnitud  </a:t>
            </a:r>
            <a:r>
              <a:rPr sz="1710" spc="-56" dirty="0">
                <a:solidFill>
                  <a:srgbClr val="3F6797"/>
                </a:solidFill>
                <a:latin typeface="Trebuchet MS"/>
                <a:cs typeface="Trebuchet MS"/>
              </a:rPr>
              <a:t>de </a:t>
            </a:r>
            <a:r>
              <a:rPr sz="1710" spc="-21" dirty="0">
                <a:solidFill>
                  <a:srgbClr val="3F6797"/>
                </a:solidFill>
                <a:latin typeface="Trebuchet MS"/>
                <a:cs typeface="Trebuchet MS"/>
              </a:rPr>
              <a:t>un </a:t>
            </a:r>
            <a:r>
              <a:rPr sz="1710" spc="-30" dirty="0">
                <a:solidFill>
                  <a:srgbClr val="3F6797"/>
                </a:solidFill>
                <a:latin typeface="Trebuchet MS"/>
                <a:cs typeface="Trebuchet MS"/>
              </a:rPr>
              <a:t>daño </a:t>
            </a:r>
            <a:r>
              <a:rPr sz="1710" spc="-73" dirty="0">
                <a:solidFill>
                  <a:srgbClr val="3F6797"/>
                </a:solidFill>
                <a:latin typeface="Trebuchet MS"/>
                <a:cs typeface="Trebuchet MS"/>
              </a:rPr>
              <a:t>del </a:t>
            </a:r>
            <a:r>
              <a:rPr sz="1710" spc="-77" dirty="0">
                <a:solidFill>
                  <a:srgbClr val="3F6797"/>
                </a:solidFill>
                <a:latin typeface="Trebuchet MS"/>
                <a:cs typeface="Trebuchet MS"/>
              </a:rPr>
              <a:t>cual </a:t>
            </a:r>
            <a:r>
              <a:rPr sz="1710" spc="-21" dirty="0">
                <a:solidFill>
                  <a:srgbClr val="3F6797"/>
                </a:solidFill>
                <a:latin typeface="Trebuchet MS"/>
                <a:cs typeface="Trebuchet MS"/>
              </a:rPr>
              <a:t>un </a:t>
            </a:r>
            <a:r>
              <a:rPr sz="1710" spc="-77" dirty="0">
                <a:solidFill>
                  <a:srgbClr val="3F6797"/>
                </a:solidFill>
                <a:latin typeface="Trebuchet MS"/>
                <a:cs typeface="Trebuchet MS"/>
              </a:rPr>
              <a:t>tercero </a:t>
            </a:r>
            <a:r>
              <a:rPr sz="1710" spc="-60" dirty="0">
                <a:solidFill>
                  <a:srgbClr val="3F6797"/>
                </a:solidFill>
                <a:latin typeface="Trebuchet MS"/>
                <a:cs typeface="Trebuchet MS"/>
              </a:rPr>
              <a:t>sería </a:t>
            </a:r>
            <a:r>
              <a:rPr sz="1710" spc="-56" dirty="0">
                <a:solidFill>
                  <a:srgbClr val="3F6797"/>
                </a:solidFill>
                <a:latin typeface="Trebuchet MS"/>
                <a:cs typeface="Trebuchet MS"/>
              </a:rPr>
              <a:t>responsable;  </a:t>
            </a:r>
            <a:r>
              <a:rPr sz="1710" spc="-68" dirty="0">
                <a:solidFill>
                  <a:srgbClr val="3F6797"/>
                </a:solidFill>
                <a:latin typeface="Trebuchet MS"/>
                <a:cs typeface="Trebuchet MS"/>
              </a:rPr>
              <a:t>tiene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56" dirty="0">
                <a:solidFill>
                  <a:srgbClr val="3F6797"/>
                </a:solidFill>
                <a:latin typeface="Trebuchet MS"/>
                <a:cs typeface="Trebuchet MS"/>
              </a:rPr>
              <a:t>derecho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64" dirty="0">
                <a:solidFill>
                  <a:srgbClr val="3F6797"/>
                </a:solidFill>
                <a:latin typeface="Trebuchet MS"/>
                <a:cs typeface="Trebuchet MS"/>
              </a:rPr>
              <a:t>a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3F6797"/>
                </a:solidFill>
                <a:latin typeface="Trebuchet MS"/>
                <a:cs typeface="Trebuchet MS"/>
              </a:rPr>
              <a:t>que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3F6797"/>
                </a:solidFill>
                <a:latin typeface="Trebuchet MS"/>
                <a:cs typeface="Trebuchet MS"/>
              </a:rPr>
              <a:t>éste</a:t>
            </a:r>
            <a:r>
              <a:rPr sz="1710" spc="-120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3F6797"/>
                </a:solidFill>
                <a:latin typeface="Trebuchet MS"/>
                <a:cs typeface="Trebuchet MS"/>
              </a:rPr>
              <a:t>le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56" dirty="0">
                <a:solidFill>
                  <a:srgbClr val="3F6797"/>
                </a:solidFill>
                <a:latin typeface="Trebuchet MS"/>
                <a:cs typeface="Trebuchet MS"/>
              </a:rPr>
              <a:t>reembolse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3F6797"/>
                </a:solidFill>
                <a:latin typeface="Trebuchet MS"/>
                <a:cs typeface="Trebuchet MS"/>
              </a:rPr>
              <a:t>el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64" dirty="0">
                <a:solidFill>
                  <a:srgbClr val="3F6797"/>
                </a:solidFill>
                <a:latin typeface="Trebuchet MS"/>
                <a:cs typeface="Trebuchet MS"/>
              </a:rPr>
              <a:t>valor</a:t>
            </a:r>
            <a:r>
              <a:rPr sz="1710" spc="-120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56" dirty="0">
                <a:solidFill>
                  <a:srgbClr val="3F6797"/>
                </a:solidFill>
                <a:latin typeface="Trebuchet MS"/>
                <a:cs typeface="Trebuchet MS"/>
              </a:rPr>
              <a:t>de</a:t>
            </a:r>
            <a:endParaRPr sz="1710">
              <a:latin typeface="Trebuchet MS"/>
              <a:cs typeface="Trebuchet MS"/>
            </a:endParaRPr>
          </a:p>
          <a:p>
            <a:pPr marL="933940" marR="155295" indent="-781903">
              <a:lnSpc>
                <a:spcPct val="104200"/>
              </a:lnSpc>
              <a:spcBef>
                <a:spcPts val="86"/>
              </a:spcBef>
            </a:pPr>
            <a:r>
              <a:rPr sz="1710" spc="-43" dirty="0">
                <a:solidFill>
                  <a:srgbClr val="3F6797"/>
                </a:solidFill>
                <a:latin typeface="Trebuchet MS"/>
                <a:cs typeface="Trebuchet MS"/>
              </a:rPr>
              <a:t>los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51" dirty="0">
                <a:solidFill>
                  <a:srgbClr val="3F6797"/>
                </a:solidFill>
                <a:latin typeface="Trebuchet MS"/>
                <a:cs typeface="Trebuchet MS"/>
              </a:rPr>
              <a:t>gastos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3F6797"/>
                </a:solidFill>
                <a:latin typeface="Trebuchet MS"/>
                <a:cs typeface="Trebuchet MS"/>
              </a:rPr>
              <a:t>en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3F6797"/>
                </a:solidFill>
                <a:latin typeface="Trebuchet MS"/>
                <a:cs typeface="Trebuchet MS"/>
              </a:rPr>
              <a:t>que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3F6797"/>
                </a:solidFill>
                <a:latin typeface="Trebuchet MS"/>
                <a:cs typeface="Trebuchet MS"/>
              </a:rPr>
              <a:t>incurrió,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60" dirty="0">
                <a:solidFill>
                  <a:srgbClr val="3F6797"/>
                </a:solidFill>
                <a:latin typeface="Trebuchet MS"/>
                <a:cs typeface="Trebuchet MS"/>
              </a:rPr>
              <a:t>conforme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64" dirty="0">
                <a:solidFill>
                  <a:srgbClr val="3F6797"/>
                </a:solidFill>
                <a:latin typeface="Trebuchet MS"/>
                <a:cs typeface="Trebuchet MS"/>
              </a:rPr>
              <a:t>a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60" dirty="0">
                <a:solidFill>
                  <a:srgbClr val="3F6797"/>
                </a:solidFill>
                <a:latin typeface="Trebuchet MS"/>
                <a:cs typeface="Trebuchet MS"/>
              </a:rPr>
              <a:t>las</a:t>
            </a:r>
            <a:r>
              <a:rPr sz="1710" spc="-12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64" dirty="0">
                <a:solidFill>
                  <a:srgbClr val="3F6797"/>
                </a:solidFill>
                <a:latin typeface="Trebuchet MS"/>
                <a:cs typeface="Trebuchet MS"/>
              </a:rPr>
              <a:t>reglas  </a:t>
            </a:r>
            <a:r>
              <a:rPr sz="1710" spc="-73" dirty="0">
                <a:solidFill>
                  <a:srgbClr val="3F6797"/>
                </a:solidFill>
                <a:latin typeface="Trebuchet MS"/>
                <a:cs typeface="Trebuchet MS"/>
              </a:rPr>
              <a:t>del </a:t>
            </a:r>
            <a:r>
              <a:rPr sz="1710" spc="-60" dirty="0">
                <a:solidFill>
                  <a:srgbClr val="3F6797"/>
                </a:solidFill>
                <a:latin typeface="Trebuchet MS"/>
                <a:cs typeface="Trebuchet MS"/>
              </a:rPr>
              <a:t>enriquecimiento </a:t>
            </a:r>
            <a:r>
              <a:rPr sz="1710" spc="-43" dirty="0">
                <a:solidFill>
                  <a:srgbClr val="3F6797"/>
                </a:solidFill>
                <a:latin typeface="Trebuchet MS"/>
                <a:cs typeface="Trebuchet MS"/>
              </a:rPr>
              <a:t>sin</a:t>
            </a:r>
            <a:r>
              <a:rPr sz="1710" spc="-248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3F6797"/>
                </a:solidFill>
                <a:latin typeface="Trebuchet MS"/>
                <a:cs typeface="Trebuchet MS"/>
              </a:rPr>
              <a:t>causa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;</a:t>
            </a:r>
            <a:endParaRPr sz="1710">
              <a:latin typeface="Trebuchet MS"/>
              <a:cs typeface="Trebuchet MS"/>
            </a:endParaRPr>
          </a:p>
          <a:p>
            <a:pPr marL="797107" indent="-210679">
              <a:spcBef>
                <a:spcPts val="513"/>
              </a:spcBef>
              <a:buAutoNum type="alphaLcParenR" startAt="3"/>
              <a:tabLst>
                <a:tab pos="797650" algn="l"/>
              </a:tabLst>
            </a:pPr>
            <a:r>
              <a:rPr sz="1710" spc="-13" dirty="0">
                <a:solidFill>
                  <a:srgbClr val="C0504D"/>
                </a:solidFill>
                <a:latin typeface="Trebuchet MS"/>
                <a:cs typeface="Trebuchet MS"/>
              </a:rPr>
              <a:t>no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C0504D"/>
                </a:solidFill>
                <a:latin typeface="Trebuchet MS"/>
                <a:cs typeface="Trebuchet MS"/>
              </a:rPr>
              <a:t>agravar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C0504D"/>
                </a:solidFill>
                <a:latin typeface="Trebuchet MS"/>
                <a:cs typeface="Trebuchet MS"/>
              </a:rPr>
              <a:t>el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C0504D"/>
                </a:solidFill>
                <a:latin typeface="Trebuchet MS"/>
                <a:cs typeface="Trebuchet MS"/>
              </a:rPr>
              <a:t>daño,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51" dirty="0">
                <a:solidFill>
                  <a:srgbClr val="C0504D"/>
                </a:solidFill>
                <a:latin typeface="Trebuchet MS"/>
                <a:cs typeface="Trebuchet MS"/>
              </a:rPr>
              <a:t>si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ya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38" dirty="0">
                <a:solidFill>
                  <a:srgbClr val="C0504D"/>
                </a:solidFill>
                <a:latin typeface="Trebuchet MS"/>
                <a:cs typeface="Trebuchet MS"/>
              </a:rPr>
              <a:t>se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produjo.</a:t>
            </a:r>
            <a:endParaRPr sz="171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758" y="1799554"/>
            <a:ext cx="3067910" cy="4548108"/>
          </a:xfrm>
          <a:custGeom>
            <a:avLst/>
            <a:gdLst/>
            <a:ahLst/>
            <a:cxnLst/>
            <a:rect l="l" t="t" r="r" b="b"/>
            <a:pathLst>
              <a:path w="3587750" h="5318759">
                <a:moveTo>
                  <a:pt x="0" y="0"/>
                </a:moveTo>
                <a:lnTo>
                  <a:pt x="3587432" y="0"/>
                </a:lnTo>
                <a:lnTo>
                  <a:pt x="3587432" y="5318215"/>
                </a:lnTo>
                <a:lnTo>
                  <a:pt x="0" y="53182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/>
          <p:nvPr/>
        </p:nvSpPr>
        <p:spPr>
          <a:xfrm>
            <a:off x="5486758" y="1799554"/>
            <a:ext cx="3067910" cy="4548108"/>
          </a:xfrm>
          <a:custGeom>
            <a:avLst/>
            <a:gdLst/>
            <a:ahLst/>
            <a:cxnLst/>
            <a:rect l="l" t="t" r="r" b="b"/>
            <a:pathLst>
              <a:path w="3587750" h="5318759">
                <a:moveTo>
                  <a:pt x="0" y="0"/>
                </a:moveTo>
                <a:lnTo>
                  <a:pt x="3587431" y="0"/>
                </a:lnTo>
                <a:lnTo>
                  <a:pt x="3587431" y="5318199"/>
                </a:lnTo>
                <a:lnTo>
                  <a:pt x="0" y="5318199"/>
                </a:lnTo>
                <a:lnTo>
                  <a:pt x="0" y="0"/>
                </a:lnTo>
                <a:close/>
              </a:path>
            </a:pathLst>
          </a:custGeom>
          <a:ln w="28003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6"/>
          <p:cNvSpPr txBox="1"/>
          <p:nvPr/>
        </p:nvSpPr>
        <p:spPr>
          <a:xfrm>
            <a:off x="5538527" y="1850702"/>
            <a:ext cx="1393320" cy="536154"/>
          </a:xfrm>
          <a:prstGeom prst="rect">
            <a:avLst/>
          </a:prstGeom>
        </p:spPr>
        <p:txBody>
          <a:bodyPr vert="horz" wrap="square" lIns="0" tIns="7602" rIns="0" bIns="0" rtlCol="0">
            <a:spAutoFit/>
          </a:bodyPr>
          <a:lstStyle/>
          <a:p>
            <a:pPr marR="4344">
              <a:lnSpc>
                <a:spcPct val="102600"/>
              </a:lnSpc>
              <a:spcBef>
                <a:spcPts val="60"/>
              </a:spcBef>
              <a:tabLst>
                <a:tab pos="991497" algn="l"/>
                <a:tab pos="1035479" algn="l"/>
                <a:tab pos="1303715" algn="l"/>
              </a:tabLst>
            </a:pPr>
            <a:r>
              <a:rPr sz="1667" spc="133" dirty="0">
                <a:latin typeface="Tahoma"/>
                <a:cs typeface="Tahoma"/>
              </a:rPr>
              <a:t>TÍTU</a:t>
            </a:r>
            <a:r>
              <a:rPr sz="1667" spc="120" dirty="0">
                <a:latin typeface="Tahoma"/>
                <a:cs typeface="Tahoma"/>
              </a:rPr>
              <a:t>L</a:t>
            </a:r>
            <a:r>
              <a:rPr sz="1667" spc="17" dirty="0">
                <a:latin typeface="Tahoma"/>
                <a:cs typeface="Tahoma"/>
              </a:rPr>
              <a:t>O</a:t>
            </a:r>
            <a:r>
              <a:rPr sz="1667" dirty="0">
                <a:latin typeface="Tahoma"/>
                <a:cs typeface="Tahoma"/>
              </a:rPr>
              <a:t>	</a:t>
            </a:r>
            <a:r>
              <a:rPr sz="1667" spc="13" dirty="0">
                <a:latin typeface="Tahoma"/>
                <a:cs typeface="Tahoma"/>
              </a:rPr>
              <a:t>V</a:t>
            </a:r>
            <a:r>
              <a:rPr sz="1667" dirty="0">
                <a:latin typeface="Tahoma"/>
                <a:cs typeface="Tahoma"/>
              </a:rPr>
              <a:t>	</a:t>
            </a:r>
            <a:r>
              <a:rPr sz="1667" spc="9" dirty="0">
                <a:latin typeface="Tahoma"/>
                <a:cs typeface="Tahoma"/>
              </a:rPr>
              <a:t>-  </a:t>
            </a:r>
            <a:r>
              <a:rPr sz="1667" spc="13" dirty="0">
                <a:latin typeface="Tahoma"/>
                <a:cs typeface="Tahoma"/>
              </a:rPr>
              <a:t>SECCIÓN		3a</a:t>
            </a:r>
            <a:endParaRPr sz="1667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8241720" y="6256781"/>
            <a:ext cx="189505" cy="1114027"/>
          </a:xfrm>
          <a:prstGeom prst="rect">
            <a:avLst/>
          </a:prstGeom>
        </p:spPr>
        <p:txBody>
          <a:bodyPr vert="horz" wrap="square" lIns="0" tIns="5973" rIns="0" bIns="0" rtlCol="0">
            <a:spAutoFit/>
          </a:bodyPr>
          <a:lstStyle/>
          <a:p>
            <a:pPr marL="21720">
              <a:spcBef>
                <a:spcPts val="47"/>
              </a:spcBef>
            </a:pPr>
            <a:fld id="{81D60167-4931-47E6-BA6A-407CBD079E47}" type="slidenum">
              <a:rPr spc="-13" dirty="0">
                <a:solidFill>
                  <a:srgbClr val="888888"/>
                </a:solidFill>
              </a:rPr>
              <a:pPr marL="21720">
                <a:spcBef>
                  <a:spcPts val="47"/>
                </a:spcBef>
              </a:pPr>
              <a:t>39</a:t>
            </a:fld>
            <a:endParaRPr spc="-13" dirty="0">
              <a:solidFill>
                <a:srgbClr val="888888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03666" y="1850701"/>
            <a:ext cx="1404180" cy="540169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>
              <a:spcBef>
                <a:spcPts val="111"/>
              </a:spcBef>
              <a:tabLst>
                <a:tab pos="1274937" algn="l"/>
              </a:tabLst>
            </a:pPr>
            <a:r>
              <a:rPr sz="1667" spc="133" dirty="0">
                <a:latin typeface="Tahoma"/>
                <a:cs typeface="Tahoma"/>
              </a:rPr>
              <a:t>CAPÍTU</a:t>
            </a:r>
            <a:r>
              <a:rPr sz="1667" spc="120" dirty="0">
                <a:latin typeface="Tahoma"/>
                <a:cs typeface="Tahoma"/>
              </a:rPr>
              <a:t>L</a:t>
            </a:r>
            <a:r>
              <a:rPr sz="1667" spc="17" dirty="0">
                <a:latin typeface="Tahoma"/>
                <a:cs typeface="Tahoma"/>
              </a:rPr>
              <a:t>O</a:t>
            </a:r>
            <a:r>
              <a:rPr sz="1667" dirty="0">
                <a:latin typeface="Tahoma"/>
                <a:cs typeface="Tahoma"/>
              </a:rPr>
              <a:t>	</a:t>
            </a:r>
            <a:r>
              <a:rPr sz="1667" spc="13" dirty="0">
                <a:latin typeface="Tahoma"/>
                <a:cs typeface="Tahoma"/>
              </a:rPr>
              <a:t>1</a:t>
            </a:r>
            <a:endParaRPr sz="1667">
              <a:latin typeface="Tahoma"/>
              <a:cs typeface="Tahoma"/>
            </a:endParaRPr>
          </a:p>
          <a:p>
            <a:pPr marL="112399">
              <a:spcBef>
                <a:spcPts val="51"/>
              </a:spcBef>
              <a:tabLst>
                <a:tab pos="350228" algn="l"/>
                <a:tab pos="1124529" algn="l"/>
              </a:tabLst>
            </a:pPr>
            <a:r>
              <a:rPr sz="1667" spc="9" dirty="0">
                <a:latin typeface="Tahoma"/>
                <a:cs typeface="Tahoma"/>
              </a:rPr>
              <a:t>-	(</a:t>
            </a:r>
            <a:r>
              <a:rPr sz="1667" spc="17" dirty="0">
                <a:latin typeface="Tahoma"/>
                <a:cs typeface="Tahoma"/>
              </a:rPr>
              <a:t>AC</a:t>
            </a:r>
            <a:r>
              <a:rPr sz="1667" spc="-26" dirty="0">
                <a:latin typeface="Tahoma"/>
                <a:cs typeface="Tahoma"/>
              </a:rPr>
              <a:t>T</a:t>
            </a:r>
            <a:r>
              <a:rPr sz="1667" spc="17" dirty="0">
                <a:latin typeface="Tahoma"/>
                <a:cs typeface="Tahoma"/>
              </a:rPr>
              <a:t>O</a:t>
            </a:r>
            <a:r>
              <a:rPr sz="1667" dirty="0">
                <a:latin typeface="Tahoma"/>
                <a:cs typeface="Tahoma"/>
              </a:rPr>
              <a:t>	</a:t>
            </a:r>
            <a:r>
              <a:rPr sz="1667" spc="17" dirty="0">
                <a:latin typeface="Tahoma"/>
                <a:cs typeface="Tahoma"/>
              </a:rPr>
              <a:t>DE</a:t>
            </a:r>
            <a:endParaRPr sz="1667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38528" y="2371975"/>
            <a:ext cx="2969628" cy="2954228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>
              <a:spcBef>
                <a:spcPts val="111"/>
              </a:spcBef>
            </a:pPr>
            <a:r>
              <a:rPr sz="1667" spc="13" dirty="0">
                <a:latin typeface="Tahoma"/>
                <a:cs typeface="Tahoma"/>
              </a:rPr>
              <a:t>ABNEGACIÓN)</a:t>
            </a:r>
            <a:endParaRPr sz="1667">
              <a:latin typeface="Tahoma"/>
              <a:cs typeface="Tahoma"/>
            </a:endParaRPr>
          </a:p>
          <a:p>
            <a:pPr>
              <a:spcBef>
                <a:spcPts val="51"/>
              </a:spcBef>
              <a:tabLst>
                <a:tab pos="1370503" algn="l"/>
                <a:tab pos="2293040" algn="l"/>
              </a:tabLst>
            </a:pPr>
            <a:r>
              <a:rPr sz="1667" spc="192" dirty="0">
                <a:latin typeface="Tahoma"/>
                <a:cs typeface="Tahoma"/>
              </a:rPr>
              <a:t>ARTÍCULO	</a:t>
            </a:r>
            <a:r>
              <a:rPr sz="1667" spc="171" dirty="0">
                <a:latin typeface="Tahoma"/>
                <a:cs typeface="Tahoma"/>
              </a:rPr>
              <a:t>1719</a:t>
            </a:r>
            <a:r>
              <a:rPr sz="1667" spc="-304" dirty="0">
                <a:latin typeface="Tahoma"/>
                <a:cs typeface="Tahoma"/>
              </a:rPr>
              <a:t> </a:t>
            </a:r>
            <a:r>
              <a:rPr sz="1667" spc="47" dirty="0">
                <a:latin typeface="Tahoma"/>
                <a:cs typeface="Tahoma"/>
              </a:rPr>
              <a:t>.-	</a:t>
            </a:r>
            <a:r>
              <a:rPr sz="1667" spc="17" dirty="0">
                <a:latin typeface="Tahoma"/>
                <a:cs typeface="Tahoma"/>
              </a:rPr>
              <a:t>Q</a:t>
            </a:r>
            <a:r>
              <a:rPr sz="1667" spc="-325" dirty="0">
                <a:latin typeface="Tahoma"/>
                <a:cs typeface="Tahoma"/>
              </a:rPr>
              <a:t> </a:t>
            </a:r>
            <a:r>
              <a:rPr sz="1667" spc="13" dirty="0">
                <a:latin typeface="Tahoma"/>
                <a:cs typeface="Tahoma"/>
              </a:rPr>
              <a:t>u</a:t>
            </a:r>
            <a:r>
              <a:rPr sz="1667" spc="-321" dirty="0">
                <a:latin typeface="Tahoma"/>
                <a:cs typeface="Tahoma"/>
              </a:rPr>
              <a:t> </a:t>
            </a:r>
            <a:r>
              <a:rPr sz="1667" spc="4" dirty="0">
                <a:latin typeface="Tahoma"/>
                <a:cs typeface="Tahoma"/>
              </a:rPr>
              <a:t>i</a:t>
            </a:r>
            <a:r>
              <a:rPr sz="1667" spc="-325" dirty="0">
                <a:latin typeface="Tahoma"/>
                <a:cs typeface="Tahoma"/>
              </a:rPr>
              <a:t> </a:t>
            </a:r>
            <a:r>
              <a:rPr sz="1667" spc="13" dirty="0">
                <a:latin typeface="Tahoma"/>
                <a:cs typeface="Tahoma"/>
              </a:rPr>
              <a:t>e</a:t>
            </a:r>
            <a:r>
              <a:rPr sz="1667" spc="-325" dirty="0">
                <a:latin typeface="Tahoma"/>
                <a:cs typeface="Tahoma"/>
              </a:rPr>
              <a:t> </a:t>
            </a:r>
            <a:r>
              <a:rPr sz="1667" spc="13" dirty="0">
                <a:latin typeface="Tahoma"/>
                <a:cs typeface="Tahoma"/>
              </a:rPr>
              <a:t>n</a:t>
            </a:r>
            <a:endParaRPr sz="1667">
              <a:latin typeface="Tahoma"/>
              <a:cs typeface="Tahoma"/>
            </a:endParaRPr>
          </a:p>
          <a:p>
            <a:pPr marR="4344" algn="just">
              <a:lnSpc>
                <a:spcPct val="103600"/>
              </a:lnSpc>
              <a:spcBef>
                <a:spcPts val="68"/>
              </a:spcBef>
            </a:pPr>
            <a:r>
              <a:rPr sz="1667" spc="9" dirty="0">
                <a:latin typeface="Tahoma"/>
                <a:cs typeface="Tahoma"/>
              </a:rPr>
              <a:t>voluntariamente </a:t>
            </a:r>
            <a:r>
              <a:rPr sz="1667" spc="13" dirty="0">
                <a:latin typeface="Tahoma"/>
                <a:cs typeface="Tahoma"/>
              </a:rPr>
              <a:t>se expone a  una </a:t>
            </a:r>
            <a:r>
              <a:rPr sz="1667" spc="9" dirty="0">
                <a:latin typeface="Tahoma"/>
                <a:cs typeface="Tahoma"/>
              </a:rPr>
              <a:t>situación </a:t>
            </a:r>
            <a:r>
              <a:rPr sz="1667" spc="13" dirty="0">
                <a:latin typeface="Tahoma"/>
                <a:cs typeface="Tahoma"/>
              </a:rPr>
              <a:t>de </a:t>
            </a:r>
            <a:r>
              <a:rPr sz="1667" spc="9" dirty="0">
                <a:latin typeface="Tahoma"/>
                <a:cs typeface="Tahoma"/>
              </a:rPr>
              <a:t>peligro </a:t>
            </a:r>
            <a:r>
              <a:rPr sz="1667" spc="4" dirty="0">
                <a:latin typeface="Tahoma"/>
                <a:cs typeface="Tahoma"/>
              </a:rPr>
              <a:t>para  salvar </a:t>
            </a:r>
            <a:r>
              <a:rPr sz="1667" spc="9" dirty="0">
                <a:latin typeface="Tahoma"/>
                <a:cs typeface="Tahoma"/>
              </a:rPr>
              <a:t>la </a:t>
            </a:r>
            <a:r>
              <a:rPr sz="1667" spc="13" dirty="0">
                <a:latin typeface="Tahoma"/>
                <a:cs typeface="Tahoma"/>
              </a:rPr>
              <a:t>persona o </a:t>
            </a:r>
            <a:r>
              <a:rPr sz="1667" spc="9" dirty="0">
                <a:latin typeface="Tahoma"/>
                <a:cs typeface="Tahoma"/>
              </a:rPr>
              <a:t>los </a:t>
            </a:r>
            <a:r>
              <a:rPr sz="1667" spc="13" dirty="0">
                <a:latin typeface="Tahoma"/>
                <a:cs typeface="Tahoma"/>
              </a:rPr>
              <a:t>bienes  de </a:t>
            </a:r>
            <a:r>
              <a:rPr sz="1667" spc="9" dirty="0">
                <a:latin typeface="Tahoma"/>
                <a:cs typeface="Tahoma"/>
              </a:rPr>
              <a:t>otro </a:t>
            </a:r>
            <a:r>
              <a:rPr sz="1667" spc="13" dirty="0">
                <a:latin typeface="Tahoma"/>
                <a:cs typeface="Tahoma"/>
              </a:rPr>
              <a:t>tiene </a:t>
            </a:r>
            <a:r>
              <a:rPr sz="1667" spc="9" dirty="0">
                <a:latin typeface="Tahoma"/>
                <a:cs typeface="Tahoma"/>
              </a:rPr>
              <a:t>derecho, </a:t>
            </a:r>
            <a:r>
              <a:rPr sz="1667" spc="13" dirty="0">
                <a:latin typeface="Tahoma"/>
                <a:cs typeface="Tahoma"/>
              </a:rPr>
              <a:t>en caso  </a:t>
            </a:r>
            <a:r>
              <a:rPr sz="1667" spc="43" dirty="0">
                <a:latin typeface="Tahoma"/>
                <a:cs typeface="Tahoma"/>
              </a:rPr>
              <a:t>de </a:t>
            </a:r>
            <a:r>
              <a:rPr sz="1667" spc="64" dirty="0">
                <a:latin typeface="Tahoma"/>
                <a:cs typeface="Tahoma"/>
              </a:rPr>
              <a:t>resultar </a:t>
            </a:r>
            <a:r>
              <a:rPr sz="1667" spc="60" dirty="0">
                <a:latin typeface="Tahoma"/>
                <a:cs typeface="Tahoma"/>
              </a:rPr>
              <a:t>dañado, </a:t>
            </a:r>
            <a:r>
              <a:rPr sz="1667" spc="13" dirty="0">
                <a:latin typeface="Tahoma"/>
                <a:cs typeface="Tahoma"/>
              </a:rPr>
              <a:t>a </a:t>
            </a:r>
            <a:r>
              <a:rPr sz="1667" spc="51" dirty="0">
                <a:latin typeface="Tahoma"/>
                <a:cs typeface="Tahoma"/>
              </a:rPr>
              <a:t>ser  </a:t>
            </a:r>
            <a:r>
              <a:rPr sz="1667" spc="13" dirty="0">
                <a:latin typeface="Tahoma"/>
                <a:cs typeface="Tahoma"/>
              </a:rPr>
              <a:t>indemnizado por quien </a:t>
            </a:r>
            <a:r>
              <a:rPr sz="1667" spc="9" dirty="0">
                <a:latin typeface="Tahoma"/>
                <a:cs typeface="Tahoma"/>
              </a:rPr>
              <a:t>creó la  situación </a:t>
            </a:r>
            <a:r>
              <a:rPr sz="1667" spc="13" dirty="0">
                <a:latin typeface="Tahoma"/>
                <a:cs typeface="Tahoma"/>
              </a:rPr>
              <a:t>de </a:t>
            </a:r>
            <a:r>
              <a:rPr sz="1667" spc="4" dirty="0">
                <a:latin typeface="Tahoma"/>
                <a:cs typeface="Tahoma"/>
              </a:rPr>
              <a:t>peligro, </a:t>
            </a:r>
            <a:r>
              <a:rPr sz="1667" spc="13" dirty="0">
                <a:latin typeface="Tahoma"/>
                <a:cs typeface="Tahoma"/>
              </a:rPr>
              <a:t>o por </a:t>
            </a:r>
            <a:r>
              <a:rPr sz="1667" spc="9" dirty="0">
                <a:latin typeface="Tahoma"/>
                <a:cs typeface="Tahoma"/>
              </a:rPr>
              <a:t>el  </a:t>
            </a:r>
            <a:r>
              <a:rPr sz="1667" spc="34" dirty="0">
                <a:latin typeface="Tahoma"/>
                <a:cs typeface="Tahoma"/>
              </a:rPr>
              <a:t>beneficiado </a:t>
            </a:r>
            <a:r>
              <a:rPr sz="1667" spc="30" dirty="0">
                <a:latin typeface="Tahoma"/>
                <a:cs typeface="Tahoma"/>
              </a:rPr>
              <a:t>por </a:t>
            </a:r>
            <a:r>
              <a:rPr sz="1667" spc="21" dirty="0">
                <a:latin typeface="Tahoma"/>
                <a:cs typeface="Tahoma"/>
              </a:rPr>
              <a:t>el </a:t>
            </a:r>
            <a:r>
              <a:rPr sz="1667" spc="30" dirty="0">
                <a:latin typeface="Tahoma"/>
                <a:cs typeface="Tahoma"/>
              </a:rPr>
              <a:t>acto </a:t>
            </a:r>
            <a:r>
              <a:rPr sz="1667" spc="26" dirty="0">
                <a:latin typeface="Tahoma"/>
                <a:cs typeface="Tahoma"/>
              </a:rPr>
              <a:t>de  </a:t>
            </a:r>
            <a:r>
              <a:rPr sz="1667" spc="30" dirty="0">
                <a:latin typeface="Tahoma"/>
                <a:cs typeface="Tahoma"/>
              </a:rPr>
              <a:t>abnegación.</a:t>
            </a:r>
            <a:r>
              <a:rPr sz="1667" spc="577" dirty="0">
                <a:latin typeface="Tahoma"/>
                <a:cs typeface="Tahoma"/>
              </a:rPr>
              <a:t> </a:t>
            </a:r>
            <a:r>
              <a:rPr sz="1667" spc="26" dirty="0">
                <a:latin typeface="Tahoma"/>
                <a:cs typeface="Tahoma"/>
              </a:rPr>
              <a:t>En</a:t>
            </a:r>
            <a:r>
              <a:rPr sz="1667" spc="51" dirty="0">
                <a:latin typeface="Tahoma"/>
                <a:cs typeface="Tahoma"/>
              </a:rPr>
              <a:t> </a:t>
            </a:r>
            <a:r>
              <a:rPr sz="1667" spc="30" dirty="0">
                <a:latin typeface="Tahoma"/>
                <a:cs typeface="Tahoma"/>
              </a:rPr>
              <a:t>este</a:t>
            </a:r>
            <a:endParaRPr sz="1667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38528" y="5271555"/>
            <a:ext cx="2025363" cy="270801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>
              <a:spcBef>
                <a:spcPts val="111"/>
              </a:spcBef>
              <a:tabLst>
                <a:tab pos="668419" algn="l"/>
                <a:tab pos="1007787" algn="l"/>
              </a:tabLst>
            </a:pPr>
            <a:r>
              <a:rPr sz="1667" spc="21" dirty="0">
                <a:latin typeface="Tahoma"/>
                <a:cs typeface="Tahoma"/>
              </a:rPr>
              <a:t>c</a:t>
            </a:r>
            <a:r>
              <a:rPr sz="1667" spc="17" dirty="0">
                <a:latin typeface="Tahoma"/>
                <a:cs typeface="Tahoma"/>
              </a:rPr>
              <a:t>a</a:t>
            </a:r>
            <a:r>
              <a:rPr sz="1667" spc="21" dirty="0">
                <a:latin typeface="Tahoma"/>
                <a:cs typeface="Tahoma"/>
              </a:rPr>
              <a:t>s</a:t>
            </a:r>
            <a:r>
              <a:rPr sz="1667" spc="-4" dirty="0">
                <a:latin typeface="Tahoma"/>
                <a:cs typeface="Tahoma"/>
              </a:rPr>
              <a:t>o</a:t>
            </a:r>
            <a:r>
              <a:rPr sz="1667" spc="4" dirty="0">
                <a:latin typeface="Tahoma"/>
                <a:cs typeface="Tahoma"/>
              </a:rPr>
              <a:t>,</a:t>
            </a:r>
            <a:r>
              <a:rPr sz="1667" dirty="0">
                <a:latin typeface="Tahoma"/>
                <a:cs typeface="Tahoma"/>
              </a:rPr>
              <a:t>	</a:t>
            </a:r>
            <a:r>
              <a:rPr sz="1667" spc="13" dirty="0">
                <a:latin typeface="Tahoma"/>
                <a:cs typeface="Tahoma"/>
              </a:rPr>
              <a:t>la</a:t>
            </a:r>
            <a:r>
              <a:rPr sz="1667" dirty="0">
                <a:latin typeface="Tahoma"/>
                <a:cs typeface="Tahoma"/>
              </a:rPr>
              <a:t>	</a:t>
            </a:r>
            <a:r>
              <a:rPr sz="1667" spc="9" dirty="0">
                <a:latin typeface="Tahoma"/>
                <a:cs typeface="Tahoma"/>
              </a:rPr>
              <a:t>r</a:t>
            </a:r>
            <a:r>
              <a:rPr sz="1667" spc="21" dirty="0">
                <a:latin typeface="Tahoma"/>
                <a:cs typeface="Tahoma"/>
              </a:rPr>
              <a:t>epa</a:t>
            </a:r>
            <a:r>
              <a:rPr sz="1667" spc="-13" dirty="0">
                <a:latin typeface="Tahoma"/>
                <a:cs typeface="Tahoma"/>
              </a:rPr>
              <a:t>r</a:t>
            </a:r>
            <a:r>
              <a:rPr sz="1667" spc="21" dirty="0">
                <a:latin typeface="Tahoma"/>
                <a:cs typeface="Tahoma"/>
              </a:rPr>
              <a:t>ac</a:t>
            </a:r>
            <a:r>
              <a:rPr sz="1667" spc="9" dirty="0">
                <a:latin typeface="Tahoma"/>
                <a:cs typeface="Tahoma"/>
              </a:rPr>
              <a:t>i</a:t>
            </a:r>
            <a:r>
              <a:rPr sz="1667" spc="21" dirty="0">
                <a:latin typeface="Tahoma"/>
                <a:cs typeface="Tahoma"/>
              </a:rPr>
              <a:t>ó</a:t>
            </a:r>
            <a:r>
              <a:rPr sz="1667" spc="13" dirty="0">
                <a:latin typeface="Tahoma"/>
                <a:cs typeface="Tahoma"/>
              </a:rPr>
              <a:t>n</a:t>
            </a:r>
            <a:endParaRPr sz="1667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28621" y="5010919"/>
            <a:ext cx="778652" cy="536154"/>
          </a:xfrm>
          <a:prstGeom prst="rect">
            <a:avLst/>
          </a:prstGeom>
        </p:spPr>
        <p:txBody>
          <a:bodyPr vert="horz" wrap="square" lIns="0" tIns="7602" rIns="0" bIns="0" rtlCol="0">
            <a:spAutoFit/>
          </a:bodyPr>
          <a:lstStyle/>
          <a:p>
            <a:pPr marR="4344" indent="163983">
              <a:lnSpc>
                <a:spcPct val="102600"/>
              </a:lnSpc>
              <a:spcBef>
                <a:spcPts val="60"/>
              </a:spcBef>
            </a:pPr>
            <a:r>
              <a:rPr sz="1667" spc="34" dirty="0">
                <a:latin typeface="Tahoma"/>
                <a:cs typeface="Tahoma"/>
              </a:rPr>
              <a:t>ú</a:t>
            </a:r>
            <a:r>
              <a:rPr sz="1667" spc="26" dirty="0">
                <a:latin typeface="Tahoma"/>
                <a:cs typeface="Tahoma"/>
              </a:rPr>
              <a:t>l</a:t>
            </a:r>
            <a:r>
              <a:rPr sz="1667" spc="30" dirty="0">
                <a:latin typeface="Tahoma"/>
                <a:cs typeface="Tahoma"/>
              </a:rPr>
              <a:t>t</a:t>
            </a:r>
            <a:r>
              <a:rPr sz="1667" spc="26" dirty="0">
                <a:latin typeface="Tahoma"/>
                <a:cs typeface="Tahoma"/>
              </a:rPr>
              <a:t>i</a:t>
            </a:r>
            <a:r>
              <a:rPr sz="1667" spc="43" dirty="0">
                <a:latin typeface="Tahoma"/>
                <a:cs typeface="Tahoma"/>
              </a:rPr>
              <a:t>m</a:t>
            </a:r>
            <a:r>
              <a:rPr sz="1667" spc="9" dirty="0">
                <a:latin typeface="Tahoma"/>
                <a:cs typeface="Tahoma"/>
              </a:rPr>
              <a:t>o  </a:t>
            </a:r>
            <a:r>
              <a:rPr sz="1667" spc="21" dirty="0">
                <a:latin typeface="Tahoma"/>
                <a:cs typeface="Tahoma"/>
              </a:rPr>
              <a:t>p</a:t>
            </a:r>
            <a:r>
              <a:rPr sz="1667" spc="9" dirty="0">
                <a:latin typeface="Tahoma"/>
                <a:cs typeface="Tahoma"/>
              </a:rPr>
              <a:t>r</a:t>
            </a:r>
            <a:r>
              <a:rPr sz="1667" spc="21" dirty="0">
                <a:latin typeface="Tahoma"/>
                <a:cs typeface="Tahoma"/>
              </a:rPr>
              <a:t>oce</a:t>
            </a:r>
            <a:r>
              <a:rPr sz="1667" spc="17" dirty="0">
                <a:latin typeface="Tahoma"/>
                <a:cs typeface="Tahoma"/>
              </a:rPr>
              <a:t>d</a:t>
            </a:r>
            <a:r>
              <a:rPr sz="1667" spc="13" dirty="0">
                <a:latin typeface="Tahoma"/>
                <a:cs typeface="Tahoma"/>
              </a:rPr>
              <a:t>e</a:t>
            </a:r>
            <a:endParaRPr sz="1667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38528" y="5532192"/>
            <a:ext cx="2969628" cy="810300"/>
          </a:xfrm>
          <a:prstGeom prst="rect">
            <a:avLst/>
          </a:prstGeom>
        </p:spPr>
        <p:txBody>
          <a:bodyPr vert="horz" wrap="square" lIns="0" tIns="2172" rIns="0" bIns="0" rtlCol="0">
            <a:spAutoFit/>
          </a:bodyPr>
          <a:lstStyle/>
          <a:p>
            <a:pPr marR="4344" algn="just">
              <a:lnSpc>
                <a:spcPct val="104700"/>
              </a:lnSpc>
              <a:spcBef>
                <a:spcPts val="17"/>
              </a:spcBef>
            </a:pPr>
            <a:r>
              <a:rPr sz="1667" spc="13" dirty="0">
                <a:latin typeface="Tahoma"/>
                <a:cs typeface="Tahoma"/>
              </a:rPr>
              <a:t>únicamente en </a:t>
            </a:r>
            <a:r>
              <a:rPr sz="1667" spc="9" dirty="0">
                <a:latin typeface="Tahoma"/>
                <a:cs typeface="Tahoma"/>
              </a:rPr>
              <a:t>la </a:t>
            </a:r>
            <a:r>
              <a:rPr sz="1667" spc="13" dirty="0">
                <a:latin typeface="Tahoma"/>
                <a:cs typeface="Tahoma"/>
              </a:rPr>
              <a:t>medida </a:t>
            </a:r>
            <a:r>
              <a:rPr sz="1667" spc="9" dirty="0">
                <a:latin typeface="Tahoma"/>
                <a:cs typeface="Tahoma"/>
              </a:rPr>
              <a:t>del  </a:t>
            </a:r>
            <a:r>
              <a:rPr sz="1667" spc="13" dirty="0">
                <a:latin typeface="Tahoma"/>
                <a:cs typeface="Tahoma"/>
              </a:rPr>
              <a:t>e</a:t>
            </a:r>
            <a:r>
              <a:rPr sz="1667" spc="-257" dirty="0">
                <a:latin typeface="Tahoma"/>
                <a:cs typeface="Tahoma"/>
              </a:rPr>
              <a:t> </a:t>
            </a:r>
            <a:r>
              <a:rPr sz="1667" spc="13" dirty="0">
                <a:latin typeface="Tahoma"/>
                <a:cs typeface="Tahoma"/>
              </a:rPr>
              <a:t>n</a:t>
            </a:r>
            <a:r>
              <a:rPr sz="1667" spc="-252" dirty="0">
                <a:latin typeface="Tahoma"/>
                <a:cs typeface="Tahoma"/>
              </a:rPr>
              <a:t> </a:t>
            </a:r>
            <a:r>
              <a:rPr sz="1667" spc="9" dirty="0">
                <a:latin typeface="Tahoma"/>
                <a:cs typeface="Tahoma"/>
              </a:rPr>
              <a:t>r</a:t>
            </a:r>
            <a:r>
              <a:rPr sz="1667" spc="-252" dirty="0">
                <a:latin typeface="Tahoma"/>
                <a:cs typeface="Tahoma"/>
              </a:rPr>
              <a:t> </a:t>
            </a:r>
            <a:r>
              <a:rPr sz="1667" spc="4" dirty="0">
                <a:latin typeface="Tahoma"/>
                <a:cs typeface="Tahoma"/>
              </a:rPr>
              <a:t>i</a:t>
            </a:r>
            <a:r>
              <a:rPr sz="1667" spc="-252" dirty="0">
                <a:latin typeface="Tahoma"/>
                <a:cs typeface="Tahoma"/>
              </a:rPr>
              <a:t> </a:t>
            </a:r>
            <a:r>
              <a:rPr sz="1667" spc="13" dirty="0">
                <a:latin typeface="Tahoma"/>
                <a:cs typeface="Tahoma"/>
              </a:rPr>
              <a:t>q</a:t>
            </a:r>
            <a:r>
              <a:rPr sz="1667" spc="-257" dirty="0">
                <a:latin typeface="Tahoma"/>
                <a:cs typeface="Tahoma"/>
              </a:rPr>
              <a:t> </a:t>
            </a:r>
            <a:r>
              <a:rPr sz="1667" spc="13" dirty="0">
                <a:latin typeface="Tahoma"/>
                <a:cs typeface="Tahoma"/>
              </a:rPr>
              <a:t>u</a:t>
            </a:r>
            <a:r>
              <a:rPr sz="1667" spc="-252" dirty="0">
                <a:latin typeface="Tahoma"/>
                <a:cs typeface="Tahoma"/>
              </a:rPr>
              <a:t> </a:t>
            </a:r>
            <a:r>
              <a:rPr sz="1667" spc="13" dirty="0">
                <a:latin typeface="Tahoma"/>
                <a:cs typeface="Tahoma"/>
              </a:rPr>
              <a:t>e</a:t>
            </a:r>
            <a:r>
              <a:rPr sz="1667" spc="-252" dirty="0">
                <a:latin typeface="Tahoma"/>
                <a:cs typeface="Tahoma"/>
              </a:rPr>
              <a:t> </a:t>
            </a:r>
            <a:r>
              <a:rPr sz="1667" spc="13" dirty="0">
                <a:latin typeface="Tahoma"/>
                <a:cs typeface="Tahoma"/>
              </a:rPr>
              <a:t>c</a:t>
            </a:r>
            <a:r>
              <a:rPr sz="1667" spc="-252" dirty="0">
                <a:latin typeface="Tahoma"/>
                <a:cs typeface="Tahoma"/>
              </a:rPr>
              <a:t> </a:t>
            </a:r>
            <a:r>
              <a:rPr sz="1667" spc="4" dirty="0">
                <a:latin typeface="Tahoma"/>
                <a:cs typeface="Tahoma"/>
              </a:rPr>
              <a:t>i</a:t>
            </a:r>
            <a:r>
              <a:rPr sz="1667" spc="-257" dirty="0">
                <a:latin typeface="Tahoma"/>
                <a:cs typeface="Tahoma"/>
              </a:rPr>
              <a:t> </a:t>
            </a:r>
            <a:r>
              <a:rPr sz="1667" spc="21" dirty="0">
                <a:latin typeface="Tahoma"/>
                <a:cs typeface="Tahoma"/>
              </a:rPr>
              <a:t>m</a:t>
            </a:r>
            <a:r>
              <a:rPr sz="1667" spc="-252" dirty="0">
                <a:latin typeface="Tahoma"/>
                <a:cs typeface="Tahoma"/>
              </a:rPr>
              <a:t> </a:t>
            </a:r>
            <a:r>
              <a:rPr sz="1667" spc="4" dirty="0">
                <a:latin typeface="Tahoma"/>
                <a:cs typeface="Tahoma"/>
              </a:rPr>
              <a:t>i</a:t>
            </a:r>
            <a:r>
              <a:rPr sz="1667" spc="-252" dirty="0">
                <a:latin typeface="Tahoma"/>
                <a:cs typeface="Tahoma"/>
              </a:rPr>
              <a:t> </a:t>
            </a:r>
            <a:r>
              <a:rPr sz="1667" spc="13" dirty="0">
                <a:latin typeface="Tahoma"/>
                <a:cs typeface="Tahoma"/>
              </a:rPr>
              <a:t>e</a:t>
            </a:r>
            <a:r>
              <a:rPr sz="1667" spc="-252" dirty="0">
                <a:latin typeface="Tahoma"/>
                <a:cs typeface="Tahoma"/>
              </a:rPr>
              <a:t> </a:t>
            </a:r>
            <a:r>
              <a:rPr sz="1667" spc="13" dirty="0">
                <a:latin typeface="Tahoma"/>
                <a:cs typeface="Tahoma"/>
              </a:rPr>
              <a:t>n</a:t>
            </a:r>
            <a:r>
              <a:rPr sz="1667" spc="-252" dirty="0">
                <a:latin typeface="Tahoma"/>
                <a:cs typeface="Tahoma"/>
              </a:rPr>
              <a:t> </a:t>
            </a:r>
            <a:r>
              <a:rPr sz="1667" spc="9" dirty="0">
                <a:latin typeface="Tahoma"/>
                <a:cs typeface="Tahoma"/>
              </a:rPr>
              <a:t>t</a:t>
            </a:r>
            <a:r>
              <a:rPr sz="1667" spc="-257" dirty="0">
                <a:latin typeface="Tahoma"/>
                <a:cs typeface="Tahoma"/>
              </a:rPr>
              <a:t> </a:t>
            </a:r>
            <a:r>
              <a:rPr sz="1667" spc="13" dirty="0">
                <a:latin typeface="Tahoma"/>
                <a:cs typeface="Tahoma"/>
              </a:rPr>
              <a:t>o</a:t>
            </a:r>
            <a:r>
              <a:rPr sz="1667" spc="457" dirty="0">
                <a:latin typeface="Tahoma"/>
                <a:cs typeface="Tahoma"/>
              </a:rPr>
              <a:t> </a:t>
            </a:r>
            <a:r>
              <a:rPr sz="1667" spc="13" dirty="0">
                <a:latin typeface="Tahoma"/>
                <a:cs typeface="Tahoma"/>
              </a:rPr>
              <a:t>p</a:t>
            </a:r>
            <a:r>
              <a:rPr sz="1667" spc="-257" dirty="0">
                <a:latin typeface="Tahoma"/>
                <a:cs typeface="Tahoma"/>
              </a:rPr>
              <a:t> </a:t>
            </a:r>
            <a:r>
              <a:rPr sz="1667" spc="13" dirty="0">
                <a:latin typeface="Tahoma"/>
                <a:cs typeface="Tahoma"/>
              </a:rPr>
              <a:t>o</a:t>
            </a:r>
            <a:r>
              <a:rPr sz="1667" spc="-252" dirty="0">
                <a:latin typeface="Tahoma"/>
                <a:cs typeface="Tahoma"/>
              </a:rPr>
              <a:t> </a:t>
            </a:r>
            <a:r>
              <a:rPr sz="1667" spc="9" dirty="0">
                <a:latin typeface="Tahoma"/>
                <a:cs typeface="Tahoma"/>
              </a:rPr>
              <a:t>r</a:t>
            </a:r>
            <a:r>
              <a:rPr sz="1667" spc="462" dirty="0">
                <a:latin typeface="Tahoma"/>
                <a:cs typeface="Tahoma"/>
              </a:rPr>
              <a:t> </a:t>
            </a:r>
            <a:r>
              <a:rPr sz="1667" spc="13" dirty="0">
                <a:latin typeface="Tahoma"/>
                <a:cs typeface="Tahoma"/>
              </a:rPr>
              <a:t>é</a:t>
            </a:r>
            <a:r>
              <a:rPr sz="1667" spc="-257" dirty="0">
                <a:latin typeface="Tahoma"/>
                <a:cs typeface="Tahoma"/>
              </a:rPr>
              <a:t> </a:t>
            </a:r>
            <a:r>
              <a:rPr sz="1667" spc="4" dirty="0">
                <a:latin typeface="Tahoma"/>
                <a:cs typeface="Tahoma"/>
              </a:rPr>
              <a:t>l  </a:t>
            </a:r>
            <a:r>
              <a:rPr sz="1667" spc="9" dirty="0">
                <a:latin typeface="Tahoma"/>
                <a:cs typeface="Tahoma"/>
              </a:rPr>
              <a:t>obtenido.</a:t>
            </a:r>
            <a:endParaRPr sz="1667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7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7" y="530227"/>
            <a:ext cx="240347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33400"/>
            <a:ext cx="28082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9" y="3573463"/>
            <a:ext cx="280987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2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541" y="376604"/>
            <a:ext cx="2736141" cy="933747"/>
          </a:xfrm>
          <a:prstGeom prst="rect">
            <a:avLst/>
          </a:prstGeom>
        </p:spPr>
        <p:txBody>
          <a:bodyPr vert="horz" wrap="square" lIns="0" tIns="1031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81"/>
              </a:spcBef>
            </a:pPr>
            <a:r>
              <a:rPr sz="3000" spc="9" dirty="0"/>
              <a:t>¿Qué </a:t>
            </a:r>
            <a:r>
              <a:rPr sz="3000" spc="-94" dirty="0"/>
              <a:t>deberes</a:t>
            </a:r>
            <a:r>
              <a:rPr sz="3000" spc="-392" dirty="0"/>
              <a:t> </a:t>
            </a:r>
            <a:r>
              <a:rPr sz="3000" spc="-38" dirty="0"/>
              <a:t>impone?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7623" y="1621620"/>
            <a:ext cx="4076149" cy="4604785"/>
          </a:xfrm>
          <a:prstGeom prst="rect">
            <a:avLst/>
          </a:prstGeom>
        </p:spPr>
        <p:txBody>
          <a:bodyPr vert="horz" wrap="square" lIns="0" tIns="31494" rIns="0" bIns="0" rtlCol="0">
            <a:spAutoFit/>
          </a:bodyPr>
          <a:lstStyle/>
          <a:p>
            <a:pPr marL="108598">
              <a:spcBef>
                <a:spcPts val="248"/>
              </a:spcBef>
            </a:pPr>
            <a:r>
              <a:rPr sz="1710" spc="-64" dirty="0">
                <a:solidFill>
                  <a:srgbClr val="C0504D"/>
                </a:solidFill>
                <a:latin typeface="Trebuchet MS"/>
                <a:cs typeface="Trebuchet MS"/>
              </a:rPr>
              <a:t>ARTÍCULO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1710.- </a:t>
            </a:r>
            <a:r>
              <a:rPr sz="1710" b="1" spc="-81" dirty="0">
                <a:solidFill>
                  <a:srgbClr val="C0504D"/>
                </a:solidFill>
                <a:latin typeface="Trebuchet MS"/>
                <a:cs typeface="Trebuchet MS"/>
              </a:rPr>
              <a:t>Deber </a:t>
            </a:r>
            <a:r>
              <a:rPr sz="1710" b="1" spc="-86" dirty="0">
                <a:solidFill>
                  <a:srgbClr val="C0504D"/>
                </a:solidFill>
                <a:latin typeface="Trebuchet MS"/>
                <a:cs typeface="Trebuchet MS"/>
              </a:rPr>
              <a:t>de </a:t>
            </a:r>
            <a:r>
              <a:rPr sz="1710" b="1" spc="-97" dirty="0">
                <a:solidFill>
                  <a:srgbClr val="C0504D"/>
                </a:solidFill>
                <a:latin typeface="Trebuchet MS"/>
                <a:cs typeface="Trebuchet MS"/>
              </a:rPr>
              <a:t>prevención </a:t>
            </a:r>
            <a:r>
              <a:rPr sz="1710" b="1" spc="-86" dirty="0">
                <a:solidFill>
                  <a:srgbClr val="C0504D"/>
                </a:solidFill>
                <a:latin typeface="Trebuchet MS"/>
                <a:cs typeface="Trebuchet MS"/>
              </a:rPr>
              <a:t>del</a:t>
            </a:r>
            <a:r>
              <a:rPr sz="1710" b="1" spc="-333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b="1" spc="-81" dirty="0">
                <a:solidFill>
                  <a:srgbClr val="C0504D"/>
                </a:solidFill>
                <a:latin typeface="Trebuchet MS"/>
                <a:cs typeface="Trebuchet MS"/>
              </a:rPr>
              <a:t>daño</a:t>
            </a:r>
            <a:r>
              <a:rPr sz="1710" spc="-81" dirty="0">
                <a:solidFill>
                  <a:srgbClr val="C0504D"/>
                </a:solidFill>
                <a:latin typeface="Trebuchet MS"/>
                <a:cs typeface="Trebuchet MS"/>
              </a:rPr>
              <a:t>.</a:t>
            </a:r>
            <a:endParaRPr sz="1710" dirty="0">
              <a:latin typeface="Trebuchet MS"/>
              <a:cs typeface="Trebuchet MS"/>
            </a:endParaRPr>
          </a:p>
          <a:p>
            <a:pPr marL="238915" marR="224797" algn="ctr">
              <a:lnSpc>
                <a:spcPct val="104200"/>
              </a:lnSpc>
              <a:spcBef>
                <a:spcPts val="86"/>
              </a:spcBef>
            </a:pPr>
            <a:r>
              <a:rPr sz="1710" spc="-103" dirty="0">
                <a:solidFill>
                  <a:srgbClr val="C0504D"/>
                </a:solidFill>
                <a:latin typeface="Trebuchet MS"/>
                <a:cs typeface="Trebuchet MS"/>
              </a:rPr>
              <a:t>Toda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persona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8" dirty="0">
                <a:solidFill>
                  <a:srgbClr val="C0504D"/>
                </a:solidFill>
                <a:latin typeface="Trebuchet MS"/>
                <a:cs typeface="Trebuchet MS"/>
              </a:rPr>
              <a:t>tiene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C0504D"/>
                </a:solidFill>
                <a:latin typeface="Trebuchet MS"/>
                <a:cs typeface="Trebuchet MS"/>
              </a:rPr>
              <a:t>el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103" dirty="0">
                <a:solidFill>
                  <a:srgbClr val="C0504D"/>
                </a:solidFill>
                <a:latin typeface="Trebuchet MS"/>
                <a:cs typeface="Trebuchet MS"/>
              </a:rPr>
              <a:t>deber,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en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cuanto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56" dirty="0">
                <a:solidFill>
                  <a:srgbClr val="C0504D"/>
                </a:solidFill>
                <a:latin typeface="Trebuchet MS"/>
                <a:cs typeface="Trebuchet MS"/>
              </a:rPr>
              <a:t>de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C0504D"/>
                </a:solidFill>
                <a:latin typeface="Trebuchet MS"/>
                <a:cs typeface="Trebuchet MS"/>
              </a:rPr>
              <a:t>ella  </a:t>
            </a:r>
            <a:r>
              <a:rPr sz="1710" spc="-68" dirty="0">
                <a:solidFill>
                  <a:srgbClr val="C0504D"/>
                </a:solidFill>
                <a:latin typeface="Trebuchet MS"/>
                <a:cs typeface="Trebuchet MS"/>
              </a:rPr>
              <a:t>dependa</a:t>
            </a:r>
            <a:r>
              <a:rPr sz="1710" spc="-68" dirty="0">
                <a:solidFill>
                  <a:srgbClr val="C0504D"/>
                </a:solidFill>
                <a:latin typeface="Trebuchet MS"/>
                <a:cs typeface="Trebuchet MS"/>
              </a:rPr>
              <a:t>,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90" dirty="0">
                <a:solidFill>
                  <a:srgbClr val="C0504D"/>
                </a:solidFill>
                <a:latin typeface="Trebuchet MS"/>
                <a:cs typeface="Trebuchet MS"/>
              </a:rPr>
              <a:t>de:</a:t>
            </a:r>
            <a:endParaRPr sz="1710" dirty="0">
              <a:latin typeface="Trebuchet MS"/>
              <a:cs typeface="Trebuchet MS"/>
            </a:endParaRPr>
          </a:p>
          <a:p>
            <a:pPr marL="10860" indent="553848">
              <a:spcBef>
                <a:spcPts val="513"/>
              </a:spcBef>
              <a:buAutoNum type="alphaLcParenR"/>
              <a:tabLst>
                <a:tab pos="788418" algn="l"/>
              </a:tabLst>
            </a:pP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evitar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causar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21" dirty="0">
                <a:solidFill>
                  <a:srgbClr val="C0504D"/>
                </a:solidFill>
                <a:latin typeface="Trebuchet MS"/>
                <a:cs typeface="Trebuchet MS"/>
              </a:rPr>
              <a:t>un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30" dirty="0">
                <a:solidFill>
                  <a:srgbClr val="C0504D"/>
                </a:solidFill>
                <a:latin typeface="Trebuchet MS"/>
                <a:cs typeface="Trebuchet MS"/>
              </a:rPr>
              <a:t>daño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13" dirty="0">
                <a:solidFill>
                  <a:srgbClr val="C0504D"/>
                </a:solidFill>
                <a:latin typeface="Trebuchet MS"/>
                <a:cs typeface="Trebuchet MS"/>
              </a:rPr>
              <a:t>no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C0504D"/>
                </a:solidFill>
                <a:latin typeface="Trebuchet MS"/>
                <a:cs typeface="Trebuchet MS"/>
              </a:rPr>
              <a:t>justificado</a:t>
            </a:r>
            <a:r>
              <a:rPr sz="1710" spc="-86" dirty="0">
                <a:solidFill>
                  <a:srgbClr val="C0504D"/>
                </a:solidFill>
                <a:latin typeface="Trebuchet MS"/>
                <a:cs typeface="Trebuchet MS"/>
              </a:rPr>
              <a:t>;</a:t>
            </a:r>
            <a:endParaRPr sz="1710" dirty="0">
              <a:latin typeface="Trebuchet MS"/>
              <a:cs typeface="Trebuchet MS"/>
            </a:endParaRPr>
          </a:p>
          <a:p>
            <a:pPr marL="10860" marR="4344" indent="488690">
              <a:lnSpc>
                <a:spcPct val="105000"/>
              </a:lnSpc>
              <a:spcBef>
                <a:spcPts val="496"/>
              </a:spcBef>
              <a:buAutoNum type="alphaLcParenR"/>
              <a:tabLst>
                <a:tab pos="733034" algn="l"/>
              </a:tabLst>
            </a:pPr>
            <a:r>
              <a:rPr sz="1710" spc="-94" dirty="0">
                <a:solidFill>
                  <a:srgbClr val="C0504D"/>
                </a:solidFill>
                <a:latin typeface="Trebuchet MS"/>
                <a:cs typeface="Trebuchet MS"/>
              </a:rPr>
              <a:t>adoptar, </a:t>
            </a:r>
            <a:r>
              <a:rPr sz="1710" spc="-56" dirty="0">
                <a:solidFill>
                  <a:srgbClr val="C0504D"/>
                </a:solidFill>
                <a:latin typeface="Trebuchet MS"/>
                <a:cs typeface="Trebuchet MS"/>
              </a:rPr>
              <a:t>de </a:t>
            </a: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buena </a:t>
            </a:r>
            <a:r>
              <a:rPr sz="1710" spc="-107" dirty="0">
                <a:solidFill>
                  <a:srgbClr val="C0504D"/>
                </a:solidFill>
                <a:latin typeface="Trebuchet MS"/>
                <a:cs typeface="Trebuchet MS"/>
              </a:rPr>
              <a:t>fe </a:t>
            </a:r>
            <a:r>
              <a:rPr sz="1710" spc="-56" dirty="0">
                <a:solidFill>
                  <a:srgbClr val="C0504D"/>
                </a:solidFill>
                <a:latin typeface="Trebuchet MS"/>
                <a:cs typeface="Trebuchet MS"/>
              </a:rPr>
              <a:t>y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conforme </a:t>
            </a:r>
            <a:r>
              <a:rPr sz="1710" spc="-64" dirty="0">
                <a:solidFill>
                  <a:srgbClr val="C0504D"/>
                </a:solidFill>
                <a:latin typeface="Trebuchet MS"/>
                <a:cs typeface="Trebuchet MS"/>
              </a:rPr>
              <a:t>a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las 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circunstancias,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las </a:t>
            </a:r>
            <a:r>
              <a:rPr sz="1710" spc="-51" dirty="0">
                <a:solidFill>
                  <a:srgbClr val="C0504D"/>
                </a:solidFill>
                <a:latin typeface="Trebuchet MS"/>
                <a:cs typeface="Trebuchet MS"/>
              </a:rPr>
              <a:t>medidas </a:t>
            </a:r>
            <a:r>
              <a:rPr sz="1710" spc="-64" dirty="0">
                <a:solidFill>
                  <a:srgbClr val="C0504D"/>
                </a:solidFill>
                <a:latin typeface="Trebuchet MS"/>
                <a:cs typeface="Trebuchet MS"/>
              </a:rPr>
              <a:t>razonables </a:t>
            </a:r>
            <a:r>
              <a:rPr sz="1710" spc="-68" dirty="0">
                <a:solidFill>
                  <a:srgbClr val="C0504D"/>
                </a:solidFill>
                <a:latin typeface="Trebuchet MS"/>
                <a:cs typeface="Trebuchet MS"/>
              </a:rPr>
              <a:t>para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evitar  </a:t>
            </a: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que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38" dirty="0">
                <a:solidFill>
                  <a:srgbClr val="C0504D"/>
                </a:solidFill>
                <a:latin typeface="Trebuchet MS"/>
                <a:cs typeface="Trebuchet MS"/>
              </a:rPr>
              <a:t>se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8" dirty="0">
                <a:solidFill>
                  <a:srgbClr val="C0504D"/>
                </a:solidFill>
                <a:latin typeface="Trebuchet MS"/>
                <a:cs typeface="Trebuchet MS"/>
              </a:rPr>
              <a:t>produzca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21" dirty="0">
                <a:solidFill>
                  <a:srgbClr val="C0504D"/>
                </a:solidFill>
                <a:latin typeface="Trebuchet MS"/>
                <a:cs typeface="Trebuchet MS"/>
              </a:rPr>
              <a:t>un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C0504D"/>
                </a:solidFill>
                <a:latin typeface="Trebuchet MS"/>
                <a:cs typeface="Trebuchet MS"/>
              </a:rPr>
              <a:t>daño,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dirty="0">
                <a:solidFill>
                  <a:srgbClr val="C0504D"/>
                </a:solidFill>
                <a:latin typeface="Trebuchet MS"/>
                <a:cs typeface="Trebuchet MS"/>
              </a:rPr>
              <a:t>o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51" dirty="0">
                <a:solidFill>
                  <a:srgbClr val="C0504D"/>
                </a:solidFill>
                <a:latin typeface="Trebuchet MS"/>
                <a:cs typeface="Trebuchet MS"/>
              </a:rPr>
              <a:t>disminuir</a:t>
            </a:r>
            <a:r>
              <a:rPr sz="1710" spc="-120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17" dirty="0">
                <a:solidFill>
                  <a:srgbClr val="C0504D"/>
                </a:solidFill>
                <a:latin typeface="Trebuchet MS"/>
                <a:cs typeface="Trebuchet MS"/>
              </a:rPr>
              <a:t>su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4" dirty="0">
                <a:solidFill>
                  <a:srgbClr val="C0504D"/>
                </a:solidFill>
                <a:latin typeface="Trebuchet MS"/>
                <a:cs typeface="Trebuchet MS"/>
              </a:rPr>
              <a:t>magnitud;  </a:t>
            </a:r>
            <a:r>
              <a:rPr sz="1710" spc="-51" dirty="0">
                <a:solidFill>
                  <a:srgbClr val="C0504D"/>
                </a:solidFill>
                <a:latin typeface="Trebuchet MS"/>
                <a:cs typeface="Trebuchet MS"/>
              </a:rPr>
              <a:t>si </a:t>
            </a:r>
            <a:r>
              <a:rPr sz="1710" spc="-73" dirty="0">
                <a:solidFill>
                  <a:srgbClr val="C0504D"/>
                </a:solidFill>
                <a:latin typeface="Trebuchet MS"/>
                <a:cs typeface="Trebuchet MS"/>
              </a:rPr>
              <a:t>tales </a:t>
            </a:r>
            <a:r>
              <a:rPr sz="1710" spc="-51" dirty="0">
                <a:solidFill>
                  <a:srgbClr val="C0504D"/>
                </a:solidFill>
                <a:latin typeface="Trebuchet MS"/>
                <a:cs typeface="Trebuchet MS"/>
              </a:rPr>
              <a:t>medidas </a:t>
            </a:r>
            <a:r>
              <a:rPr sz="1710" spc="-73" dirty="0">
                <a:solidFill>
                  <a:srgbClr val="C0504D"/>
                </a:solidFill>
                <a:latin typeface="Trebuchet MS"/>
                <a:cs typeface="Trebuchet MS"/>
              </a:rPr>
              <a:t>evitan </a:t>
            </a:r>
            <a:r>
              <a:rPr sz="1710" dirty="0">
                <a:solidFill>
                  <a:srgbClr val="C0504D"/>
                </a:solidFill>
                <a:latin typeface="Trebuchet MS"/>
                <a:cs typeface="Trebuchet MS"/>
              </a:rPr>
              <a:t>o </a:t>
            </a:r>
            <a:r>
              <a:rPr sz="1710" spc="-47" dirty="0">
                <a:solidFill>
                  <a:srgbClr val="C0504D"/>
                </a:solidFill>
                <a:latin typeface="Trebuchet MS"/>
                <a:cs typeface="Trebuchet MS"/>
              </a:rPr>
              <a:t>disminuyen </a:t>
            </a:r>
            <a:r>
              <a:rPr sz="1710" spc="-86" dirty="0">
                <a:solidFill>
                  <a:srgbClr val="C0504D"/>
                </a:solidFill>
                <a:latin typeface="Trebuchet MS"/>
                <a:cs typeface="Trebuchet MS"/>
              </a:rPr>
              <a:t>la </a:t>
            </a:r>
            <a:r>
              <a:rPr sz="1710" spc="-51" dirty="0">
                <a:solidFill>
                  <a:srgbClr val="C0504D"/>
                </a:solidFill>
                <a:latin typeface="Trebuchet MS"/>
                <a:cs typeface="Trebuchet MS"/>
              </a:rPr>
              <a:t>magnitud  </a:t>
            </a:r>
            <a:r>
              <a:rPr sz="1710" spc="-56" dirty="0">
                <a:solidFill>
                  <a:srgbClr val="C0504D"/>
                </a:solidFill>
                <a:latin typeface="Trebuchet MS"/>
                <a:cs typeface="Trebuchet MS"/>
              </a:rPr>
              <a:t>de </a:t>
            </a:r>
            <a:r>
              <a:rPr sz="1710" spc="-21" dirty="0">
                <a:solidFill>
                  <a:srgbClr val="C0504D"/>
                </a:solidFill>
                <a:latin typeface="Trebuchet MS"/>
                <a:cs typeface="Trebuchet MS"/>
              </a:rPr>
              <a:t>un </a:t>
            </a:r>
            <a:r>
              <a:rPr sz="1710" spc="-30" dirty="0">
                <a:solidFill>
                  <a:srgbClr val="C0504D"/>
                </a:solidFill>
                <a:latin typeface="Trebuchet MS"/>
                <a:cs typeface="Trebuchet MS"/>
              </a:rPr>
              <a:t>daño </a:t>
            </a:r>
            <a:r>
              <a:rPr sz="1710" spc="-73" dirty="0">
                <a:solidFill>
                  <a:srgbClr val="C0504D"/>
                </a:solidFill>
                <a:latin typeface="Trebuchet MS"/>
                <a:cs typeface="Trebuchet MS"/>
              </a:rPr>
              <a:t>del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cual </a:t>
            </a:r>
            <a:r>
              <a:rPr sz="1710" spc="-21" dirty="0">
                <a:solidFill>
                  <a:srgbClr val="C0504D"/>
                </a:solidFill>
                <a:latin typeface="Trebuchet MS"/>
                <a:cs typeface="Trebuchet MS"/>
              </a:rPr>
              <a:t>un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tercero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sería </a:t>
            </a:r>
            <a:r>
              <a:rPr sz="1710" spc="-56" dirty="0">
                <a:solidFill>
                  <a:srgbClr val="C0504D"/>
                </a:solidFill>
                <a:latin typeface="Trebuchet MS"/>
                <a:cs typeface="Trebuchet MS"/>
              </a:rPr>
              <a:t>responsable;  </a:t>
            </a:r>
            <a:r>
              <a:rPr sz="1710" spc="-68" dirty="0">
                <a:solidFill>
                  <a:srgbClr val="C0504D"/>
                </a:solidFill>
                <a:latin typeface="Trebuchet MS"/>
                <a:cs typeface="Trebuchet MS"/>
              </a:rPr>
              <a:t>tiene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56" dirty="0">
                <a:solidFill>
                  <a:srgbClr val="C0504D"/>
                </a:solidFill>
                <a:latin typeface="Trebuchet MS"/>
                <a:cs typeface="Trebuchet MS"/>
              </a:rPr>
              <a:t>derecho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4" dirty="0">
                <a:solidFill>
                  <a:srgbClr val="C0504D"/>
                </a:solidFill>
                <a:latin typeface="Trebuchet MS"/>
                <a:cs typeface="Trebuchet MS"/>
              </a:rPr>
              <a:t>a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que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C0504D"/>
                </a:solidFill>
                <a:latin typeface="Trebuchet MS"/>
                <a:cs typeface="Trebuchet MS"/>
              </a:rPr>
              <a:t>éste</a:t>
            </a:r>
            <a:r>
              <a:rPr sz="1710" spc="-120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C0504D"/>
                </a:solidFill>
                <a:latin typeface="Trebuchet MS"/>
                <a:cs typeface="Trebuchet MS"/>
              </a:rPr>
              <a:t>le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56" dirty="0">
                <a:solidFill>
                  <a:srgbClr val="C0504D"/>
                </a:solidFill>
                <a:latin typeface="Trebuchet MS"/>
                <a:cs typeface="Trebuchet MS"/>
              </a:rPr>
              <a:t>reembolse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C0504D"/>
                </a:solidFill>
                <a:latin typeface="Trebuchet MS"/>
                <a:cs typeface="Trebuchet MS"/>
              </a:rPr>
              <a:t>el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4" dirty="0">
                <a:solidFill>
                  <a:srgbClr val="C0504D"/>
                </a:solidFill>
                <a:latin typeface="Trebuchet MS"/>
                <a:cs typeface="Trebuchet MS"/>
              </a:rPr>
              <a:t>valor</a:t>
            </a:r>
            <a:r>
              <a:rPr sz="1710" spc="-120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56" dirty="0">
                <a:solidFill>
                  <a:srgbClr val="C0504D"/>
                </a:solidFill>
                <a:latin typeface="Trebuchet MS"/>
                <a:cs typeface="Trebuchet MS"/>
              </a:rPr>
              <a:t>de</a:t>
            </a:r>
            <a:endParaRPr sz="1710" dirty="0">
              <a:latin typeface="Trebuchet MS"/>
              <a:cs typeface="Trebuchet MS"/>
            </a:endParaRPr>
          </a:p>
          <a:p>
            <a:pPr marL="933940" marR="155295" indent="-781903">
              <a:lnSpc>
                <a:spcPct val="104200"/>
              </a:lnSpc>
              <a:spcBef>
                <a:spcPts val="86"/>
              </a:spcBef>
            </a:pP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los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51" dirty="0">
                <a:solidFill>
                  <a:srgbClr val="C0504D"/>
                </a:solidFill>
                <a:latin typeface="Trebuchet MS"/>
                <a:cs typeface="Trebuchet MS"/>
              </a:rPr>
              <a:t>gastos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en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que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incurrió,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conforme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4" dirty="0">
                <a:solidFill>
                  <a:srgbClr val="C0504D"/>
                </a:solidFill>
                <a:latin typeface="Trebuchet MS"/>
                <a:cs typeface="Trebuchet MS"/>
              </a:rPr>
              <a:t>a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las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64" dirty="0">
                <a:solidFill>
                  <a:srgbClr val="C0504D"/>
                </a:solidFill>
                <a:latin typeface="Trebuchet MS"/>
                <a:cs typeface="Trebuchet MS"/>
              </a:rPr>
              <a:t>reglas  </a:t>
            </a:r>
            <a:r>
              <a:rPr sz="1710" spc="-73" dirty="0">
                <a:solidFill>
                  <a:srgbClr val="C0504D"/>
                </a:solidFill>
                <a:latin typeface="Trebuchet MS"/>
                <a:cs typeface="Trebuchet MS"/>
              </a:rPr>
              <a:t>del 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enriquecimiento</a:t>
            </a:r>
            <a:r>
              <a:rPr sz="1710" spc="-60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43" dirty="0">
                <a:solidFill>
                  <a:srgbClr val="C0504D"/>
                </a:solidFill>
                <a:latin typeface="Trebuchet MS"/>
                <a:cs typeface="Trebuchet MS"/>
              </a:rPr>
              <a:t>sin</a:t>
            </a:r>
            <a:r>
              <a:rPr sz="1710" spc="-24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causa;</a:t>
            </a:r>
            <a:endParaRPr sz="1710" dirty="0">
              <a:latin typeface="Trebuchet MS"/>
              <a:cs typeface="Trebuchet MS"/>
            </a:endParaRPr>
          </a:p>
          <a:p>
            <a:pPr marL="797107" indent="-210679">
              <a:spcBef>
                <a:spcPts val="513"/>
              </a:spcBef>
              <a:buAutoNum type="alphaLcParenR" startAt="3"/>
              <a:tabLst>
                <a:tab pos="797650" algn="l"/>
              </a:tabLst>
            </a:pPr>
            <a:r>
              <a:rPr sz="1710" spc="-13" dirty="0">
                <a:solidFill>
                  <a:srgbClr val="C0504D"/>
                </a:solidFill>
                <a:latin typeface="Trebuchet MS"/>
                <a:cs typeface="Trebuchet MS"/>
              </a:rPr>
              <a:t>no</a:t>
            </a:r>
            <a:r>
              <a:rPr sz="1710" spc="-128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C0504D"/>
                </a:solidFill>
                <a:latin typeface="Trebuchet MS"/>
                <a:cs typeface="Trebuchet MS"/>
              </a:rPr>
              <a:t>agravar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86" dirty="0">
                <a:solidFill>
                  <a:srgbClr val="C0504D"/>
                </a:solidFill>
                <a:latin typeface="Trebuchet MS"/>
                <a:cs typeface="Trebuchet MS"/>
              </a:rPr>
              <a:t>el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3" dirty="0">
                <a:solidFill>
                  <a:srgbClr val="C0504D"/>
                </a:solidFill>
                <a:latin typeface="Trebuchet MS"/>
                <a:cs typeface="Trebuchet MS"/>
              </a:rPr>
              <a:t>daño,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51" dirty="0">
                <a:solidFill>
                  <a:srgbClr val="C0504D"/>
                </a:solidFill>
                <a:latin typeface="Trebuchet MS"/>
                <a:cs typeface="Trebuchet MS"/>
              </a:rPr>
              <a:t>si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ya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38" dirty="0">
                <a:solidFill>
                  <a:srgbClr val="C0504D"/>
                </a:solidFill>
                <a:latin typeface="Trebuchet MS"/>
                <a:cs typeface="Trebuchet MS"/>
              </a:rPr>
              <a:t>se</a:t>
            </a:r>
            <a:r>
              <a:rPr sz="1710" spc="-124" dirty="0">
                <a:solidFill>
                  <a:srgbClr val="C0504D"/>
                </a:solidFill>
                <a:latin typeface="Trebuchet MS"/>
                <a:cs typeface="Trebuchet MS"/>
              </a:rPr>
              <a:t> 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produjo</a:t>
            </a:r>
            <a:r>
              <a:rPr sz="1710" spc="-77" dirty="0">
                <a:solidFill>
                  <a:srgbClr val="C0504D"/>
                </a:solidFill>
                <a:latin typeface="Trebuchet MS"/>
                <a:cs typeface="Trebuchet MS"/>
              </a:rPr>
              <a:t>.</a:t>
            </a:r>
            <a:endParaRPr sz="171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75612" y="4734582"/>
            <a:ext cx="3942671" cy="998021"/>
          </a:xfrm>
          <a:custGeom>
            <a:avLst/>
            <a:gdLst/>
            <a:ahLst/>
            <a:cxnLst/>
            <a:rect l="l" t="t" r="r" b="b"/>
            <a:pathLst>
              <a:path w="4610734" h="1167129">
                <a:moveTo>
                  <a:pt x="4540338" y="0"/>
                </a:moveTo>
                <a:lnTo>
                  <a:pt x="1013193" y="0"/>
                </a:lnTo>
                <a:lnTo>
                  <a:pt x="985938" y="5499"/>
                </a:lnTo>
                <a:lnTo>
                  <a:pt x="963683" y="20494"/>
                </a:lnTo>
                <a:lnTo>
                  <a:pt x="948679" y="42733"/>
                </a:lnTo>
                <a:lnTo>
                  <a:pt x="943178" y="69964"/>
                </a:lnTo>
                <a:lnTo>
                  <a:pt x="943178" y="509447"/>
                </a:lnTo>
                <a:lnTo>
                  <a:pt x="0" y="649389"/>
                </a:lnTo>
                <a:lnTo>
                  <a:pt x="943178" y="789317"/>
                </a:lnTo>
                <a:lnTo>
                  <a:pt x="943178" y="1096741"/>
                </a:lnTo>
                <a:lnTo>
                  <a:pt x="948679" y="1123976"/>
                </a:lnTo>
                <a:lnTo>
                  <a:pt x="963683" y="1146215"/>
                </a:lnTo>
                <a:lnTo>
                  <a:pt x="985938" y="1161210"/>
                </a:lnTo>
                <a:lnTo>
                  <a:pt x="1013193" y="1166708"/>
                </a:lnTo>
                <a:lnTo>
                  <a:pt x="4540338" y="1166708"/>
                </a:lnTo>
                <a:lnTo>
                  <a:pt x="4567595" y="1161210"/>
                </a:lnTo>
                <a:lnTo>
                  <a:pt x="4589854" y="1146215"/>
                </a:lnTo>
                <a:lnTo>
                  <a:pt x="4604863" y="1123976"/>
                </a:lnTo>
                <a:lnTo>
                  <a:pt x="4610366" y="1096741"/>
                </a:lnTo>
                <a:lnTo>
                  <a:pt x="4610366" y="69964"/>
                </a:lnTo>
                <a:lnTo>
                  <a:pt x="4604863" y="42733"/>
                </a:lnTo>
                <a:lnTo>
                  <a:pt x="4589854" y="20494"/>
                </a:lnTo>
                <a:lnTo>
                  <a:pt x="4567595" y="5499"/>
                </a:lnTo>
                <a:lnTo>
                  <a:pt x="45403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/>
          <p:nvPr/>
        </p:nvSpPr>
        <p:spPr>
          <a:xfrm>
            <a:off x="4775619" y="4734582"/>
            <a:ext cx="3942671" cy="998021"/>
          </a:xfrm>
          <a:custGeom>
            <a:avLst/>
            <a:gdLst/>
            <a:ahLst/>
            <a:cxnLst/>
            <a:rect l="l" t="t" r="r" b="b"/>
            <a:pathLst>
              <a:path w="4610734" h="1167129">
                <a:moveTo>
                  <a:pt x="1013195" y="0"/>
                </a:moveTo>
                <a:lnTo>
                  <a:pt x="985938" y="5498"/>
                </a:lnTo>
                <a:lnTo>
                  <a:pt x="963679" y="20493"/>
                </a:lnTo>
                <a:lnTo>
                  <a:pt x="948672" y="42732"/>
                </a:lnTo>
                <a:lnTo>
                  <a:pt x="943169" y="69967"/>
                </a:lnTo>
                <a:lnTo>
                  <a:pt x="943169" y="509449"/>
                </a:lnTo>
                <a:lnTo>
                  <a:pt x="0" y="649384"/>
                </a:lnTo>
                <a:lnTo>
                  <a:pt x="943169" y="789319"/>
                </a:lnTo>
                <a:lnTo>
                  <a:pt x="943169" y="1096740"/>
                </a:lnTo>
                <a:lnTo>
                  <a:pt x="948672" y="1123974"/>
                </a:lnTo>
                <a:lnTo>
                  <a:pt x="963679" y="1146214"/>
                </a:lnTo>
                <a:lnTo>
                  <a:pt x="985938" y="1161209"/>
                </a:lnTo>
                <a:lnTo>
                  <a:pt x="1013195" y="1166707"/>
                </a:lnTo>
                <a:lnTo>
                  <a:pt x="4540347" y="1166707"/>
                </a:lnTo>
                <a:lnTo>
                  <a:pt x="4567602" y="1161209"/>
                </a:lnTo>
                <a:lnTo>
                  <a:pt x="4589861" y="1146214"/>
                </a:lnTo>
                <a:lnTo>
                  <a:pt x="4604870" y="1123974"/>
                </a:lnTo>
                <a:lnTo>
                  <a:pt x="4610374" y="1096740"/>
                </a:lnTo>
                <a:lnTo>
                  <a:pt x="4610374" y="69967"/>
                </a:lnTo>
                <a:lnTo>
                  <a:pt x="4604870" y="42732"/>
                </a:lnTo>
                <a:lnTo>
                  <a:pt x="4589861" y="20493"/>
                </a:lnTo>
                <a:lnTo>
                  <a:pt x="4567602" y="5498"/>
                </a:lnTo>
                <a:lnTo>
                  <a:pt x="4540347" y="0"/>
                </a:lnTo>
                <a:lnTo>
                  <a:pt x="1013195" y="0"/>
                </a:lnTo>
                <a:close/>
              </a:path>
            </a:pathLst>
          </a:custGeom>
          <a:ln w="2798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6"/>
          <p:cNvSpPr txBox="1"/>
          <p:nvPr/>
        </p:nvSpPr>
        <p:spPr>
          <a:xfrm>
            <a:off x="5766584" y="4726391"/>
            <a:ext cx="2731254" cy="964718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marR="4344" indent="-13032" algn="ctr">
              <a:lnSpc>
                <a:spcPct val="123900"/>
              </a:lnSpc>
              <a:spcBef>
                <a:spcPts val="81"/>
              </a:spcBef>
            </a:pPr>
            <a:r>
              <a:rPr sz="1667" spc="9" dirty="0">
                <a:latin typeface="Tahoma"/>
                <a:cs typeface="Tahoma"/>
              </a:rPr>
              <a:t>El </a:t>
            </a:r>
            <a:r>
              <a:rPr sz="1667" spc="13" dirty="0">
                <a:solidFill>
                  <a:srgbClr val="9A403E"/>
                </a:solidFill>
                <a:latin typeface="Tahoma"/>
                <a:cs typeface="Tahoma"/>
              </a:rPr>
              <a:t>deber de actuar </a:t>
            </a:r>
            <a:r>
              <a:rPr sz="1667" spc="13" dirty="0">
                <a:latin typeface="Tahoma"/>
                <a:cs typeface="Tahoma"/>
              </a:rPr>
              <a:t>y </a:t>
            </a:r>
            <a:r>
              <a:rPr sz="1667" spc="9" dirty="0">
                <a:solidFill>
                  <a:srgbClr val="9A403E"/>
                </a:solidFill>
                <a:latin typeface="Tahoma"/>
                <a:cs typeface="Tahoma"/>
              </a:rPr>
              <a:t>de  </a:t>
            </a:r>
            <a:r>
              <a:rPr sz="1667" spc="13" dirty="0">
                <a:solidFill>
                  <a:srgbClr val="9A403E"/>
                </a:solidFill>
                <a:latin typeface="Tahoma"/>
                <a:cs typeface="Tahoma"/>
              </a:rPr>
              <a:t>abstenerse </a:t>
            </a:r>
            <a:r>
              <a:rPr sz="1667" spc="4" dirty="0">
                <a:latin typeface="Tahoma"/>
                <a:cs typeface="Tahoma"/>
              </a:rPr>
              <a:t>para </a:t>
            </a:r>
            <a:r>
              <a:rPr sz="1667" spc="13" dirty="0">
                <a:latin typeface="Tahoma"/>
                <a:cs typeface="Tahoma"/>
              </a:rPr>
              <a:t>que </a:t>
            </a:r>
            <a:r>
              <a:rPr sz="1667" spc="9" dirty="0">
                <a:latin typeface="Tahoma"/>
                <a:cs typeface="Tahoma"/>
              </a:rPr>
              <a:t>el</a:t>
            </a:r>
            <a:r>
              <a:rPr sz="1667" spc="-47" dirty="0">
                <a:latin typeface="Tahoma"/>
                <a:cs typeface="Tahoma"/>
              </a:rPr>
              <a:t> </a:t>
            </a:r>
            <a:r>
              <a:rPr sz="1667" spc="13" dirty="0">
                <a:latin typeface="Tahoma"/>
                <a:cs typeface="Tahoma"/>
              </a:rPr>
              <a:t>daño  no se</a:t>
            </a:r>
            <a:r>
              <a:rPr sz="1667" spc="-9" dirty="0">
                <a:latin typeface="Tahoma"/>
                <a:cs typeface="Tahoma"/>
              </a:rPr>
              <a:t> </a:t>
            </a:r>
            <a:r>
              <a:rPr sz="1667" spc="4" dirty="0">
                <a:latin typeface="Tahoma"/>
                <a:cs typeface="Tahoma"/>
              </a:rPr>
              <a:t>agrave</a:t>
            </a:r>
            <a:endParaRPr sz="1667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241720" y="6256781"/>
            <a:ext cx="189505" cy="1114027"/>
          </a:xfrm>
          <a:prstGeom prst="rect">
            <a:avLst/>
          </a:prstGeom>
        </p:spPr>
        <p:txBody>
          <a:bodyPr vert="horz" wrap="square" lIns="0" tIns="5973" rIns="0" bIns="0" rtlCol="0">
            <a:spAutoFit/>
          </a:bodyPr>
          <a:lstStyle/>
          <a:p>
            <a:pPr marL="21720">
              <a:spcBef>
                <a:spcPts val="47"/>
              </a:spcBef>
            </a:pPr>
            <a:fld id="{81D60167-4931-47E6-BA6A-407CBD079E47}" type="slidenum">
              <a:rPr spc="-13" dirty="0">
                <a:solidFill>
                  <a:srgbClr val="888888"/>
                </a:solidFill>
              </a:rPr>
              <a:pPr marL="21720">
                <a:spcBef>
                  <a:spcPts val="47"/>
                </a:spcBef>
              </a:pPr>
              <a:t>40</a:t>
            </a:fld>
            <a:endParaRPr spc="-13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7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3724" y="655168"/>
            <a:ext cx="6940535" cy="474283"/>
          </a:xfrm>
          <a:prstGeom prst="rect">
            <a:avLst/>
          </a:prstGeom>
        </p:spPr>
        <p:txBody>
          <a:bodyPr vert="horz" wrap="square" lIns="0" tIns="1357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107"/>
              </a:spcBef>
            </a:pPr>
            <a:r>
              <a:rPr sz="2993" spc="-162" dirty="0"/>
              <a:t>El </a:t>
            </a:r>
            <a:r>
              <a:rPr sz="2993" spc="-133" dirty="0"/>
              <a:t>reclamo </a:t>
            </a:r>
            <a:r>
              <a:rPr sz="2993" spc="-107" dirty="0"/>
              <a:t>de </a:t>
            </a:r>
            <a:r>
              <a:rPr sz="2993" spc="-115" dirty="0"/>
              <a:t>prevención </a:t>
            </a:r>
            <a:r>
              <a:rPr sz="2993" spc="-141" dirty="0"/>
              <a:t>ante </a:t>
            </a:r>
            <a:r>
              <a:rPr sz="2993" spc="-162" dirty="0"/>
              <a:t>la</a:t>
            </a:r>
            <a:r>
              <a:rPr sz="2993" spc="-663" dirty="0"/>
              <a:t> </a:t>
            </a:r>
            <a:r>
              <a:rPr sz="2993" spc="-137" dirty="0"/>
              <a:t>jurisdicción</a:t>
            </a:r>
            <a:endParaRPr sz="2993"/>
          </a:p>
        </p:txBody>
      </p:sp>
      <p:sp>
        <p:nvSpPr>
          <p:cNvPr id="3" name="object 3"/>
          <p:cNvSpPr/>
          <p:nvPr/>
        </p:nvSpPr>
        <p:spPr>
          <a:xfrm>
            <a:off x="5955980" y="1338477"/>
            <a:ext cx="2152054" cy="1075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4"/>
          <p:cNvSpPr/>
          <p:nvPr/>
        </p:nvSpPr>
        <p:spPr>
          <a:xfrm>
            <a:off x="713503" y="1349696"/>
            <a:ext cx="4117515" cy="1977037"/>
          </a:xfrm>
          <a:custGeom>
            <a:avLst/>
            <a:gdLst/>
            <a:ahLst/>
            <a:cxnLst/>
            <a:rect l="l" t="t" r="r" b="b"/>
            <a:pathLst>
              <a:path w="4815205" h="2312035">
                <a:moveTo>
                  <a:pt x="3826941" y="0"/>
                </a:moveTo>
                <a:lnTo>
                  <a:pt x="70026" y="0"/>
                </a:lnTo>
                <a:lnTo>
                  <a:pt x="42768" y="5499"/>
                </a:lnTo>
                <a:lnTo>
                  <a:pt x="20510" y="20494"/>
                </a:lnTo>
                <a:lnTo>
                  <a:pt x="5502" y="42733"/>
                </a:lnTo>
                <a:lnTo>
                  <a:pt x="0" y="69964"/>
                </a:lnTo>
                <a:lnTo>
                  <a:pt x="0" y="1329385"/>
                </a:lnTo>
                <a:lnTo>
                  <a:pt x="5502" y="1356620"/>
                </a:lnTo>
                <a:lnTo>
                  <a:pt x="20510" y="1378859"/>
                </a:lnTo>
                <a:lnTo>
                  <a:pt x="42768" y="1393852"/>
                </a:lnTo>
                <a:lnTo>
                  <a:pt x="70026" y="1399349"/>
                </a:lnTo>
                <a:lnTo>
                  <a:pt x="3680320" y="1399349"/>
                </a:lnTo>
                <a:lnTo>
                  <a:pt x="4814747" y="2311996"/>
                </a:lnTo>
                <a:lnTo>
                  <a:pt x="3896969" y="1183322"/>
                </a:lnTo>
                <a:lnTo>
                  <a:pt x="3896969" y="69964"/>
                </a:lnTo>
                <a:lnTo>
                  <a:pt x="3891465" y="42733"/>
                </a:lnTo>
                <a:lnTo>
                  <a:pt x="3876457" y="20494"/>
                </a:lnTo>
                <a:lnTo>
                  <a:pt x="3854198" y="5499"/>
                </a:lnTo>
                <a:lnTo>
                  <a:pt x="38269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/>
          <p:nvPr/>
        </p:nvSpPr>
        <p:spPr>
          <a:xfrm>
            <a:off x="713503" y="1349696"/>
            <a:ext cx="4117515" cy="1977037"/>
          </a:xfrm>
          <a:custGeom>
            <a:avLst/>
            <a:gdLst/>
            <a:ahLst/>
            <a:cxnLst/>
            <a:rect l="l" t="t" r="r" b="b"/>
            <a:pathLst>
              <a:path w="4815205" h="2312035">
                <a:moveTo>
                  <a:pt x="70026" y="0"/>
                </a:moveTo>
                <a:lnTo>
                  <a:pt x="42769" y="5498"/>
                </a:lnTo>
                <a:lnTo>
                  <a:pt x="20510" y="20493"/>
                </a:lnTo>
                <a:lnTo>
                  <a:pt x="5503" y="42732"/>
                </a:lnTo>
                <a:lnTo>
                  <a:pt x="0" y="69967"/>
                </a:lnTo>
                <a:lnTo>
                  <a:pt x="0" y="1329382"/>
                </a:lnTo>
                <a:lnTo>
                  <a:pt x="5503" y="1356616"/>
                </a:lnTo>
                <a:lnTo>
                  <a:pt x="20510" y="1378856"/>
                </a:lnTo>
                <a:lnTo>
                  <a:pt x="42769" y="1393851"/>
                </a:lnTo>
                <a:lnTo>
                  <a:pt x="70026" y="1399349"/>
                </a:lnTo>
                <a:lnTo>
                  <a:pt x="3680328" y="1399349"/>
                </a:lnTo>
                <a:lnTo>
                  <a:pt x="4814758" y="2311991"/>
                </a:lnTo>
                <a:lnTo>
                  <a:pt x="3896976" y="1183324"/>
                </a:lnTo>
                <a:lnTo>
                  <a:pt x="3896976" y="69967"/>
                </a:lnTo>
                <a:lnTo>
                  <a:pt x="3891472" y="42732"/>
                </a:lnTo>
                <a:lnTo>
                  <a:pt x="3876463" y="20493"/>
                </a:lnTo>
                <a:lnTo>
                  <a:pt x="3854204" y="5498"/>
                </a:lnTo>
                <a:lnTo>
                  <a:pt x="3826949" y="0"/>
                </a:lnTo>
                <a:lnTo>
                  <a:pt x="70026" y="0"/>
                </a:lnTo>
                <a:close/>
              </a:path>
            </a:pathLst>
          </a:custGeom>
          <a:ln w="27991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6"/>
          <p:cNvSpPr txBox="1"/>
          <p:nvPr/>
        </p:nvSpPr>
        <p:spPr>
          <a:xfrm>
            <a:off x="738471" y="1398811"/>
            <a:ext cx="7889686" cy="3428135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19457" marR="4723457" algn="ctr">
              <a:lnSpc>
                <a:spcPct val="100600"/>
              </a:lnSpc>
              <a:spcBef>
                <a:spcPts val="64"/>
              </a:spcBef>
            </a:pPr>
            <a:r>
              <a:rPr sz="2266" spc="-90" dirty="0">
                <a:latin typeface="Trebuchet MS"/>
                <a:cs typeface="Trebuchet MS"/>
              </a:rPr>
              <a:t>Si </a:t>
            </a:r>
            <a:r>
              <a:rPr sz="2266" spc="-97" dirty="0">
                <a:latin typeface="Trebuchet MS"/>
                <a:cs typeface="Trebuchet MS"/>
              </a:rPr>
              <a:t>alguien </a:t>
            </a:r>
            <a:r>
              <a:rPr sz="2266" spc="-111" dirty="0" err="1">
                <a:latin typeface="Trebuchet MS"/>
                <a:cs typeface="Trebuchet MS"/>
              </a:rPr>
              <a:t>está</a:t>
            </a:r>
            <a:r>
              <a:rPr sz="2266" spc="-111" dirty="0">
                <a:latin typeface="Trebuchet MS"/>
                <a:cs typeface="Trebuchet MS"/>
              </a:rPr>
              <a:t> </a:t>
            </a:r>
            <a:r>
              <a:rPr sz="2266" spc="-90" dirty="0" err="1" smtClean="0">
                <a:solidFill>
                  <a:srgbClr val="9A403E"/>
                </a:solidFill>
                <a:latin typeface="Trebuchet MS"/>
                <a:cs typeface="Trebuchet MS"/>
              </a:rPr>
              <a:t>actuando</a:t>
            </a:r>
            <a:r>
              <a:rPr lang="es-AR" sz="2266" spc="-90" dirty="0" smtClean="0">
                <a:solidFill>
                  <a:srgbClr val="9A403E"/>
                </a:solidFill>
                <a:latin typeface="Trebuchet MS"/>
                <a:cs typeface="Trebuchet MS"/>
              </a:rPr>
              <a:t> </a:t>
            </a:r>
            <a:r>
              <a:rPr sz="2266" spc="-449" dirty="0" smtClean="0">
                <a:solidFill>
                  <a:srgbClr val="9A403E"/>
                </a:solidFill>
                <a:latin typeface="Trebuchet MS"/>
                <a:cs typeface="Trebuchet MS"/>
              </a:rPr>
              <a:t> </a:t>
            </a:r>
            <a:r>
              <a:rPr sz="2266" spc="-51" dirty="0">
                <a:solidFill>
                  <a:srgbClr val="9A403E"/>
                </a:solidFill>
                <a:latin typeface="Trebuchet MS"/>
                <a:cs typeface="Trebuchet MS"/>
              </a:rPr>
              <a:t>u  </a:t>
            </a:r>
            <a:r>
              <a:rPr sz="2266" spc="-86" dirty="0">
                <a:solidFill>
                  <a:srgbClr val="9A403E"/>
                </a:solidFill>
                <a:latin typeface="Trebuchet MS"/>
                <a:cs typeface="Trebuchet MS"/>
              </a:rPr>
              <a:t>omitiendo </a:t>
            </a:r>
            <a:r>
              <a:rPr sz="2266" spc="-133" dirty="0">
                <a:latin typeface="Trebuchet MS"/>
                <a:cs typeface="Trebuchet MS"/>
              </a:rPr>
              <a:t>el </a:t>
            </a:r>
            <a:r>
              <a:rPr sz="2266" spc="-97" dirty="0">
                <a:latin typeface="Trebuchet MS"/>
                <a:cs typeface="Trebuchet MS"/>
              </a:rPr>
              <a:t>deber  </a:t>
            </a:r>
            <a:r>
              <a:rPr sz="2266" spc="-86" dirty="0">
                <a:latin typeface="Trebuchet MS"/>
                <a:cs typeface="Trebuchet MS"/>
              </a:rPr>
              <a:t>impuesto </a:t>
            </a:r>
            <a:r>
              <a:rPr sz="2266" spc="-64" dirty="0">
                <a:latin typeface="Trebuchet MS"/>
                <a:cs typeface="Trebuchet MS"/>
              </a:rPr>
              <a:t>por </a:t>
            </a:r>
            <a:r>
              <a:rPr sz="2266" spc="-133" dirty="0">
                <a:latin typeface="Trebuchet MS"/>
                <a:cs typeface="Trebuchet MS"/>
              </a:rPr>
              <a:t>el </a:t>
            </a:r>
            <a:r>
              <a:rPr sz="2266" spc="-154" dirty="0">
                <a:latin typeface="Trebuchet MS"/>
                <a:cs typeface="Trebuchet MS"/>
              </a:rPr>
              <a:t>art.</a:t>
            </a:r>
            <a:r>
              <a:rPr sz="2266" spc="-453" dirty="0">
                <a:latin typeface="Trebuchet MS"/>
                <a:cs typeface="Trebuchet MS"/>
              </a:rPr>
              <a:t> </a:t>
            </a:r>
            <a:r>
              <a:rPr sz="2266" spc="-47" dirty="0">
                <a:latin typeface="Trebuchet MS"/>
                <a:cs typeface="Trebuchet MS"/>
              </a:rPr>
              <a:t>1710</a:t>
            </a:r>
            <a:endParaRPr sz="2266" dirty="0">
              <a:latin typeface="Trebuchet MS"/>
              <a:cs typeface="Trebuchet MS"/>
            </a:endParaRPr>
          </a:p>
          <a:p>
            <a:pPr marL="10860" marR="4344" algn="just">
              <a:lnSpc>
                <a:spcPct val="105100"/>
              </a:lnSpc>
              <a:spcBef>
                <a:spcPts val="2009"/>
              </a:spcBef>
            </a:pPr>
            <a:r>
              <a:rPr sz="2608" spc="-235" dirty="0" smtClean="0">
                <a:solidFill>
                  <a:srgbClr val="FF0000"/>
                </a:solidFill>
                <a:latin typeface="Trebuchet MS"/>
                <a:cs typeface="Trebuchet MS"/>
              </a:rPr>
              <a:t>ARTIC</a:t>
            </a:r>
            <a:r>
              <a:rPr sz="2608" spc="-94" dirty="0" smtClean="0">
                <a:solidFill>
                  <a:srgbClr val="FF0000"/>
                </a:solidFill>
                <a:latin typeface="Trebuchet MS"/>
                <a:cs typeface="Trebuchet MS"/>
              </a:rPr>
              <a:t>ULO </a:t>
            </a:r>
            <a:r>
              <a:rPr sz="2608" spc="-120" dirty="0">
                <a:solidFill>
                  <a:srgbClr val="FF0000"/>
                </a:solidFill>
                <a:latin typeface="Trebuchet MS"/>
                <a:cs typeface="Trebuchet MS"/>
              </a:rPr>
              <a:t>1711.- </a:t>
            </a:r>
            <a:r>
              <a:rPr sz="2608" b="1" spc="-137" dirty="0">
                <a:solidFill>
                  <a:srgbClr val="FF0000"/>
                </a:solidFill>
                <a:latin typeface="Trebuchet MS"/>
                <a:cs typeface="Trebuchet MS"/>
              </a:rPr>
              <a:t>Acción </a:t>
            </a:r>
            <a:r>
              <a:rPr sz="2608" b="1" spc="-162" dirty="0">
                <a:solidFill>
                  <a:srgbClr val="FF0000"/>
                </a:solidFill>
                <a:latin typeface="Trebuchet MS"/>
                <a:cs typeface="Trebuchet MS"/>
              </a:rPr>
              <a:t>preventiva</a:t>
            </a:r>
            <a:r>
              <a:rPr sz="2608" spc="-162" dirty="0">
                <a:solidFill>
                  <a:srgbClr val="FF0000"/>
                </a:solidFill>
                <a:latin typeface="Trebuchet MS"/>
                <a:cs typeface="Trebuchet MS"/>
              </a:rPr>
              <a:t>. </a:t>
            </a:r>
            <a:r>
              <a:rPr sz="2608" spc="-158" dirty="0">
                <a:solidFill>
                  <a:srgbClr val="FF0000"/>
                </a:solidFill>
                <a:latin typeface="Trebuchet MS"/>
                <a:cs typeface="Trebuchet MS"/>
              </a:rPr>
              <a:t>La </a:t>
            </a:r>
            <a:r>
              <a:rPr sz="2608" spc="-111" dirty="0">
                <a:solidFill>
                  <a:srgbClr val="FF0000"/>
                </a:solidFill>
                <a:latin typeface="Trebuchet MS"/>
                <a:cs typeface="Trebuchet MS"/>
              </a:rPr>
              <a:t>acción </a:t>
            </a:r>
            <a:r>
              <a:rPr sz="2608" spc="-376" dirty="0">
                <a:solidFill>
                  <a:srgbClr val="FF0000"/>
                </a:solidFill>
                <a:latin typeface="Trebuchet MS"/>
                <a:cs typeface="Trebuchet MS"/>
              </a:rPr>
              <a:t>preventiva  </a:t>
            </a:r>
            <a:r>
              <a:rPr sz="2608" spc="-97" dirty="0">
                <a:solidFill>
                  <a:srgbClr val="FF0000"/>
                </a:solidFill>
                <a:latin typeface="Trebuchet MS"/>
                <a:cs typeface="Trebuchet MS"/>
              </a:rPr>
              <a:t>procede </a:t>
            </a:r>
            <a:r>
              <a:rPr sz="2608" spc="-73" dirty="0">
                <a:solidFill>
                  <a:srgbClr val="FF0000"/>
                </a:solidFill>
                <a:latin typeface="Trebuchet MS"/>
                <a:cs typeface="Trebuchet MS"/>
              </a:rPr>
              <a:t>cuando </a:t>
            </a:r>
            <a:r>
              <a:rPr sz="2608" spc="-64" dirty="0">
                <a:solidFill>
                  <a:srgbClr val="3F6797"/>
                </a:solidFill>
                <a:latin typeface="Trebuchet MS"/>
                <a:cs typeface="Trebuchet MS"/>
              </a:rPr>
              <a:t>una </a:t>
            </a:r>
            <a:r>
              <a:rPr sz="2608" spc="-111" dirty="0">
                <a:solidFill>
                  <a:srgbClr val="3F6797"/>
                </a:solidFill>
                <a:latin typeface="Trebuchet MS"/>
                <a:cs typeface="Trebuchet MS"/>
              </a:rPr>
              <a:t>acción </a:t>
            </a:r>
            <a:r>
              <a:rPr sz="2608" spc="-38" dirty="0">
                <a:solidFill>
                  <a:srgbClr val="3F6797"/>
                </a:solidFill>
                <a:latin typeface="Trebuchet MS"/>
                <a:cs typeface="Trebuchet MS"/>
              </a:rPr>
              <a:t>u </a:t>
            </a:r>
            <a:r>
              <a:rPr sz="2608" spc="-60" dirty="0">
                <a:solidFill>
                  <a:srgbClr val="3F6797"/>
                </a:solidFill>
                <a:latin typeface="Trebuchet MS"/>
                <a:cs typeface="Trebuchet MS"/>
              </a:rPr>
              <a:t>omisión </a:t>
            </a:r>
            <a:r>
              <a:rPr sz="2608" spc="-133" dirty="0">
                <a:solidFill>
                  <a:srgbClr val="3F6797"/>
                </a:solidFill>
                <a:latin typeface="Trebuchet MS"/>
                <a:cs typeface="Trebuchet MS"/>
              </a:rPr>
              <a:t>antijurídica </a:t>
            </a:r>
            <a:r>
              <a:rPr sz="2608" spc="-111" dirty="0">
                <a:solidFill>
                  <a:srgbClr val="FF0000"/>
                </a:solidFill>
                <a:latin typeface="Trebuchet MS"/>
                <a:cs typeface="Trebuchet MS"/>
              </a:rPr>
              <a:t>hace  </a:t>
            </a:r>
            <a:r>
              <a:rPr sz="2608" spc="-107" dirty="0">
                <a:solidFill>
                  <a:srgbClr val="FF0000"/>
                </a:solidFill>
                <a:latin typeface="Trebuchet MS"/>
                <a:cs typeface="Trebuchet MS"/>
              </a:rPr>
              <a:t>previsible </a:t>
            </a:r>
            <a:r>
              <a:rPr sz="2608" spc="-137" dirty="0">
                <a:solidFill>
                  <a:srgbClr val="FF0000"/>
                </a:solidFill>
                <a:latin typeface="Trebuchet MS"/>
                <a:cs typeface="Trebuchet MS"/>
              </a:rPr>
              <a:t>la </a:t>
            </a:r>
            <a:r>
              <a:rPr sz="2608" spc="-86" dirty="0">
                <a:solidFill>
                  <a:srgbClr val="FF0000"/>
                </a:solidFill>
                <a:latin typeface="Trebuchet MS"/>
                <a:cs typeface="Trebuchet MS"/>
              </a:rPr>
              <a:t>producción </a:t>
            </a:r>
            <a:r>
              <a:rPr sz="2608" spc="-90" dirty="0">
                <a:solidFill>
                  <a:srgbClr val="FF0000"/>
                </a:solidFill>
                <a:latin typeface="Trebuchet MS"/>
                <a:cs typeface="Trebuchet MS"/>
              </a:rPr>
              <a:t>de </a:t>
            </a:r>
            <a:r>
              <a:rPr sz="2608" spc="-38" dirty="0">
                <a:solidFill>
                  <a:srgbClr val="FF0000"/>
                </a:solidFill>
                <a:latin typeface="Trebuchet MS"/>
                <a:cs typeface="Trebuchet MS"/>
              </a:rPr>
              <a:t>un </a:t>
            </a:r>
            <a:r>
              <a:rPr sz="2608" spc="-115" dirty="0">
                <a:solidFill>
                  <a:srgbClr val="FF0000"/>
                </a:solidFill>
                <a:latin typeface="Trebuchet MS"/>
                <a:cs typeface="Trebuchet MS"/>
              </a:rPr>
              <a:t>daño, </a:t>
            </a:r>
            <a:r>
              <a:rPr sz="2608" spc="-34" dirty="0">
                <a:solidFill>
                  <a:srgbClr val="FF0000"/>
                </a:solidFill>
                <a:latin typeface="Trebuchet MS"/>
                <a:cs typeface="Trebuchet MS"/>
              </a:rPr>
              <a:t>su </a:t>
            </a:r>
            <a:r>
              <a:rPr sz="2608" spc="-94" dirty="0">
                <a:solidFill>
                  <a:srgbClr val="FF0000"/>
                </a:solidFill>
                <a:latin typeface="Trebuchet MS"/>
                <a:cs typeface="Trebuchet MS"/>
              </a:rPr>
              <a:t>continuación </a:t>
            </a:r>
            <a:r>
              <a:rPr sz="2608" spc="-9" dirty="0">
                <a:solidFill>
                  <a:srgbClr val="FF0000"/>
                </a:solidFill>
                <a:latin typeface="Trebuchet MS"/>
                <a:cs typeface="Trebuchet MS"/>
              </a:rPr>
              <a:t>o  </a:t>
            </a:r>
            <a:r>
              <a:rPr sz="2608" spc="-124" dirty="0">
                <a:solidFill>
                  <a:srgbClr val="FF0000"/>
                </a:solidFill>
                <a:latin typeface="Trebuchet MS"/>
                <a:cs typeface="Trebuchet MS"/>
              </a:rPr>
              <a:t>agravamiento. </a:t>
            </a:r>
            <a:r>
              <a:rPr sz="2608" spc="13" dirty="0">
                <a:solidFill>
                  <a:srgbClr val="FF0000"/>
                </a:solidFill>
                <a:latin typeface="Trebuchet MS"/>
                <a:cs typeface="Trebuchet MS"/>
              </a:rPr>
              <a:t>No </a:t>
            </a:r>
            <a:r>
              <a:rPr sz="2608" spc="-68" dirty="0">
                <a:solidFill>
                  <a:srgbClr val="FF0000"/>
                </a:solidFill>
                <a:latin typeface="Trebuchet MS"/>
                <a:cs typeface="Trebuchet MS"/>
              </a:rPr>
              <a:t>es </a:t>
            </a:r>
            <a:r>
              <a:rPr sz="2608" spc="-128" dirty="0">
                <a:solidFill>
                  <a:srgbClr val="FF0000"/>
                </a:solidFill>
                <a:latin typeface="Trebuchet MS"/>
                <a:cs typeface="Trebuchet MS"/>
              </a:rPr>
              <a:t>exigible </a:t>
            </a:r>
            <a:r>
              <a:rPr sz="2608" spc="-137" dirty="0">
                <a:solidFill>
                  <a:srgbClr val="FF0000"/>
                </a:solidFill>
                <a:latin typeface="Trebuchet MS"/>
                <a:cs typeface="Trebuchet MS"/>
              </a:rPr>
              <a:t>la </a:t>
            </a:r>
            <a:r>
              <a:rPr sz="2608" spc="-107" dirty="0">
                <a:solidFill>
                  <a:srgbClr val="FF0000"/>
                </a:solidFill>
                <a:latin typeface="Trebuchet MS"/>
                <a:cs typeface="Trebuchet MS"/>
              </a:rPr>
              <a:t>concurrencia </a:t>
            </a:r>
            <a:r>
              <a:rPr sz="2608" spc="-90" dirty="0">
                <a:solidFill>
                  <a:srgbClr val="FF0000"/>
                </a:solidFill>
                <a:latin typeface="Trebuchet MS"/>
                <a:cs typeface="Trebuchet MS"/>
              </a:rPr>
              <a:t>de </a:t>
            </a:r>
            <a:r>
              <a:rPr sz="2608" spc="-60" dirty="0">
                <a:solidFill>
                  <a:srgbClr val="FF0000"/>
                </a:solidFill>
                <a:latin typeface="Trebuchet MS"/>
                <a:cs typeface="Trebuchet MS"/>
              </a:rPr>
              <a:t>ningún  </a:t>
            </a:r>
            <a:r>
              <a:rPr sz="2608" spc="-133" dirty="0">
                <a:solidFill>
                  <a:srgbClr val="FF0000"/>
                </a:solidFill>
                <a:latin typeface="Trebuchet MS"/>
                <a:cs typeface="Trebuchet MS"/>
              </a:rPr>
              <a:t>factor </a:t>
            </a:r>
            <a:r>
              <a:rPr sz="2608" spc="-90" dirty="0">
                <a:solidFill>
                  <a:srgbClr val="FF0000"/>
                </a:solidFill>
                <a:latin typeface="Trebuchet MS"/>
                <a:cs typeface="Trebuchet MS"/>
              </a:rPr>
              <a:t>de</a:t>
            </a:r>
            <a:r>
              <a:rPr sz="2608" spc="-257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8" spc="-120" dirty="0">
                <a:solidFill>
                  <a:srgbClr val="FF0000"/>
                </a:solidFill>
                <a:latin typeface="Trebuchet MS"/>
                <a:cs typeface="Trebuchet MS"/>
              </a:rPr>
              <a:t>atribución</a:t>
            </a:r>
            <a:r>
              <a:rPr sz="2608" spc="-120" dirty="0">
                <a:solidFill>
                  <a:srgbClr val="FF0000"/>
                </a:solidFill>
                <a:latin typeface="Trebuchet MS"/>
                <a:cs typeface="Trebuchet MS"/>
              </a:rPr>
              <a:t>.</a:t>
            </a:r>
            <a:endParaRPr sz="2608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241720" y="6256781"/>
            <a:ext cx="189505" cy="1114027"/>
          </a:xfrm>
          <a:prstGeom prst="rect">
            <a:avLst/>
          </a:prstGeom>
        </p:spPr>
        <p:txBody>
          <a:bodyPr vert="horz" wrap="square" lIns="0" tIns="5973" rIns="0" bIns="0" rtlCol="0">
            <a:spAutoFit/>
          </a:bodyPr>
          <a:lstStyle/>
          <a:p>
            <a:pPr marL="21720">
              <a:spcBef>
                <a:spcPts val="47"/>
              </a:spcBef>
            </a:pPr>
            <a:fld id="{81D60167-4931-47E6-BA6A-407CBD079E47}" type="slidenum">
              <a:rPr spc="-13" dirty="0">
                <a:solidFill>
                  <a:srgbClr val="888888"/>
                </a:solidFill>
              </a:rPr>
              <a:pPr marL="21720">
                <a:spcBef>
                  <a:spcPts val="47"/>
                </a:spcBef>
              </a:pPr>
              <a:t>41</a:t>
            </a:fld>
            <a:endParaRPr spc="-13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1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3724" y="655168"/>
            <a:ext cx="6940535" cy="474283"/>
          </a:xfrm>
          <a:prstGeom prst="rect">
            <a:avLst/>
          </a:prstGeom>
        </p:spPr>
        <p:txBody>
          <a:bodyPr vert="horz" wrap="square" lIns="0" tIns="1357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107"/>
              </a:spcBef>
            </a:pPr>
            <a:r>
              <a:rPr sz="2993" spc="-162" dirty="0"/>
              <a:t>El </a:t>
            </a:r>
            <a:r>
              <a:rPr sz="2993" spc="-133" dirty="0"/>
              <a:t>reclamo </a:t>
            </a:r>
            <a:r>
              <a:rPr sz="2993" spc="-107" dirty="0"/>
              <a:t>de </a:t>
            </a:r>
            <a:r>
              <a:rPr sz="2993" spc="-115" dirty="0"/>
              <a:t>prevención </a:t>
            </a:r>
            <a:r>
              <a:rPr sz="2993" spc="-141" dirty="0"/>
              <a:t>ante </a:t>
            </a:r>
            <a:r>
              <a:rPr sz="2993" spc="-162" dirty="0"/>
              <a:t>la</a:t>
            </a:r>
            <a:r>
              <a:rPr sz="2993" spc="-663" dirty="0"/>
              <a:t> </a:t>
            </a:r>
            <a:r>
              <a:rPr sz="2993" spc="-137" dirty="0"/>
              <a:t>jurisdicción</a:t>
            </a:r>
            <a:endParaRPr sz="2993"/>
          </a:p>
        </p:txBody>
      </p:sp>
      <p:sp>
        <p:nvSpPr>
          <p:cNvPr id="3" name="object 3"/>
          <p:cNvSpPr txBox="1"/>
          <p:nvPr/>
        </p:nvSpPr>
        <p:spPr>
          <a:xfrm>
            <a:off x="705891" y="2721416"/>
            <a:ext cx="7889686" cy="2092602"/>
          </a:xfrm>
          <a:prstGeom prst="rect">
            <a:avLst/>
          </a:prstGeom>
        </p:spPr>
        <p:txBody>
          <a:bodyPr vert="horz" wrap="square" lIns="0" tIns="1629" rIns="0" bIns="0" rtlCol="0">
            <a:spAutoFit/>
          </a:bodyPr>
          <a:lstStyle/>
          <a:p>
            <a:pPr marL="10860" marR="4344" algn="just">
              <a:lnSpc>
                <a:spcPct val="103299"/>
              </a:lnSpc>
              <a:spcBef>
                <a:spcPts val="13"/>
              </a:spcBef>
            </a:pPr>
            <a:r>
              <a:rPr sz="2608" spc="-278" dirty="0">
                <a:solidFill>
                  <a:srgbClr val="FF0000"/>
                </a:solidFill>
                <a:latin typeface="Trebuchet MS"/>
                <a:cs typeface="Trebuchet MS"/>
              </a:rPr>
              <a:t>ARTICx </a:t>
            </a:r>
            <a:r>
              <a:rPr sz="2608" spc="-94" dirty="0">
                <a:solidFill>
                  <a:srgbClr val="FF0000"/>
                </a:solidFill>
                <a:latin typeface="Trebuchet MS"/>
                <a:cs typeface="Trebuchet MS"/>
              </a:rPr>
              <a:t>ULO </a:t>
            </a:r>
            <a:r>
              <a:rPr sz="2608" spc="-120" dirty="0">
                <a:solidFill>
                  <a:srgbClr val="FF0000"/>
                </a:solidFill>
                <a:latin typeface="Trebuchet MS"/>
                <a:cs typeface="Trebuchet MS"/>
              </a:rPr>
              <a:t>1711.- </a:t>
            </a:r>
            <a:r>
              <a:rPr sz="2608" b="1" spc="-137" dirty="0">
                <a:solidFill>
                  <a:srgbClr val="FF0000"/>
                </a:solidFill>
                <a:latin typeface="Trebuchet MS"/>
                <a:cs typeface="Trebuchet MS"/>
              </a:rPr>
              <a:t>Acción </a:t>
            </a:r>
            <a:r>
              <a:rPr sz="2608" b="1" spc="-162" dirty="0">
                <a:solidFill>
                  <a:srgbClr val="FF0000"/>
                </a:solidFill>
                <a:latin typeface="Trebuchet MS"/>
                <a:cs typeface="Trebuchet MS"/>
              </a:rPr>
              <a:t>preventiva</a:t>
            </a:r>
            <a:r>
              <a:rPr sz="2608" spc="-162" dirty="0">
                <a:solidFill>
                  <a:srgbClr val="FF0000"/>
                </a:solidFill>
                <a:latin typeface="Trebuchet MS"/>
                <a:cs typeface="Trebuchet MS"/>
              </a:rPr>
              <a:t>. </a:t>
            </a:r>
            <a:r>
              <a:rPr sz="2608" spc="-158" dirty="0">
                <a:solidFill>
                  <a:srgbClr val="FF0000"/>
                </a:solidFill>
                <a:latin typeface="Trebuchet MS"/>
                <a:cs typeface="Trebuchet MS"/>
              </a:rPr>
              <a:t>La </a:t>
            </a:r>
            <a:r>
              <a:rPr sz="2608" spc="-111" dirty="0">
                <a:solidFill>
                  <a:srgbClr val="FF0000"/>
                </a:solidFill>
                <a:latin typeface="Trebuchet MS"/>
                <a:cs typeface="Trebuchet MS"/>
              </a:rPr>
              <a:t>acción </a:t>
            </a:r>
            <a:r>
              <a:rPr sz="2608" spc="-244" dirty="0">
                <a:solidFill>
                  <a:srgbClr val="FF0000"/>
                </a:solidFill>
                <a:latin typeface="Trebuchet MS"/>
                <a:cs typeface="Trebuchet MS"/>
              </a:rPr>
              <a:t>preventiva  </a:t>
            </a:r>
            <a:r>
              <a:rPr sz="2608" spc="-97" dirty="0">
                <a:solidFill>
                  <a:srgbClr val="FF0000"/>
                </a:solidFill>
                <a:latin typeface="Trebuchet MS"/>
                <a:cs typeface="Trebuchet MS"/>
              </a:rPr>
              <a:t>procede </a:t>
            </a:r>
            <a:r>
              <a:rPr sz="2608" spc="-73" dirty="0">
                <a:solidFill>
                  <a:srgbClr val="FF0000"/>
                </a:solidFill>
                <a:latin typeface="Trebuchet MS"/>
                <a:cs typeface="Trebuchet MS"/>
              </a:rPr>
              <a:t>cuando </a:t>
            </a:r>
            <a:r>
              <a:rPr sz="2608" spc="-64" dirty="0">
                <a:solidFill>
                  <a:srgbClr val="FF0000"/>
                </a:solidFill>
                <a:latin typeface="Trebuchet MS"/>
                <a:cs typeface="Trebuchet MS"/>
              </a:rPr>
              <a:t>una </a:t>
            </a:r>
            <a:r>
              <a:rPr sz="2608" spc="-111" dirty="0">
                <a:solidFill>
                  <a:srgbClr val="FF0000"/>
                </a:solidFill>
                <a:latin typeface="Trebuchet MS"/>
                <a:cs typeface="Trebuchet MS"/>
              </a:rPr>
              <a:t>acción </a:t>
            </a:r>
            <a:r>
              <a:rPr sz="2608" spc="-38" dirty="0">
                <a:solidFill>
                  <a:srgbClr val="FF0000"/>
                </a:solidFill>
                <a:latin typeface="Trebuchet MS"/>
                <a:cs typeface="Trebuchet MS"/>
              </a:rPr>
              <a:t>u </a:t>
            </a:r>
            <a:r>
              <a:rPr sz="2608" spc="-60" dirty="0">
                <a:solidFill>
                  <a:srgbClr val="FF0000"/>
                </a:solidFill>
                <a:latin typeface="Trebuchet MS"/>
                <a:cs typeface="Trebuchet MS"/>
              </a:rPr>
              <a:t>omisión </a:t>
            </a:r>
            <a:r>
              <a:rPr sz="2608" spc="-133" dirty="0">
                <a:solidFill>
                  <a:srgbClr val="FF0000"/>
                </a:solidFill>
                <a:latin typeface="Trebuchet MS"/>
                <a:cs typeface="Trebuchet MS"/>
              </a:rPr>
              <a:t>antijurídica</a:t>
            </a:r>
            <a:r>
              <a:rPr sz="2608" spc="2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8" spc="-111" dirty="0">
                <a:solidFill>
                  <a:srgbClr val="FF0000"/>
                </a:solidFill>
                <a:latin typeface="Trebuchet MS"/>
                <a:cs typeface="Trebuchet MS"/>
              </a:rPr>
              <a:t>hace</a:t>
            </a:r>
            <a:endParaRPr sz="2608">
              <a:latin typeface="Trebuchet MS"/>
              <a:cs typeface="Trebuchet MS"/>
            </a:endParaRPr>
          </a:p>
          <a:p>
            <a:pPr marL="10860" marR="4344" algn="just">
              <a:lnSpc>
                <a:spcPct val="105200"/>
              </a:lnSpc>
              <a:spcBef>
                <a:spcPts val="43"/>
              </a:spcBef>
            </a:pPr>
            <a:r>
              <a:rPr sz="2608" spc="-107" dirty="0">
                <a:solidFill>
                  <a:srgbClr val="FF0000"/>
                </a:solidFill>
                <a:latin typeface="Trebuchet MS"/>
                <a:cs typeface="Trebuchet MS"/>
              </a:rPr>
              <a:t>previsible </a:t>
            </a:r>
            <a:r>
              <a:rPr sz="2608" spc="-137" dirty="0">
                <a:solidFill>
                  <a:srgbClr val="FF0000"/>
                </a:solidFill>
                <a:latin typeface="Trebuchet MS"/>
                <a:cs typeface="Trebuchet MS"/>
              </a:rPr>
              <a:t>la </a:t>
            </a:r>
            <a:r>
              <a:rPr sz="2608" spc="-86" dirty="0">
                <a:solidFill>
                  <a:srgbClr val="FF0000"/>
                </a:solidFill>
                <a:latin typeface="Trebuchet MS"/>
                <a:cs typeface="Trebuchet MS"/>
              </a:rPr>
              <a:t>producción </a:t>
            </a:r>
            <a:r>
              <a:rPr sz="2608" spc="-90" dirty="0">
                <a:solidFill>
                  <a:srgbClr val="FF0000"/>
                </a:solidFill>
                <a:latin typeface="Trebuchet MS"/>
                <a:cs typeface="Trebuchet MS"/>
              </a:rPr>
              <a:t>de </a:t>
            </a:r>
            <a:r>
              <a:rPr sz="2608" spc="-38" dirty="0">
                <a:solidFill>
                  <a:srgbClr val="FF0000"/>
                </a:solidFill>
                <a:latin typeface="Trebuchet MS"/>
                <a:cs typeface="Trebuchet MS"/>
              </a:rPr>
              <a:t>un </a:t>
            </a:r>
            <a:r>
              <a:rPr sz="2608" spc="-115" dirty="0">
                <a:solidFill>
                  <a:srgbClr val="FF0000"/>
                </a:solidFill>
                <a:latin typeface="Trebuchet MS"/>
                <a:cs typeface="Trebuchet MS"/>
              </a:rPr>
              <a:t>daño, </a:t>
            </a:r>
            <a:r>
              <a:rPr sz="2608" spc="-34" dirty="0">
                <a:solidFill>
                  <a:srgbClr val="FF0000"/>
                </a:solidFill>
                <a:latin typeface="Trebuchet MS"/>
                <a:cs typeface="Trebuchet MS"/>
              </a:rPr>
              <a:t>su </a:t>
            </a:r>
            <a:r>
              <a:rPr sz="2608" spc="-94" dirty="0">
                <a:solidFill>
                  <a:srgbClr val="FF0000"/>
                </a:solidFill>
                <a:latin typeface="Trebuchet MS"/>
                <a:cs typeface="Trebuchet MS"/>
              </a:rPr>
              <a:t>continuación </a:t>
            </a:r>
            <a:r>
              <a:rPr sz="2608" spc="-9" dirty="0">
                <a:solidFill>
                  <a:srgbClr val="FF0000"/>
                </a:solidFill>
                <a:latin typeface="Trebuchet MS"/>
                <a:cs typeface="Trebuchet MS"/>
              </a:rPr>
              <a:t>o  </a:t>
            </a:r>
            <a:r>
              <a:rPr sz="2608" spc="-124" dirty="0">
                <a:solidFill>
                  <a:srgbClr val="FF0000"/>
                </a:solidFill>
                <a:latin typeface="Trebuchet MS"/>
                <a:cs typeface="Trebuchet MS"/>
              </a:rPr>
              <a:t>agravamiento. </a:t>
            </a:r>
            <a:r>
              <a:rPr sz="2608" spc="13" dirty="0">
                <a:solidFill>
                  <a:srgbClr val="3F6797"/>
                </a:solidFill>
                <a:latin typeface="Trebuchet MS"/>
                <a:cs typeface="Trebuchet MS"/>
              </a:rPr>
              <a:t>No </a:t>
            </a:r>
            <a:r>
              <a:rPr sz="2608" spc="-68" dirty="0">
                <a:solidFill>
                  <a:srgbClr val="3F6797"/>
                </a:solidFill>
                <a:latin typeface="Trebuchet MS"/>
                <a:cs typeface="Trebuchet MS"/>
              </a:rPr>
              <a:t>es </a:t>
            </a:r>
            <a:r>
              <a:rPr sz="2608" spc="-128" dirty="0">
                <a:solidFill>
                  <a:srgbClr val="3F6797"/>
                </a:solidFill>
                <a:latin typeface="Trebuchet MS"/>
                <a:cs typeface="Trebuchet MS"/>
              </a:rPr>
              <a:t>exigible </a:t>
            </a:r>
            <a:r>
              <a:rPr sz="2608" spc="-137" dirty="0">
                <a:solidFill>
                  <a:srgbClr val="3F6797"/>
                </a:solidFill>
                <a:latin typeface="Trebuchet MS"/>
                <a:cs typeface="Trebuchet MS"/>
              </a:rPr>
              <a:t>la </a:t>
            </a:r>
            <a:r>
              <a:rPr sz="2608" spc="-107" dirty="0">
                <a:solidFill>
                  <a:srgbClr val="3F6797"/>
                </a:solidFill>
                <a:latin typeface="Trebuchet MS"/>
                <a:cs typeface="Trebuchet MS"/>
              </a:rPr>
              <a:t>concurrencia </a:t>
            </a:r>
            <a:r>
              <a:rPr sz="2608" spc="-90" dirty="0">
                <a:solidFill>
                  <a:srgbClr val="3F6797"/>
                </a:solidFill>
                <a:latin typeface="Trebuchet MS"/>
                <a:cs typeface="Trebuchet MS"/>
              </a:rPr>
              <a:t>de </a:t>
            </a:r>
            <a:r>
              <a:rPr sz="2608" spc="-60" dirty="0">
                <a:solidFill>
                  <a:srgbClr val="3F6797"/>
                </a:solidFill>
                <a:latin typeface="Trebuchet MS"/>
                <a:cs typeface="Trebuchet MS"/>
              </a:rPr>
              <a:t>ningún  </a:t>
            </a:r>
            <a:r>
              <a:rPr sz="2608" spc="-133" dirty="0">
                <a:solidFill>
                  <a:srgbClr val="3F6797"/>
                </a:solidFill>
                <a:latin typeface="Trebuchet MS"/>
                <a:cs typeface="Trebuchet MS"/>
              </a:rPr>
              <a:t>factor </a:t>
            </a:r>
            <a:r>
              <a:rPr sz="2608" spc="-90" dirty="0">
                <a:solidFill>
                  <a:srgbClr val="3F6797"/>
                </a:solidFill>
                <a:latin typeface="Trebuchet MS"/>
                <a:cs typeface="Trebuchet MS"/>
              </a:rPr>
              <a:t>de</a:t>
            </a:r>
            <a:r>
              <a:rPr sz="2608" spc="-257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2608" spc="-120" dirty="0">
                <a:solidFill>
                  <a:srgbClr val="3F6797"/>
                </a:solidFill>
                <a:latin typeface="Trebuchet MS"/>
                <a:cs typeface="Trebuchet MS"/>
              </a:rPr>
              <a:t>atribución</a:t>
            </a:r>
            <a:r>
              <a:rPr sz="2608" spc="-120" dirty="0">
                <a:solidFill>
                  <a:srgbClr val="FF0000"/>
                </a:solidFill>
                <a:latin typeface="Trebuchet MS"/>
                <a:cs typeface="Trebuchet MS"/>
              </a:rPr>
              <a:t>.</a:t>
            </a:r>
            <a:endParaRPr sz="2608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2580" y="6249910"/>
            <a:ext cx="167785" cy="184296"/>
          </a:xfrm>
          <a:prstGeom prst="rect">
            <a:avLst/>
          </a:prstGeom>
        </p:spPr>
        <p:txBody>
          <a:bodyPr vert="horz" wrap="square" lIns="0" tIns="13032" rIns="0" bIns="0" rtlCol="0">
            <a:spAutoFit/>
          </a:bodyPr>
          <a:lstStyle/>
          <a:p>
            <a:pPr marL="10860">
              <a:spcBef>
                <a:spcPts val="103"/>
              </a:spcBef>
            </a:pPr>
            <a:r>
              <a:rPr sz="1112" spc="-13" dirty="0">
                <a:solidFill>
                  <a:srgbClr val="888888"/>
                </a:solidFill>
                <a:latin typeface="Trebuchet MS"/>
                <a:cs typeface="Trebuchet MS"/>
              </a:rPr>
              <a:t>68</a:t>
            </a:r>
            <a:endParaRPr sz="1112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55980" y="1338477"/>
            <a:ext cx="2152054" cy="1075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6"/>
          <p:cNvSpPr/>
          <p:nvPr/>
        </p:nvSpPr>
        <p:spPr>
          <a:xfrm>
            <a:off x="3508383" y="4588062"/>
            <a:ext cx="5010195" cy="615211"/>
          </a:xfrm>
          <a:custGeom>
            <a:avLst/>
            <a:gdLst/>
            <a:ahLst/>
            <a:cxnLst/>
            <a:rect l="l" t="t" r="r" b="b"/>
            <a:pathLst>
              <a:path w="5859145" h="719454">
                <a:moveTo>
                  <a:pt x="560212" y="0"/>
                </a:moveTo>
                <a:lnTo>
                  <a:pt x="552147" y="592"/>
                </a:lnTo>
                <a:lnTo>
                  <a:pt x="544457" y="2235"/>
                </a:lnTo>
                <a:lnTo>
                  <a:pt x="537095" y="4728"/>
                </a:lnTo>
                <a:lnTo>
                  <a:pt x="530013" y="7871"/>
                </a:lnTo>
                <a:lnTo>
                  <a:pt x="0" y="23614"/>
                </a:lnTo>
                <a:lnTo>
                  <a:pt x="490185" y="120693"/>
                </a:lnTo>
                <a:lnTo>
                  <a:pt x="490185" y="649384"/>
                </a:lnTo>
                <a:lnTo>
                  <a:pt x="495688" y="676619"/>
                </a:lnTo>
                <a:lnTo>
                  <a:pt x="510696" y="698859"/>
                </a:lnTo>
                <a:lnTo>
                  <a:pt x="532954" y="713854"/>
                </a:lnTo>
                <a:lnTo>
                  <a:pt x="560212" y="719352"/>
                </a:lnTo>
                <a:lnTo>
                  <a:pt x="5788560" y="719352"/>
                </a:lnTo>
                <a:lnTo>
                  <a:pt x="5815821" y="713854"/>
                </a:lnTo>
                <a:lnTo>
                  <a:pt x="5838080" y="698859"/>
                </a:lnTo>
                <a:lnTo>
                  <a:pt x="5853085" y="676619"/>
                </a:lnTo>
                <a:lnTo>
                  <a:pt x="5858587" y="649384"/>
                </a:lnTo>
                <a:lnTo>
                  <a:pt x="5858587" y="69967"/>
                </a:lnTo>
                <a:lnTo>
                  <a:pt x="5853085" y="42732"/>
                </a:lnTo>
                <a:lnTo>
                  <a:pt x="5838080" y="20493"/>
                </a:lnTo>
                <a:lnTo>
                  <a:pt x="5815821" y="5498"/>
                </a:lnTo>
                <a:lnTo>
                  <a:pt x="5788560" y="0"/>
                </a:lnTo>
                <a:lnTo>
                  <a:pt x="560212" y="0"/>
                </a:lnTo>
                <a:close/>
              </a:path>
            </a:pathLst>
          </a:custGeom>
          <a:ln w="27987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" name="object 7"/>
          <p:cNvSpPr txBox="1"/>
          <p:nvPr/>
        </p:nvSpPr>
        <p:spPr>
          <a:xfrm>
            <a:off x="4365663" y="4689347"/>
            <a:ext cx="3721130" cy="359103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2266" spc="-73" dirty="0">
                <a:latin typeface="Trebuchet MS"/>
                <a:cs typeface="Trebuchet MS"/>
              </a:rPr>
              <a:t>Pues</a:t>
            </a:r>
            <a:r>
              <a:rPr sz="2266" spc="-180" dirty="0">
                <a:latin typeface="Trebuchet MS"/>
                <a:cs typeface="Trebuchet MS"/>
              </a:rPr>
              <a:t> </a:t>
            </a:r>
            <a:r>
              <a:rPr sz="2266" spc="-38" dirty="0">
                <a:latin typeface="Trebuchet MS"/>
                <a:cs typeface="Trebuchet MS"/>
              </a:rPr>
              <a:t>no</a:t>
            </a:r>
            <a:r>
              <a:rPr sz="2266" spc="-184" dirty="0">
                <a:latin typeface="Trebuchet MS"/>
                <a:cs typeface="Trebuchet MS"/>
              </a:rPr>
              <a:t> </a:t>
            </a:r>
            <a:r>
              <a:rPr sz="2266" spc="-97" dirty="0">
                <a:latin typeface="Trebuchet MS"/>
                <a:cs typeface="Trebuchet MS"/>
              </a:rPr>
              <a:t>hay</a:t>
            </a:r>
            <a:r>
              <a:rPr sz="2266" spc="-174" dirty="0">
                <a:latin typeface="Trebuchet MS"/>
                <a:cs typeface="Trebuchet MS"/>
              </a:rPr>
              <a:t> </a:t>
            </a:r>
            <a:r>
              <a:rPr sz="2266" spc="-94" dirty="0">
                <a:latin typeface="Trebuchet MS"/>
                <a:cs typeface="Trebuchet MS"/>
              </a:rPr>
              <a:t>costo</a:t>
            </a:r>
            <a:r>
              <a:rPr sz="2266" spc="-184" dirty="0">
                <a:latin typeface="Trebuchet MS"/>
                <a:cs typeface="Trebuchet MS"/>
              </a:rPr>
              <a:t> </a:t>
            </a:r>
            <a:r>
              <a:rPr sz="2266" spc="-81" dirty="0">
                <a:latin typeface="Trebuchet MS"/>
                <a:cs typeface="Trebuchet MS"/>
              </a:rPr>
              <a:t>que</a:t>
            </a:r>
            <a:r>
              <a:rPr sz="2266" spc="-180" dirty="0">
                <a:latin typeface="Trebuchet MS"/>
                <a:cs typeface="Trebuchet MS"/>
              </a:rPr>
              <a:t> </a:t>
            </a:r>
            <a:r>
              <a:rPr sz="2266" spc="-107" dirty="0">
                <a:latin typeface="Trebuchet MS"/>
                <a:cs typeface="Trebuchet MS"/>
              </a:rPr>
              <a:t>trasladar</a:t>
            </a:r>
            <a:endParaRPr sz="2266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3436" y="4873665"/>
            <a:ext cx="7684978" cy="1690337"/>
          </a:xfrm>
          <a:custGeom>
            <a:avLst/>
            <a:gdLst/>
            <a:ahLst/>
            <a:cxnLst/>
            <a:rect l="l" t="t" r="r" b="b"/>
            <a:pathLst>
              <a:path w="8987155" h="1976754">
                <a:moveTo>
                  <a:pt x="8916979" y="586854"/>
                </a:moveTo>
                <a:lnTo>
                  <a:pt x="70026" y="586854"/>
                </a:lnTo>
                <a:lnTo>
                  <a:pt x="42768" y="592353"/>
                </a:lnTo>
                <a:lnTo>
                  <a:pt x="20510" y="607348"/>
                </a:lnTo>
                <a:lnTo>
                  <a:pt x="5502" y="629588"/>
                </a:lnTo>
                <a:lnTo>
                  <a:pt x="0" y="656818"/>
                </a:lnTo>
                <a:lnTo>
                  <a:pt x="0" y="1906617"/>
                </a:lnTo>
                <a:lnTo>
                  <a:pt x="5502" y="1933852"/>
                </a:lnTo>
                <a:lnTo>
                  <a:pt x="20510" y="1956092"/>
                </a:lnTo>
                <a:lnTo>
                  <a:pt x="42768" y="1971087"/>
                </a:lnTo>
                <a:lnTo>
                  <a:pt x="70026" y="1976585"/>
                </a:lnTo>
                <a:lnTo>
                  <a:pt x="8916979" y="1976585"/>
                </a:lnTo>
                <a:lnTo>
                  <a:pt x="8944241" y="1971087"/>
                </a:lnTo>
                <a:lnTo>
                  <a:pt x="8966500" y="1956092"/>
                </a:lnTo>
                <a:lnTo>
                  <a:pt x="8981505" y="1933852"/>
                </a:lnTo>
                <a:lnTo>
                  <a:pt x="8987007" y="1906617"/>
                </a:lnTo>
                <a:lnTo>
                  <a:pt x="8987007" y="656818"/>
                </a:lnTo>
                <a:lnTo>
                  <a:pt x="8981505" y="629588"/>
                </a:lnTo>
                <a:lnTo>
                  <a:pt x="8966500" y="607348"/>
                </a:lnTo>
                <a:lnTo>
                  <a:pt x="8944241" y="592353"/>
                </a:lnTo>
                <a:lnTo>
                  <a:pt x="8916979" y="586854"/>
                </a:lnTo>
                <a:close/>
              </a:path>
              <a:path w="8987155" h="1976754">
                <a:moveTo>
                  <a:pt x="724768" y="0"/>
                </a:moveTo>
                <a:lnTo>
                  <a:pt x="584725" y="586854"/>
                </a:lnTo>
                <a:lnTo>
                  <a:pt x="865268" y="586854"/>
                </a:lnTo>
                <a:lnTo>
                  <a:pt x="7247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" name="object 9"/>
          <p:cNvSpPr/>
          <p:nvPr/>
        </p:nvSpPr>
        <p:spPr>
          <a:xfrm>
            <a:off x="833436" y="4873667"/>
            <a:ext cx="7684978" cy="1690337"/>
          </a:xfrm>
          <a:custGeom>
            <a:avLst/>
            <a:gdLst/>
            <a:ahLst/>
            <a:cxnLst/>
            <a:rect l="l" t="t" r="r" b="b"/>
            <a:pathLst>
              <a:path w="8987155" h="1976754">
                <a:moveTo>
                  <a:pt x="724774" y="0"/>
                </a:moveTo>
                <a:lnTo>
                  <a:pt x="584721" y="586852"/>
                </a:lnTo>
                <a:lnTo>
                  <a:pt x="70026" y="586852"/>
                </a:lnTo>
                <a:lnTo>
                  <a:pt x="42769" y="592350"/>
                </a:lnTo>
                <a:lnTo>
                  <a:pt x="20510" y="607345"/>
                </a:lnTo>
                <a:lnTo>
                  <a:pt x="5503" y="629585"/>
                </a:lnTo>
                <a:lnTo>
                  <a:pt x="0" y="656819"/>
                </a:lnTo>
                <a:lnTo>
                  <a:pt x="0" y="1906613"/>
                </a:lnTo>
                <a:lnTo>
                  <a:pt x="5503" y="1933848"/>
                </a:lnTo>
                <a:lnTo>
                  <a:pt x="20510" y="1956088"/>
                </a:lnTo>
                <a:lnTo>
                  <a:pt x="42769" y="1971082"/>
                </a:lnTo>
                <a:lnTo>
                  <a:pt x="70026" y="1976581"/>
                </a:lnTo>
                <a:lnTo>
                  <a:pt x="8917010" y="1976581"/>
                </a:lnTo>
                <a:lnTo>
                  <a:pt x="8944262" y="1971082"/>
                </a:lnTo>
                <a:lnTo>
                  <a:pt x="8966517" y="1956088"/>
                </a:lnTo>
                <a:lnTo>
                  <a:pt x="8981520" y="1933848"/>
                </a:lnTo>
                <a:lnTo>
                  <a:pt x="8987022" y="1906613"/>
                </a:lnTo>
                <a:lnTo>
                  <a:pt x="8987022" y="656819"/>
                </a:lnTo>
                <a:lnTo>
                  <a:pt x="8981520" y="629585"/>
                </a:lnTo>
                <a:lnTo>
                  <a:pt x="8966517" y="607345"/>
                </a:lnTo>
                <a:lnTo>
                  <a:pt x="8944262" y="592350"/>
                </a:lnTo>
                <a:lnTo>
                  <a:pt x="8917010" y="586852"/>
                </a:lnTo>
                <a:lnTo>
                  <a:pt x="865264" y="586852"/>
                </a:lnTo>
                <a:lnTo>
                  <a:pt x="724774" y="0"/>
                </a:lnTo>
                <a:close/>
              </a:path>
            </a:pathLst>
          </a:custGeom>
          <a:ln w="2798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0" name="object 10"/>
          <p:cNvSpPr txBox="1"/>
          <p:nvPr/>
        </p:nvSpPr>
        <p:spPr>
          <a:xfrm>
            <a:off x="879649" y="5427818"/>
            <a:ext cx="7588868" cy="712520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325793" marR="4344" indent="-314933">
              <a:lnSpc>
                <a:spcPct val="100600"/>
              </a:lnSpc>
              <a:spcBef>
                <a:spcPts val="64"/>
              </a:spcBef>
            </a:pPr>
            <a:r>
              <a:rPr sz="2266" spc="-73" dirty="0">
                <a:latin typeface="Trebuchet MS"/>
                <a:cs typeface="Trebuchet MS"/>
              </a:rPr>
              <a:t>Es</a:t>
            </a:r>
            <a:r>
              <a:rPr sz="2266" spc="-171" dirty="0">
                <a:latin typeface="Trebuchet MS"/>
                <a:cs typeface="Trebuchet MS"/>
              </a:rPr>
              <a:t> </a:t>
            </a:r>
            <a:r>
              <a:rPr sz="2266" spc="-128" dirty="0">
                <a:latin typeface="Trebuchet MS"/>
                <a:cs typeface="Trebuchet MS"/>
              </a:rPr>
              <a:t>la</a:t>
            </a:r>
            <a:r>
              <a:rPr sz="2266" spc="-171" dirty="0">
                <a:latin typeface="Trebuchet MS"/>
                <a:cs typeface="Trebuchet MS"/>
              </a:rPr>
              <a:t> </a:t>
            </a:r>
            <a:r>
              <a:rPr sz="2266" spc="-111" dirty="0">
                <a:latin typeface="Trebuchet MS"/>
                <a:cs typeface="Trebuchet MS"/>
              </a:rPr>
              <a:t>razón</a:t>
            </a:r>
            <a:r>
              <a:rPr sz="2266" spc="-171" dirty="0">
                <a:latin typeface="Trebuchet MS"/>
                <a:cs typeface="Trebuchet MS"/>
              </a:rPr>
              <a:t> </a:t>
            </a:r>
            <a:r>
              <a:rPr sz="2266" spc="-81" dirty="0">
                <a:latin typeface="Trebuchet MS"/>
                <a:cs typeface="Trebuchet MS"/>
              </a:rPr>
              <a:t>en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97" dirty="0">
                <a:latin typeface="Trebuchet MS"/>
                <a:cs typeface="Trebuchet MS"/>
              </a:rPr>
              <a:t>virtud</a:t>
            </a:r>
            <a:r>
              <a:rPr sz="2266" spc="-171" dirty="0">
                <a:latin typeface="Trebuchet MS"/>
                <a:cs typeface="Trebuchet MS"/>
              </a:rPr>
              <a:t> </a:t>
            </a:r>
            <a:r>
              <a:rPr sz="2266" spc="-94" dirty="0">
                <a:latin typeface="Trebuchet MS"/>
                <a:cs typeface="Trebuchet MS"/>
              </a:rPr>
              <a:t>de</a:t>
            </a:r>
            <a:r>
              <a:rPr sz="2266" spc="-171" dirty="0">
                <a:latin typeface="Trebuchet MS"/>
                <a:cs typeface="Trebuchet MS"/>
              </a:rPr>
              <a:t> </a:t>
            </a:r>
            <a:r>
              <a:rPr sz="2266" spc="-128" dirty="0">
                <a:latin typeface="Trebuchet MS"/>
                <a:cs typeface="Trebuchet MS"/>
              </a:rPr>
              <a:t>la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120" dirty="0">
                <a:latin typeface="Trebuchet MS"/>
                <a:cs typeface="Trebuchet MS"/>
              </a:rPr>
              <a:t>cual</a:t>
            </a:r>
            <a:r>
              <a:rPr sz="2266" spc="-171" dirty="0">
                <a:latin typeface="Trebuchet MS"/>
                <a:cs typeface="Trebuchet MS"/>
              </a:rPr>
              <a:t> </a:t>
            </a:r>
            <a:r>
              <a:rPr sz="2266" spc="-73" dirty="0">
                <a:latin typeface="Trebuchet MS"/>
                <a:cs typeface="Trebuchet MS"/>
              </a:rPr>
              <a:t>se</a:t>
            </a:r>
            <a:r>
              <a:rPr sz="2266" spc="-171" dirty="0">
                <a:latin typeface="Trebuchet MS"/>
                <a:cs typeface="Trebuchet MS"/>
              </a:rPr>
              <a:t> </a:t>
            </a:r>
            <a:r>
              <a:rPr sz="2266" spc="-137" dirty="0">
                <a:latin typeface="Trebuchet MS"/>
                <a:cs typeface="Trebuchet MS"/>
              </a:rPr>
              <a:t>justifica</a:t>
            </a:r>
            <a:r>
              <a:rPr sz="2266" spc="-171" dirty="0">
                <a:latin typeface="Trebuchet MS"/>
                <a:cs typeface="Trebuchet MS"/>
              </a:rPr>
              <a:t> </a:t>
            </a:r>
            <a:r>
              <a:rPr sz="2266" spc="-81" dirty="0">
                <a:latin typeface="Trebuchet MS"/>
                <a:cs typeface="Trebuchet MS"/>
              </a:rPr>
              <a:t>que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133" dirty="0">
                <a:latin typeface="Trebuchet MS"/>
                <a:cs typeface="Trebuchet MS"/>
              </a:rPr>
              <a:t>el</a:t>
            </a:r>
            <a:r>
              <a:rPr sz="2266" spc="-171" dirty="0">
                <a:latin typeface="Trebuchet MS"/>
                <a:cs typeface="Trebuchet MS"/>
              </a:rPr>
              <a:t> </a:t>
            </a:r>
            <a:r>
              <a:rPr sz="2266" spc="-64" dirty="0">
                <a:latin typeface="Trebuchet MS"/>
                <a:cs typeface="Trebuchet MS"/>
              </a:rPr>
              <a:t>daño</a:t>
            </a:r>
            <a:r>
              <a:rPr sz="2266" spc="-174" dirty="0">
                <a:latin typeface="Trebuchet MS"/>
                <a:cs typeface="Trebuchet MS"/>
              </a:rPr>
              <a:t> </a:t>
            </a:r>
            <a:r>
              <a:rPr sz="2266" spc="-73" dirty="0">
                <a:latin typeface="Trebuchet MS"/>
                <a:cs typeface="Trebuchet MS"/>
              </a:rPr>
              <a:t>se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111" dirty="0">
                <a:latin typeface="Trebuchet MS"/>
                <a:cs typeface="Trebuchet MS"/>
              </a:rPr>
              <a:t>traslade  </a:t>
            </a:r>
            <a:r>
              <a:rPr sz="2266" spc="-94" dirty="0">
                <a:latin typeface="Trebuchet MS"/>
                <a:cs typeface="Trebuchet MS"/>
              </a:rPr>
              <a:t>de</a:t>
            </a:r>
            <a:r>
              <a:rPr sz="2266" spc="-171" dirty="0">
                <a:latin typeface="Trebuchet MS"/>
                <a:cs typeface="Trebuchet MS"/>
              </a:rPr>
              <a:t> </a:t>
            </a:r>
            <a:r>
              <a:rPr sz="2266" spc="-86" dirty="0">
                <a:latin typeface="Trebuchet MS"/>
                <a:cs typeface="Trebuchet MS"/>
              </a:rPr>
              <a:t>quien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90" dirty="0">
                <a:latin typeface="Trebuchet MS"/>
                <a:cs typeface="Trebuchet MS"/>
              </a:rPr>
              <a:t>lo</a:t>
            </a:r>
            <a:r>
              <a:rPr sz="2266" spc="-174" dirty="0">
                <a:latin typeface="Trebuchet MS"/>
                <a:cs typeface="Trebuchet MS"/>
              </a:rPr>
              <a:t> </a:t>
            </a:r>
            <a:r>
              <a:rPr sz="2266" spc="-81" dirty="0">
                <a:latin typeface="Trebuchet MS"/>
                <a:cs typeface="Trebuchet MS"/>
              </a:rPr>
              <a:t>ha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81" dirty="0">
                <a:latin typeface="Trebuchet MS"/>
                <a:cs typeface="Trebuchet MS"/>
              </a:rPr>
              <a:t>sufrido</a:t>
            </a:r>
            <a:r>
              <a:rPr sz="2266" spc="-171" dirty="0">
                <a:latin typeface="Trebuchet MS"/>
                <a:cs typeface="Trebuchet MS"/>
              </a:rPr>
              <a:t> </a:t>
            </a:r>
            <a:r>
              <a:rPr sz="2266" spc="-107" dirty="0">
                <a:latin typeface="Trebuchet MS"/>
                <a:cs typeface="Trebuchet MS"/>
              </a:rPr>
              <a:t>a</a:t>
            </a:r>
            <a:r>
              <a:rPr sz="2266" spc="-171" dirty="0">
                <a:latin typeface="Trebuchet MS"/>
                <a:cs typeface="Trebuchet MS"/>
              </a:rPr>
              <a:t> </a:t>
            </a:r>
            <a:r>
              <a:rPr sz="2266" spc="-97" dirty="0">
                <a:latin typeface="Trebuchet MS"/>
                <a:cs typeface="Trebuchet MS"/>
              </a:rPr>
              <a:t>aquél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94" dirty="0">
                <a:latin typeface="Trebuchet MS"/>
                <a:cs typeface="Trebuchet MS"/>
              </a:rPr>
              <a:t>de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120" dirty="0">
                <a:latin typeface="Trebuchet MS"/>
                <a:cs typeface="Trebuchet MS"/>
              </a:rPr>
              <a:t>cual</a:t>
            </a:r>
            <a:r>
              <a:rPr sz="2266" spc="-171" dirty="0">
                <a:latin typeface="Trebuchet MS"/>
                <a:cs typeface="Trebuchet MS"/>
              </a:rPr>
              <a:t> </a:t>
            </a:r>
            <a:r>
              <a:rPr sz="2266" spc="-124" dirty="0">
                <a:latin typeface="Trebuchet MS"/>
                <a:cs typeface="Trebuchet MS"/>
              </a:rPr>
              <a:t>esfera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111" dirty="0">
                <a:latin typeface="Trebuchet MS"/>
                <a:cs typeface="Trebuchet MS"/>
              </a:rPr>
              <a:t>partía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128" dirty="0">
                <a:latin typeface="Trebuchet MS"/>
                <a:cs typeface="Trebuchet MS"/>
              </a:rPr>
              <a:t>la</a:t>
            </a:r>
            <a:r>
              <a:rPr sz="2266" spc="-171" dirty="0">
                <a:latin typeface="Trebuchet MS"/>
                <a:cs typeface="Trebuchet MS"/>
              </a:rPr>
              <a:t> </a:t>
            </a:r>
            <a:r>
              <a:rPr sz="2266" spc="-124" dirty="0">
                <a:latin typeface="Trebuchet MS"/>
                <a:cs typeface="Trebuchet MS"/>
              </a:rPr>
              <a:t>fuerza</a:t>
            </a:r>
            <a:endParaRPr sz="2266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05027" y="6122848"/>
            <a:ext cx="1134312" cy="359103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2266" spc="-77" dirty="0">
                <a:latin typeface="Trebuchet MS"/>
                <a:cs typeface="Trebuchet MS"/>
              </a:rPr>
              <a:t>d</a:t>
            </a:r>
            <a:r>
              <a:rPr sz="2266" spc="-81" dirty="0">
                <a:latin typeface="Trebuchet MS"/>
                <a:cs typeface="Trebuchet MS"/>
              </a:rPr>
              <a:t>añ</a:t>
            </a:r>
            <a:r>
              <a:rPr sz="2266" spc="-94" dirty="0">
                <a:latin typeface="Trebuchet MS"/>
                <a:cs typeface="Trebuchet MS"/>
              </a:rPr>
              <a:t>ad</a:t>
            </a:r>
            <a:r>
              <a:rPr sz="2266" spc="-30" dirty="0">
                <a:latin typeface="Trebuchet MS"/>
                <a:cs typeface="Trebuchet MS"/>
              </a:rPr>
              <a:t>o</a:t>
            </a:r>
            <a:r>
              <a:rPr sz="2266" spc="-141" dirty="0">
                <a:latin typeface="Trebuchet MS"/>
                <a:cs typeface="Trebuchet MS"/>
              </a:rPr>
              <a:t>r</a:t>
            </a:r>
            <a:r>
              <a:rPr sz="2266" spc="-107" dirty="0">
                <a:latin typeface="Trebuchet MS"/>
                <a:cs typeface="Trebuchet MS"/>
              </a:rPr>
              <a:t>a</a:t>
            </a:r>
            <a:endParaRPr sz="2266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482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241720" y="6256781"/>
            <a:ext cx="189505" cy="1114027"/>
          </a:xfrm>
          <a:prstGeom prst="rect">
            <a:avLst/>
          </a:prstGeom>
        </p:spPr>
        <p:txBody>
          <a:bodyPr vert="horz" wrap="square" lIns="0" tIns="5973" rIns="0" bIns="0" rtlCol="0">
            <a:spAutoFit/>
          </a:bodyPr>
          <a:lstStyle/>
          <a:p>
            <a:pPr marL="21720">
              <a:spcBef>
                <a:spcPts val="47"/>
              </a:spcBef>
            </a:pPr>
            <a:fld id="{81D60167-4931-47E6-BA6A-407CBD079E47}" type="slidenum">
              <a:rPr spc="-13" dirty="0"/>
              <a:pPr marL="21720">
                <a:spcBef>
                  <a:spcPts val="47"/>
                </a:spcBef>
              </a:pPr>
              <a:t>43</a:t>
            </a:fld>
            <a:endParaRPr spc="-13" dirty="0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226975" y="253157"/>
            <a:ext cx="6409946" cy="1337147"/>
          </a:xfrm>
          <a:prstGeom prst="rect">
            <a:avLst/>
          </a:prstGeom>
        </p:spPr>
        <p:txBody>
          <a:bodyPr vert="horz" wrap="square" lIns="0" tIns="1357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8009">
              <a:spcBef>
                <a:spcPts val="107"/>
              </a:spcBef>
            </a:pPr>
            <a:r>
              <a:rPr spc="-17" dirty="0"/>
              <a:t>¿Quién</a:t>
            </a:r>
            <a:r>
              <a:rPr spc="-658" dirty="0"/>
              <a:t> </a:t>
            </a:r>
            <a:r>
              <a:rPr spc="-137" dirty="0"/>
              <a:t>está </a:t>
            </a:r>
            <a:r>
              <a:rPr spc="-124" dirty="0"/>
              <a:t>legitimado </a:t>
            </a:r>
            <a:r>
              <a:rPr spc="-128" dirty="0"/>
              <a:t>para </a:t>
            </a:r>
            <a:r>
              <a:rPr spc="-115" dirty="0"/>
              <a:t>pedir </a:t>
            </a:r>
            <a:r>
              <a:rPr spc="-162" dirty="0"/>
              <a:t>la </a:t>
            </a:r>
            <a:r>
              <a:rPr spc="-77" dirty="0"/>
              <a:t>prevención?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43007" y="2924944"/>
            <a:ext cx="7400993" cy="1263672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10860">
              <a:spcBef>
                <a:spcPts val="115"/>
              </a:spcBef>
            </a:pPr>
            <a:r>
              <a:rPr sz="2608" spc="-235" dirty="0" smtClean="0">
                <a:solidFill>
                  <a:srgbClr val="FF0000"/>
                </a:solidFill>
                <a:latin typeface="Trebuchet MS"/>
                <a:cs typeface="Trebuchet MS"/>
              </a:rPr>
              <a:t>ARTIC</a:t>
            </a:r>
            <a:r>
              <a:rPr sz="2608" spc="-94" dirty="0" smtClean="0">
                <a:solidFill>
                  <a:srgbClr val="FF0000"/>
                </a:solidFill>
                <a:latin typeface="Trebuchet MS"/>
                <a:cs typeface="Trebuchet MS"/>
              </a:rPr>
              <a:t>ULO </a:t>
            </a:r>
            <a:r>
              <a:rPr sz="2608" spc="-120" dirty="0">
                <a:solidFill>
                  <a:srgbClr val="FF0000"/>
                </a:solidFill>
                <a:latin typeface="Trebuchet MS"/>
                <a:cs typeface="Trebuchet MS"/>
              </a:rPr>
              <a:t>1712.- </a:t>
            </a:r>
            <a:r>
              <a:rPr sz="2608" b="1" spc="-154" dirty="0">
                <a:solidFill>
                  <a:srgbClr val="FF0000"/>
                </a:solidFill>
                <a:latin typeface="Trebuchet MS"/>
                <a:cs typeface="Trebuchet MS"/>
              </a:rPr>
              <a:t>Legitimación</a:t>
            </a:r>
            <a:r>
              <a:rPr sz="2608" spc="-154" dirty="0">
                <a:solidFill>
                  <a:srgbClr val="FF0000"/>
                </a:solidFill>
                <a:latin typeface="Trebuchet MS"/>
                <a:cs typeface="Trebuchet MS"/>
              </a:rPr>
              <a:t>. </a:t>
            </a:r>
            <a:r>
              <a:rPr sz="2608" spc="-97" dirty="0">
                <a:solidFill>
                  <a:srgbClr val="FF0000"/>
                </a:solidFill>
                <a:latin typeface="Trebuchet MS"/>
                <a:cs typeface="Trebuchet MS"/>
              </a:rPr>
              <a:t>Están </a:t>
            </a:r>
            <a:r>
              <a:rPr sz="2608" spc="-94" dirty="0" err="1">
                <a:solidFill>
                  <a:srgbClr val="FF0000"/>
                </a:solidFill>
                <a:latin typeface="Trebuchet MS"/>
                <a:cs typeface="Trebuchet MS"/>
              </a:rPr>
              <a:t>legitimados</a:t>
            </a:r>
            <a:r>
              <a:rPr sz="2608" spc="-492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s-AR" sz="2608" spc="-492" dirty="0" smtClean="0">
                <a:solidFill>
                  <a:srgbClr val="FF0000"/>
                </a:solidFill>
                <a:latin typeface="Trebuchet MS"/>
                <a:cs typeface="Trebuchet MS"/>
              </a:rPr>
              <a:t> a </a:t>
            </a:r>
            <a:r>
              <a:rPr sz="2608" spc="-12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reclamar</a:t>
            </a:r>
            <a:r>
              <a:rPr sz="2608" spc="-188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8" spc="-77" dirty="0">
                <a:solidFill>
                  <a:srgbClr val="3F6797"/>
                </a:solidFill>
                <a:latin typeface="Trebuchet MS"/>
                <a:cs typeface="Trebuchet MS"/>
              </a:rPr>
              <a:t>quienes</a:t>
            </a:r>
            <a:r>
              <a:rPr sz="2608" spc="-18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2608" spc="-120" dirty="0">
                <a:solidFill>
                  <a:srgbClr val="3F6797"/>
                </a:solidFill>
                <a:latin typeface="Trebuchet MS"/>
                <a:cs typeface="Trebuchet MS"/>
              </a:rPr>
              <a:t>acreditan</a:t>
            </a:r>
            <a:r>
              <a:rPr sz="2608" spc="-18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2608" spc="-38" dirty="0">
                <a:solidFill>
                  <a:srgbClr val="3F6797"/>
                </a:solidFill>
                <a:latin typeface="Trebuchet MS"/>
                <a:cs typeface="Trebuchet MS"/>
              </a:rPr>
              <a:t>un</a:t>
            </a:r>
            <a:r>
              <a:rPr sz="2608" spc="-18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2608" spc="-111" dirty="0">
                <a:solidFill>
                  <a:srgbClr val="3F6797"/>
                </a:solidFill>
                <a:latin typeface="Trebuchet MS"/>
                <a:cs typeface="Trebuchet MS"/>
              </a:rPr>
              <a:t>interés</a:t>
            </a:r>
            <a:r>
              <a:rPr sz="2608" spc="-188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2608" spc="-115" dirty="0">
                <a:solidFill>
                  <a:srgbClr val="3F6797"/>
                </a:solidFill>
                <a:latin typeface="Trebuchet MS"/>
                <a:cs typeface="Trebuchet MS"/>
              </a:rPr>
              <a:t>razonable</a:t>
            </a:r>
            <a:r>
              <a:rPr sz="2608" spc="-184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2608" spc="-77" dirty="0">
                <a:solidFill>
                  <a:srgbClr val="3F6797"/>
                </a:solidFill>
                <a:latin typeface="Trebuchet MS"/>
                <a:cs typeface="Trebuchet MS"/>
              </a:rPr>
              <a:t>en</a:t>
            </a:r>
            <a:r>
              <a:rPr sz="2608" spc="-188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2608" spc="-137" dirty="0">
                <a:solidFill>
                  <a:srgbClr val="3F6797"/>
                </a:solidFill>
                <a:latin typeface="Trebuchet MS"/>
                <a:cs typeface="Trebuchet MS"/>
              </a:rPr>
              <a:t>la  </a:t>
            </a:r>
            <a:r>
              <a:rPr sz="2608" spc="-97" dirty="0">
                <a:solidFill>
                  <a:srgbClr val="3F6797"/>
                </a:solidFill>
                <a:latin typeface="Trebuchet MS"/>
                <a:cs typeface="Trebuchet MS"/>
              </a:rPr>
              <a:t>prevención </a:t>
            </a:r>
            <a:r>
              <a:rPr sz="2608" spc="-115" dirty="0">
                <a:solidFill>
                  <a:srgbClr val="3F6797"/>
                </a:solidFill>
                <a:latin typeface="Trebuchet MS"/>
                <a:cs typeface="Trebuchet MS"/>
              </a:rPr>
              <a:t>del</a:t>
            </a:r>
            <a:r>
              <a:rPr sz="2608" spc="-291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2608" spc="-103" dirty="0">
                <a:solidFill>
                  <a:srgbClr val="3F6797"/>
                </a:solidFill>
                <a:latin typeface="Trebuchet MS"/>
                <a:cs typeface="Trebuchet MS"/>
              </a:rPr>
              <a:t>daño</a:t>
            </a:r>
            <a:r>
              <a:rPr sz="2608" spc="-103" dirty="0">
                <a:solidFill>
                  <a:srgbClr val="FF0000"/>
                </a:solidFill>
                <a:latin typeface="Trebuchet MS"/>
                <a:cs typeface="Trebuchet MS"/>
              </a:rPr>
              <a:t>.</a:t>
            </a:r>
            <a:endParaRPr sz="2608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229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241720" y="6256781"/>
            <a:ext cx="189505" cy="1114027"/>
          </a:xfrm>
          <a:prstGeom prst="rect">
            <a:avLst/>
          </a:prstGeom>
        </p:spPr>
        <p:txBody>
          <a:bodyPr vert="horz" wrap="square" lIns="0" tIns="5973" rIns="0" bIns="0" rtlCol="0">
            <a:spAutoFit/>
          </a:bodyPr>
          <a:lstStyle/>
          <a:p>
            <a:pPr marL="21720">
              <a:spcBef>
                <a:spcPts val="47"/>
              </a:spcBef>
            </a:pPr>
            <a:fld id="{81D60167-4931-47E6-BA6A-407CBD079E47}" type="slidenum">
              <a:rPr spc="-13" dirty="0"/>
              <a:pPr marL="21720">
                <a:spcBef>
                  <a:spcPts val="47"/>
                </a:spcBef>
              </a:pPr>
              <a:t>44</a:t>
            </a:fld>
            <a:endParaRPr spc="-13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820" y="655168"/>
            <a:ext cx="6163511" cy="474283"/>
          </a:xfrm>
          <a:prstGeom prst="rect">
            <a:avLst/>
          </a:prstGeom>
        </p:spPr>
        <p:txBody>
          <a:bodyPr vert="horz" wrap="square" lIns="0" tIns="1357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>
              <a:spcBef>
                <a:spcPts val="107"/>
              </a:spcBef>
            </a:pPr>
            <a:r>
              <a:rPr sz="2993" spc="30" dirty="0"/>
              <a:t>¿Qué</a:t>
            </a:r>
            <a:r>
              <a:rPr sz="2993" spc="-227" dirty="0"/>
              <a:t> </a:t>
            </a:r>
            <a:r>
              <a:rPr sz="2993" spc="-97" dirty="0"/>
              <a:t>puede</a:t>
            </a:r>
            <a:r>
              <a:rPr sz="2993" spc="-227" dirty="0"/>
              <a:t> </a:t>
            </a:r>
            <a:r>
              <a:rPr sz="2993" spc="-115" dirty="0"/>
              <a:t>pedirse</a:t>
            </a:r>
            <a:r>
              <a:rPr sz="2993" spc="-222" dirty="0"/>
              <a:t> </a:t>
            </a:r>
            <a:r>
              <a:rPr sz="2993" spc="-111" dirty="0"/>
              <a:t>y</a:t>
            </a:r>
            <a:r>
              <a:rPr sz="2993" spc="-227" dirty="0"/>
              <a:t> </a:t>
            </a:r>
            <a:r>
              <a:rPr sz="2993" spc="-86" dirty="0"/>
              <a:t>disponer</a:t>
            </a:r>
            <a:r>
              <a:rPr sz="2993" spc="-222" dirty="0"/>
              <a:t> </a:t>
            </a:r>
            <a:r>
              <a:rPr sz="2993" spc="-162" dirty="0"/>
              <a:t>el</a:t>
            </a:r>
            <a:r>
              <a:rPr sz="2993" spc="-227" dirty="0"/>
              <a:t> </a:t>
            </a:r>
            <a:r>
              <a:rPr sz="2993" spc="-124" dirty="0"/>
              <a:t>Juez?</a:t>
            </a:r>
            <a:endParaRPr sz="2993"/>
          </a:p>
        </p:txBody>
      </p:sp>
      <p:sp>
        <p:nvSpPr>
          <p:cNvPr id="3" name="object 3"/>
          <p:cNvSpPr txBox="1"/>
          <p:nvPr/>
        </p:nvSpPr>
        <p:spPr>
          <a:xfrm>
            <a:off x="1331639" y="2279490"/>
            <a:ext cx="7296517" cy="2821905"/>
          </a:xfrm>
          <a:prstGeom prst="rect">
            <a:avLst/>
          </a:prstGeom>
        </p:spPr>
        <p:txBody>
          <a:bodyPr vert="horz" wrap="square" lIns="0" tIns="12488" rIns="0" bIns="0" rtlCol="0">
            <a:spAutoFit/>
          </a:bodyPr>
          <a:lstStyle/>
          <a:p>
            <a:pPr marL="10860" marR="4344" algn="just">
              <a:lnSpc>
                <a:spcPct val="99600"/>
              </a:lnSpc>
              <a:spcBef>
                <a:spcPts val="97"/>
              </a:spcBef>
            </a:pPr>
            <a:r>
              <a:rPr sz="2608" spc="-244" dirty="0">
                <a:solidFill>
                  <a:srgbClr val="FF0000"/>
                </a:solidFill>
                <a:latin typeface="Trebuchet MS"/>
                <a:cs typeface="Trebuchet MS"/>
              </a:rPr>
              <a:t>ARTIC</a:t>
            </a:r>
            <a:r>
              <a:rPr sz="2608" spc="-111" dirty="0">
                <a:solidFill>
                  <a:srgbClr val="FF0000"/>
                </a:solidFill>
                <a:latin typeface="Trebuchet MS"/>
                <a:cs typeface="Trebuchet MS"/>
              </a:rPr>
              <a:t>ULO </a:t>
            </a:r>
            <a:r>
              <a:rPr sz="2608" spc="-133" dirty="0">
                <a:solidFill>
                  <a:srgbClr val="FF0000"/>
                </a:solidFill>
                <a:latin typeface="Trebuchet MS"/>
                <a:cs typeface="Trebuchet MS"/>
              </a:rPr>
              <a:t>1713.- </a:t>
            </a:r>
            <a:r>
              <a:rPr sz="2608" b="1" spc="-693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8" b="1" spc="-244" dirty="0">
                <a:solidFill>
                  <a:srgbClr val="FF0000"/>
                </a:solidFill>
                <a:latin typeface="Trebuchet MS"/>
                <a:cs typeface="Trebuchet MS"/>
              </a:rPr>
              <a:t>La </a:t>
            </a:r>
            <a:r>
              <a:rPr sz="2608" b="1" spc="-180" dirty="0">
                <a:solidFill>
                  <a:srgbClr val="FF0000"/>
                </a:solidFill>
                <a:latin typeface="Trebuchet MS"/>
                <a:cs typeface="Trebuchet MS"/>
              </a:rPr>
              <a:t>sentencia </a:t>
            </a:r>
            <a:r>
              <a:rPr sz="2608" b="1" spc="-174" dirty="0">
                <a:solidFill>
                  <a:srgbClr val="FF0000"/>
                </a:solidFill>
                <a:latin typeface="Trebuchet MS"/>
                <a:cs typeface="Trebuchet MS"/>
              </a:rPr>
              <a:t>que </a:t>
            </a:r>
            <a:r>
              <a:rPr sz="2608" spc="-124" dirty="0">
                <a:solidFill>
                  <a:srgbClr val="FF0000"/>
                </a:solidFill>
                <a:latin typeface="Trebuchet MS"/>
                <a:cs typeface="Trebuchet MS"/>
              </a:rPr>
              <a:t>admite  </a:t>
            </a:r>
            <a:r>
              <a:rPr sz="2608" spc="-924" dirty="0">
                <a:solidFill>
                  <a:srgbClr val="FF0000"/>
                </a:solidFill>
                <a:latin typeface="Trebuchet MS"/>
                <a:cs typeface="Trebuchet MS"/>
              </a:rPr>
              <a:t>la</a:t>
            </a:r>
            <a:r>
              <a:rPr sz="2608" spc="-68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8" spc="-120" dirty="0">
                <a:solidFill>
                  <a:srgbClr val="FF0000"/>
                </a:solidFill>
                <a:latin typeface="Trebuchet MS"/>
                <a:cs typeface="Trebuchet MS"/>
              </a:rPr>
              <a:t>acción </a:t>
            </a:r>
            <a:r>
              <a:rPr sz="2608" spc="-124" dirty="0">
                <a:solidFill>
                  <a:srgbClr val="FF0000"/>
                </a:solidFill>
                <a:latin typeface="Trebuchet MS"/>
                <a:cs typeface="Trebuchet MS"/>
              </a:rPr>
              <a:t>preventiva </a:t>
            </a:r>
            <a:r>
              <a:rPr sz="2608" spc="-103" dirty="0">
                <a:solidFill>
                  <a:srgbClr val="FF0000"/>
                </a:solidFill>
                <a:latin typeface="Trebuchet MS"/>
                <a:cs typeface="Trebuchet MS"/>
              </a:rPr>
              <a:t>debe </a:t>
            </a:r>
            <a:r>
              <a:rPr sz="2608" spc="-133" dirty="0">
                <a:solidFill>
                  <a:srgbClr val="FF0000"/>
                </a:solidFill>
                <a:latin typeface="Trebuchet MS"/>
                <a:cs typeface="Trebuchet MS"/>
              </a:rPr>
              <a:t>disponer, </a:t>
            </a:r>
            <a:r>
              <a:rPr sz="2608" spc="-120" dirty="0">
                <a:solidFill>
                  <a:srgbClr val="FF0000"/>
                </a:solidFill>
                <a:latin typeface="Trebuchet MS"/>
                <a:cs typeface="Trebuchet MS"/>
              </a:rPr>
              <a:t>a </a:t>
            </a:r>
            <a:r>
              <a:rPr sz="2608" spc="-90" dirty="0">
                <a:solidFill>
                  <a:srgbClr val="FF0000"/>
                </a:solidFill>
                <a:latin typeface="Trebuchet MS"/>
                <a:cs typeface="Trebuchet MS"/>
              </a:rPr>
              <a:t>pedido </a:t>
            </a:r>
            <a:r>
              <a:rPr sz="2608" spc="-103" dirty="0">
                <a:solidFill>
                  <a:srgbClr val="FF0000"/>
                </a:solidFill>
                <a:latin typeface="Trebuchet MS"/>
                <a:cs typeface="Trebuchet MS"/>
              </a:rPr>
              <a:t>de </a:t>
            </a:r>
            <a:r>
              <a:rPr sz="2608" spc="-124" dirty="0">
                <a:solidFill>
                  <a:srgbClr val="FF0000"/>
                </a:solidFill>
                <a:latin typeface="Trebuchet MS"/>
                <a:cs typeface="Trebuchet MS"/>
              </a:rPr>
              <a:t>parte </a:t>
            </a:r>
            <a:r>
              <a:rPr sz="2608" spc="-21" dirty="0">
                <a:solidFill>
                  <a:srgbClr val="FF0000"/>
                </a:solidFill>
                <a:latin typeface="Trebuchet MS"/>
                <a:cs typeface="Trebuchet MS"/>
              </a:rPr>
              <a:t>o  </a:t>
            </a:r>
            <a:r>
              <a:rPr sz="2608" spc="-103" dirty="0">
                <a:solidFill>
                  <a:srgbClr val="FF0000"/>
                </a:solidFill>
                <a:latin typeface="Trebuchet MS"/>
                <a:cs typeface="Trebuchet MS"/>
              </a:rPr>
              <a:t>de </a:t>
            </a:r>
            <a:r>
              <a:rPr sz="2608" spc="-150" dirty="0">
                <a:solidFill>
                  <a:srgbClr val="FF0000"/>
                </a:solidFill>
                <a:latin typeface="Trebuchet MS"/>
                <a:cs typeface="Trebuchet MS"/>
              </a:rPr>
              <a:t>oficio, </a:t>
            </a:r>
            <a:r>
              <a:rPr sz="2608" spc="-90" dirty="0">
                <a:solidFill>
                  <a:srgbClr val="FF0000"/>
                </a:solidFill>
                <a:latin typeface="Trebuchet MS"/>
                <a:cs typeface="Trebuchet MS"/>
              </a:rPr>
              <a:t>en </a:t>
            </a:r>
            <a:r>
              <a:rPr sz="2608" spc="-111" dirty="0">
                <a:solidFill>
                  <a:srgbClr val="FF0000"/>
                </a:solidFill>
                <a:latin typeface="Trebuchet MS"/>
                <a:cs typeface="Trebuchet MS"/>
              </a:rPr>
              <a:t>forma </a:t>
            </a:r>
            <a:r>
              <a:rPr sz="2608" spc="-133" dirty="0">
                <a:solidFill>
                  <a:srgbClr val="FF0000"/>
                </a:solidFill>
                <a:latin typeface="Trebuchet MS"/>
                <a:cs typeface="Trebuchet MS"/>
              </a:rPr>
              <a:t>definitiva </a:t>
            </a:r>
            <a:r>
              <a:rPr sz="2608" spc="-21" dirty="0">
                <a:solidFill>
                  <a:srgbClr val="FF0000"/>
                </a:solidFill>
                <a:latin typeface="Trebuchet MS"/>
                <a:cs typeface="Trebuchet MS"/>
              </a:rPr>
              <a:t>o </a:t>
            </a:r>
            <a:r>
              <a:rPr sz="2608" spc="-115" dirty="0">
                <a:solidFill>
                  <a:srgbClr val="FF0000"/>
                </a:solidFill>
                <a:latin typeface="Trebuchet MS"/>
                <a:cs typeface="Trebuchet MS"/>
              </a:rPr>
              <a:t>provisoria, </a:t>
            </a:r>
            <a:r>
              <a:rPr sz="2608" spc="-107" dirty="0">
                <a:solidFill>
                  <a:srgbClr val="3F6797"/>
                </a:solidFill>
                <a:latin typeface="Trebuchet MS"/>
                <a:cs typeface="Trebuchet MS"/>
              </a:rPr>
              <a:t>obligaciones  </a:t>
            </a:r>
            <a:r>
              <a:rPr sz="2608" spc="-103" dirty="0">
                <a:solidFill>
                  <a:srgbClr val="3F6797"/>
                </a:solidFill>
                <a:latin typeface="Trebuchet MS"/>
                <a:cs typeface="Trebuchet MS"/>
              </a:rPr>
              <a:t>de </a:t>
            </a:r>
            <a:r>
              <a:rPr sz="2608" spc="-209" dirty="0">
                <a:solidFill>
                  <a:srgbClr val="3F6797"/>
                </a:solidFill>
                <a:latin typeface="Trebuchet MS"/>
                <a:cs typeface="Trebuchet MS"/>
              </a:rPr>
              <a:t>dar, </a:t>
            </a:r>
            <a:r>
              <a:rPr sz="2608" spc="-120" dirty="0">
                <a:solidFill>
                  <a:srgbClr val="3F6797"/>
                </a:solidFill>
                <a:latin typeface="Trebuchet MS"/>
                <a:cs typeface="Trebuchet MS"/>
              </a:rPr>
              <a:t>hacer </a:t>
            </a:r>
            <a:r>
              <a:rPr sz="2608" spc="-21" dirty="0">
                <a:solidFill>
                  <a:srgbClr val="3F6797"/>
                </a:solidFill>
                <a:latin typeface="Trebuchet MS"/>
                <a:cs typeface="Trebuchet MS"/>
              </a:rPr>
              <a:t>o </a:t>
            </a:r>
            <a:r>
              <a:rPr sz="2608" spc="-38" dirty="0">
                <a:solidFill>
                  <a:srgbClr val="3F6797"/>
                </a:solidFill>
                <a:latin typeface="Trebuchet MS"/>
                <a:cs typeface="Trebuchet MS"/>
              </a:rPr>
              <a:t>no </a:t>
            </a:r>
            <a:r>
              <a:rPr sz="2608" spc="-188" dirty="0">
                <a:solidFill>
                  <a:srgbClr val="3F6797"/>
                </a:solidFill>
                <a:latin typeface="Trebuchet MS"/>
                <a:cs typeface="Trebuchet MS"/>
              </a:rPr>
              <a:t>hacer, </a:t>
            </a:r>
            <a:r>
              <a:rPr sz="2608" spc="-68" dirty="0">
                <a:solidFill>
                  <a:srgbClr val="3F6797"/>
                </a:solidFill>
                <a:latin typeface="Trebuchet MS"/>
                <a:cs typeface="Trebuchet MS"/>
              </a:rPr>
              <a:t>según </a:t>
            </a:r>
            <a:r>
              <a:rPr sz="2608" spc="-107" dirty="0">
                <a:solidFill>
                  <a:srgbClr val="3F6797"/>
                </a:solidFill>
                <a:latin typeface="Trebuchet MS"/>
                <a:cs typeface="Trebuchet MS"/>
              </a:rPr>
              <a:t>corresponda</a:t>
            </a:r>
            <a:r>
              <a:rPr sz="2608" spc="-107" dirty="0">
                <a:solidFill>
                  <a:srgbClr val="FF0000"/>
                </a:solidFill>
                <a:latin typeface="Trebuchet MS"/>
                <a:cs typeface="Trebuchet MS"/>
              </a:rPr>
              <a:t>; </a:t>
            </a:r>
            <a:r>
              <a:rPr sz="2608" spc="-103" dirty="0">
                <a:solidFill>
                  <a:srgbClr val="FF0000"/>
                </a:solidFill>
                <a:latin typeface="Trebuchet MS"/>
                <a:cs typeface="Trebuchet MS"/>
              </a:rPr>
              <a:t>debe  </a:t>
            </a:r>
            <a:r>
              <a:rPr sz="2608" spc="-94" dirty="0">
                <a:solidFill>
                  <a:srgbClr val="FF0000"/>
                </a:solidFill>
                <a:latin typeface="Trebuchet MS"/>
                <a:cs typeface="Trebuchet MS"/>
              </a:rPr>
              <a:t>ponderar </a:t>
            </a:r>
            <a:r>
              <a:rPr sz="2608" spc="-77" dirty="0">
                <a:solidFill>
                  <a:srgbClr val="FF0000"/>
                </a:solidFill>
                <a:latin typeface="Trebuchet MS"/>
                <a:cs typeface="Trebuchet MS"/>
              </a:rPr>
              <a:t>los </a:t>
            </a:r>
            <a:r>
              <a:rPr sz="2608" spc="-120" dirty="0">
                <a:solidFill>
                  <a:srgbClr val="FF0000"/>
                </a:solidFill>
                <a:latin typeface="Trebuchet MS"/>
                <a:cs typeface="Trebuchet MS"/>
              </a:rPr>
              <a:t>criterios </a:t>
            </a:r>
            <a:r>
              <a:rPr sz="2608" spc="-103" dirty="0">
                <a:solidFill>
                  <a:srgbClr val="FF0000"/>
                </a:solidFill>
                <a:latin typeface="Trebuchet MS"/>
                <a:cs typeface="Trebuchet MS"/>
              </a:rPr>
              <a:t>de </a:t>
            </a:r>
            <a:r>
              <a:rPr sz="2608" spc="-77" dirty="0">
                <a:solidFill>
                  <a:srgbClr val="FF0000"/>
                </a:solidFill>
                <a:latin typeface="Trebuchet MS"/>
                <a:cs typeface="Trebuchet MS"/>
              </a:rPr>
              <a:t>menor </a:t>
            </a:r>
            <a:r>
              <a:rPr sz="2608" spc="-124" dirty="0">
                <a:solidFill>
                  <a:srgbClr val="FF0000"/>
                </a:solidFill>
                <a:latin typeface="Trebuchet MS"/>
                <a:cs typeface="Trebuchet MS"/>
              </a:rPr>
              <a:t>restricción </a:t>
            </a:r>
            <a:r>
              <a:rPr sz="2608" spc="-94" dirty="0">
                <a:solidFill>
                  <a:srgbClr val="FF0000"/>
                </a:solidFill>
                <a:latin typeface="Trebuchet MS"/>
                <a:cs typeface="Trebuchet MS"/>
              </a:rPr>
              <a:t>posible </a:t>
            </a:r>
            <a:r>
              <a:rPr sz="2608" spc="-107" dirty="0">
                <a:solidFill>
                  <a:srgbClr val="FF0000"/>
                </a:solidFill>
                <a:latin typeface="Trebuchet MS"/>
                <a:cs typeface="Trebuchet MS"/>
              </a:rPr>
              <a:t>y </a:t>
            </a:r>
            <a:r>
              <a:rPr sz="2608" spc="-103" dirty="0">
                <a:solidFill>
                  <a:srgbClr val="FF0000"/>
                </a:solidFill>
                <a:latin typeface="Trebuchet MS"/>
                <a:cs typeface="Trebuchet MS"/>
              </a:rPr>
              <a:t>de  </a:t>
            </a:r>
            <a:r>
              <a:rPr sz="2608" spc="-90" dirty="0">
                <a:solidFill>
                  <a:srgbClr val="FF0000"/>
                </a:solidFill>
                <a:latin typeface="Trebuchet MS"/>
                <a:cs typeface="Trebuchet MS"/>
              </a:rPr>
              <a:t>medio </a:t>
            </a:r>
            <a:r>
              <a:rPr sz="2608" spc="-81" dirty="0">
                <a:solidFill>
                  <a:srgbClr val="FF0000"/>
                </a:solidFill>
                <a:latin typeface="Trebuchet MS"/>
                <a:cs typeface="Trebuchet MS"/>
              </a:rPr>
              <a:t>más </a:t>
            </a:r>
            <a:r>
              <a:rPr sz="2608" spc="-77" dirty="0">
                <a:solidFill>
                  <a:srgbClr val="FF0000"/>
                </a:solidFill>
                <a:latin typeface="Trebuchet MS"/>
                <a:cs typeface="Trebuchet MS"/>
              </a:rPr>
              <a:t>idóneo </a:t>
            </a:r>
            <a:r>
              <a:rPr sz="2608" spc="-120" dirty="0">
                <a:solidFill>
                  <a:srgbClr val="FF0000"/>
                </a:solidFill>
                <a:latin typeface="Trebuchet MS"/>
                <a:cs typeface="Trebuchet MS"/>
              </a:rPr>
              <a:t>para </a:t>
            </a:r>
            <a:r>
              <a:rPr sz="2608" spc="-97" dirty="0">
                <a:solidFill>
                  <a:srgbClr val="FF0000"/>
                </a:solidFill>
                <a:latin typeface="Trebuchet MS"/>
                <a:cs typeface="Trebuchet MS"/>
              </a:rPr>
              <a:t>asegurar </a:t>
            </a:r>
            <a:r>
              <a:rPr sz="2608" spc="-145" dirty="0">
                <a:solidFill>
                  <a:srgbClr val="FF0000"/>
                </a:solidFill>
                <a:latin typeface="Trebuchet MS"/>
                <a:cs typeface="Trebuchet MS"/>
              </a:rPr>
              <a:t>la </a:t>
            </a:r>
            <a:r>
              <a:rPr sz="2608" spc="-158" dirty="0">
                <a:solidFill>
                  <a:srgbClr val="FF0000"/>
                </a:solidFill>
                <a:latin typeface="Trebuchet MS"/>
                <a:cs typeface="Trebuchet MS"/>
              </a:rPr>
              <a:t>eficacia </a:t>
            </a:r>
            <a:r>
              <a:rPr sz="2608" spc="-90" dirty="0">
                <a:solidFill>
                  <a:srgbClr val="FF0000"/>
                </a:solidFill>
                <a:latin typeface="Trebuchet MS"/>
                <a:cs typeface="Trebuchet MS"/>
              </a:rPr>
              <a:t>en </a:t>
            </a:r>
            <a:r>
              <a:rPr sz="2608" spc="-145" dirty="0">
                <a:solidFill>
                  <a:srgbClr val="FF0000"/>
                </a:solidFill>
                <a:latin typeface="Trebuchet MS"/>
                <a:cs typeface="Trebuchet MS"/>
              </a:rPr>
              <a:t>la  </a:t>
            </a:r>
            <a:r>
              <a:rPr sz="2608" spc="-103" dirty="0">
                <a:solidFill>
                  <a:srgbClr val="FF0000"/>
                </a:solidFill>
                <a:latin typeface="Trebuchet MS"/>
                <a:cs typeface="Trebuchet MS"/>
              </a:rPr>
              <a:t>obtención de </a:t>
            </a:r>
            <a:r>
              <a:rPr sz="2608" spc="-145" dirty="0">
                <a:solidFill>
                  <a:srgbClr val="FF0000"/>
                </a:solidFill>
                <a:latin typeface="Trebuchet MS"/>
                <a:cs typeface="Trebuchet MS"/>
              </a:rPr>
              <a:t>la</a:t>
            </a:r>
            <a:r>
              <a:rPr sz="2608" spc="-363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8" spc="-137" dirty="0">
                <a:solidFill>
                  <a:srgbClr val="FF0000"/>
                </a:solidFill>
                <a:latin typeface="Trebuchet MS"/>
                <a:cs typeface="Trebuchet MS"/>
              </a:rPr>
              <a:t>finalidad.</a:t>
            </a:r>
            <a:endParaRPr sz="2608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810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4808" y="459139"/>
            <a:ext cx="7475926" cy="942358"/>
          </a:xfrm>
          <a:prstGeom prst="rect">
            <a:avLst/>
          </a:prstGeom>
        </p:spPr>
        <p:txBody>
          <a:bodyPr vert="horz" wrap="square" lIns="0" tIns="271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400910" marR="4344" indent="-1390051">
              <a:lnSpc>
                <a:spcPct val="102400"/>
              </a:lnSpc>
              <a:spcBef>
                <a:spcPts val="21"/>
              </a:spcBef>
            </a:pPr>
            <a:r>
              <a:rPr sz="2993" spc="30" dirty="0"/>
              <a:t>¿Qué</a:t>
            </a:r>
            <a:r>
              <a:rPr sz="2993" spc="-222" dirty="0"/>
              <a:t> </a:t>
            </a:r>
            <a:r>
              <a:rPr sz="2993" spc="-141" dirty="0"/>
              <a:t>criterio</a:t>
            </a:r>
            <a:r>
              <a:rPr sz="2993" spc="-222" dirty="0"/>
              <a:t> </a:t>
            </a:r>
            <a:r>
              <a:rPr sz="2993" spc="-107" dirty="0"/>
              <a:t>debe</a:t>
            </a:r>
            <a:r>
              <a:rPr sz="2993" spc="-222" dirty="0"/>
              <a:t> </a:t>
            </a:r>
            <a:r>
              <a:rPr sz="2993" spc="-158" dirty="0"/>
              <a:t>utilizar</a:t>
            </a:r>
            <a:r>
              <a:rPr sz="2993" spc="-222" dirty="0"/>
              <a:t> </a:t>
            </a:r>
            <a:r>
              <a:rPr sz="2993" spc="-162" dirty="0"/>
              <a:t>el</a:t>
            </a:r>
            <a:r>
              <a:rPr sz="2993" spc="-222" dirty="0"/>
              <a:t> </a:t>
            </a:r>
            <a:r>
              <a:rPr sz="2993" spc="-231" dirty="0"/>
              <a:t>Juez</a:t>
            </a:r>
            <a:r>
              <a:rPr sz="2993" spc="-222" dirty="0"/>
              <a:t> </a:t>
            </a:r>
            <a:r>
              <a:rPr sz="2993" spc="-128" dirty="0"/>
              <a:t>para</a:t>
            </a:r>
            <a:r>
              <a:rPr sz="2993" spc="-222" dirty="0"/>
              <a:t> </a:t>
            </a:r>
            <a:r>
              <a:rPr sz="2993" spc="-137" dirty="0"/>
              <a:t>decidir</a:t>
            </a:r>
            <a:r>
              <a:rPr sz="2993" spc="-222" dirty="0"/>
              <a:t> </a:t>
            </a:r>
            <a:r>
              <a:rPr sz="2993" spc="-162" dirty="0"/>
              <a:t>la  </a:t>
            </a:r>
            <a:r>
              <a:rPr sz="2993" spc="-111" dirty="0"/>
              <a:t>medida </a:t>
            </a:r>
            <a:r>
              <a:rPr sz="2993" spc="-137" dirty="0"/>
              <a:t>preventiva </a:t>
            </a:r>
            <a:r>
              <a:rPr sz="2993" spc="-128" dirty="0"/>
              <a:t>a</a:t>
            </a:r>
            <a:r>
              <a:rPr sz="2993" spc="-423" dirty="0"/>
              <a:t> </a:t>
            </a:r>
            <a:r>
              <a:rPr sz="2993" spc="-64" dirty="0"/>
              <a:t>adoptar?</a:t>
            </a:r>
            <a:endParaRPr sz="2993"/>
          </a:p>
        </p:txBody>
      </p:sp>
      <p:sp>
        <p:nvSpPr>
          <p:cNvPr id="3" name="object 3"/>
          <p:cNvSpPr txBox="1"/>
          <p:nvPr/>
        </p:nvSpPr>
        <p:spPr>
          <a:xfrm>
            <a:off x="640732" y="1942835"/>
            <a:ext cx="7889686" cy="2795274"/>
          </a:xfrm>
          <a:prstGeom prst="rect">
            <a:avLst/>
          </a:prstGeom>
        </p:spPr>
        <p:txBody>
          <a:bodyPr vert="horz" wrap="square" lIns="0" tIns="14118" rIns="0" bIns="0" rtlCol="0">
            <a:spAutoFit/>
          </a:bodyPr>
          <a:lstStyle/>
          <a:p>
            <a:pPr marL="10860" marR="4344" algn="just">
              <a:lnSpc>
                <a:spcPct val="99200"/>
              </a:lnSpc>
              <a:spcBef>
                <a:spcPts val="111"/>
              </a:spcBef>
            </a:pPr>
            <a:r>
              <a:rPr sz="2608" spc="-286" dirty="0">
                <a:solidFill>
                  <a:srgbClr val="FF0000"/>
                </a:solidFill>
                <a:latin typeface="Trebuchet MS"/>
                <a:cs typeface="Trebuchet MS"/>
              </a:rPr>
              <a:t>ARTIC</a:t>
            </a:r>
            <a:r>
              <a:rPr sz="2608" spc="-111" dirty="0">
                <a:solidFill>
                  <a:srgbClr val="FF0000"/>
                </a:solidFill>
                <a:latin typeface="Trebuchet MS"/>
                <a:cs typeface="Trebuchet MS"/>
              </a:rPr>
              <a:t>ULO </a:t>
            </a:r>
            <a:r>
              <a:rPr sz="2608" spc="-133" dirty="0">
                <a:solidFill>
                  <a:srgbClr val="FF0000"/>
                </a:solidFill>
                <a:latin typeface="Trebuchet MS"/>
                <a:cs typeface="Trebuchet MS"/>
              </a:rPr>
              <a:t>1713.- </a:t>
            </a:r>
            <a:r>
              <a:rPr sz="2608" b="1" spc="-171" dirty="0">
                <a:solidFill>
                  <a:srgbClr val="FF0000"/>
                </a:solidFill>
                <a:latin typeface="Trebuchet MS"/>
                <a:cs typeface="Trebuchet MS"/>
              </a:rPr>
              <a:t>Sentencia</a:t>
            </a:r>
            <a:r>
              <a:rPr sz="2608" spc="-171" dirty="0">
                <a:solidFill>
                  <a:srgbClr val="FF0000"/>
                </a:solidFill>
                <a:latin typeface="Trebuchet MS"/>
                <a:cs typeface="Trebuchet MS"/>
              </a:rPr>
              <a:t>. La </a:t>
            </a:r>
            <a:r>
              <a:rPr sz="2608" spc="-120" dirty="0">
                <a:solidFill>
                  <a:srgbClr val="FF0000"/>
                </a:solidFill>
                <a:latin typeface="Trebuchet MS"/>
                <a:cs typeface="Trebuchet MS"/>
              </a:rPr>
              <a:t>sentencia </a:t>
            </a:r>
            <a:r>
              <a:rPr sz="2608" spc="-86" dirty="0">
                <a:solidFill>
                  <a:srgbClr val="FF0000"/>
                </a:solidFill>
                <a:latin typeface="Trebuchet MS"/>
                <a:cs typeface="Trebuchet MS"/>
              </a:rPr>
              <a:t>que </a:t>
            </a:r>
            <a:r>
              <a:rPr sz="2608" spc="-124" dirty="0">
                <a:solidFill>
                  <a:srgbClr val="FF0000"/>
                </a:solidFill>
                <a:latin typeface="Trebuchet MS"/>
                <a:cs typeface="Trebuchet MS"/>
              </a:rPr>
              <a:t>admite  </a:t>
            </a:r>
            <a:r>
              <a:rPr sz="2608" spc="-774" dirty="0">
                <a:solidFill>
                  <a:srgbClr val="FF0000"/>
                </a:solidFill>
                <a:latin typeface="Trebuchet MS"/>
                <a:cs typeface="Trebuchet MS"/>
              </a:rPr>
              <a:t>la </a:t>
            </a:r>
            <a:r>
              <a:rPr sz="2608" spc="-120" dirty="0">
                <a:solidFill>
                  <a:srgbClr val="FF0000"/>
                </a:solidFill>
                <a:latin typeface="Trebuchet MS"/>
                <a:cs typeface="Trebuchet MS"/>
              </a:rPr>
              <a:t>acción </a:t>
            </a:r>
            <a:r>
              <a:rPr sz="2608" spc="-124" dirty="0">
                <a:solidFill>
                  <a:srgbClr val="FF0000"/>
                </a:solidFill>
                <a:latin typeface="Trebuchet MS"/>
                <a:cs typeface="Trebuchet MS"/>
              </a:rPr>
              <a:t>preventiva </a:t>
            </a:r>
            <a:r>
              <a:rPr sz="2608" spc="-103" dirty="0">
                <a:solidFill>
                  <a:srgbClr val="FF0000"/>
                </a:solidFill>
                <a:latin typeface="Trebuchet MS"/>
                <a:cs typeface="Trebuchet MS"/>
              </a:rPr>
              <a:t>debe </a:t>
            </a:r>
            <a:r>
              <a:rPr sz="2608" spc="-133" dirty="0">
                <a:solidFill>
                  <a:srgbClr val="FF0000"/>
                </a:solidFill>
                <a:latin typeface="Trebuchet MS"/>
                <a:cs typeface="Trebuchet MS"/>
              </a:rPr>
              <a:t>disponer, </a:t>
            </a:r>
            <a:r>
              <a:rPr sz="2608" spc="-120" dirty="0">
                <a:solidFill>
                  <a:srgbClr val="FF0000"/>
                </a:solidFill>
                <a:latin typeface="Trebuchet MS"/>
                <a:cs typeface="Trebuchet MS"/>
              </a:rPr>
              <a:t>a </a:t>
            </a:r>
            <a:r>
              <a:rPr sz="2608" spc="-90" dirty="0">
                <a:solidFill>
                  <a:srgbClr val="FF0000"/>
                </a:solidFill>
                <a:latin typeface="Trebuchet MS"/>
                <a:cs typeface="Trebuchet MS"/>
              </a:rPr>
              <a:t>pedido </a:t>
            </a:r>
            <a:r>
              <a:rPr sz="2608" spc="-103" dirty="0">
                <a:solidFill>
                  <a:srgbClr val="FF0000"/>
                </a:solidFill>
                <a:latin typeface="Trebuchet MS"/>
                <a:cs typeface="Trebuchet MS"/>
              </a:rPr>
              <a:t>de </a:t>
            </a:r>
            <a:r>
              <a:rPr sz="2608" spc="-124" dirty="0">
                <a:solidFill>
                  <a:srgbClr val="FF0000"/>
                </a:solidFill>
                <a:latin typeface="Trebuchet MS"/>
                <a:cs typeface="Trebuchet MS"/>
              </a:rPr>
              <a:t>parte </a:t>
            </a:r>
            <a:r>
              <a:rPr sz="2608" spc="-21" dirty="0">
                <a:solidFill>
                  <a:srgbClr val="FF0000"/>
                </a:solidFill>
                <a:latin typeface="Trebuchet MS"/>
                <a:cs typeface="Trebuchet MS"/>
              </a:rPr>
              <a:t>o  </a:t>
            </a:r>
            <a:r>
              <a:rPr sz="2608" spc="-103" dirty="0">
                <a:solidFill>
                  <a:srgbClr val="FF0000"/>
                </a:solidFill>
                <a:latin typeface="Trebuchet MS"/>
                <a:cs typeface="Trebuchet MS"/>
              </a:rPr>
              <a:t>de </a:t>
            </a:r>
            <a:r>
              <a:rPr sz="2608" spc="-150" dirty="0">
                <a:solidFill>
                  <a:srgbClr val="FF0000"/>
                </a:solidFill>
                <a:latin typeface="Trebuchet MS"/>
                <a:cs typeface="Trebuchet MS"/>
              </a:rPr>
              <a:t>oficio, </a:t>
            </a:r>
            <a:r>
              <a:rPr sz="2608" spc="-90" dirty="0">
                <a:solidFill>
                  <a:srgbClr val="FF0000"/>
                </a:solidFill>
                <a:latin typeface="Trebuchet MS"/>
                <a:cs typeface="Trebuchet MS"/>
              </a:rPr>
              <a:t>en </a:t>
            </a:r>
            <a:r>
              <a:rPr sz="2608" spc="-111" dirty="0">
                <a:solidFill>
                  <a:srgbClr val="FF0000"/>
                </a:solidFill>
                <a:latin typeface="Trebuchet MS"/>
                <a:cs typeface="Trebuchet MS"/>
              </a:rPr>
              <a:t>forma </a:t>
            </a:r>
            <a:r>
              <a:rPr sz="2608" spc="-133" dirty="0">
                <a:solidFill>
                  <a:srgbClr val="FF0000"/>
                </a:solidFill>
                <a:latin typeface="Trebuchet MS"/>
                <a:cs typeface="Trebuchet MS"/>
              </a:rPr>
              <a:t>definitiva </a:t>
            </a:r>
            <a:r>
              <a:rPr sz="2608" spc="-21" dirty="0">
                <a:solidFill>
                  <a:srgbClr val="FF0000"/>
                </a:solidFill>
                <a:latin typeface="Trebuchet MS"/>
                <a:cs typeface="Trebuchet MS"/>
              </a:rPr>
              <a:t>o </a:t>
            </a:r>
            <a:r>
              <a:rPr sz="2608" spc="-115" dirty="0">
                <a:solidFill>
                  <a:srgbClr val="FF0000"/>
                </a:solidFill>
                <a:latin typeface="Trebuchet MS"/>
                <a:cs typeface="Trebuchet MS"/>
              </a:rPr>
              <a:t>provisoria, </a:t>
            </a:r>
            <a:r>
              <a:rPr sz="2608" spc="-107" dirty="0">
                <a:solidFill>
                  <a:srgbClr val="C0504D"/>
                </a:solidFill>
                <a:latin typeface="Trebuchet MS"/>
                <a:cs typeface="Trebuchet MS"/>
              </a:rPr>
              <a:t>obligaciones  </a:t>
            </a:r>
            <a:r>
              <a:rPr sz="2608" spc="-103" dirty="0">
                <a:solidFill>
                  <a:srgbClr val="C0504D"/>
                </a:solidFill>
                <a:latin typeface="Trebuchet MS"/>
                <a:cs typeface="Trebuchet MS"/>
              </a:rPr>
              <a:t>de </a:t>
            </a:r>
            <a:r>
              <a:rPr sz="2608" spc="-209" dirty="0">
                <a:solidFill>
                  <a:srgbClr val="C0504D"/>
                </a:solidFill>
                <a:latin typeface="Trebuchet MS"/>
                <a:cs typeface="Trebuchet MS"/>
              </a:rPr>
              <a:t>dar, </a:t>
            </a:r>
            <a:r>
              <a:rPr sz="2608" spc="-120" dirty="0">
                <a:solidFill>
                  <a:srgbClr val="C0504D"/>
                </a:solidFill>
                <a:latin typeface="Trebuchet MS"/>
                <a:cs typeface="Trebuchet MS"/>
              </a:rPr>
              <a:t>hacer </a:t>
            </a:r>
            <a:r>
              <a:rPr sz="2608" spc="-21" dirty="0">
                <a:solidFill>
                  <a:srgbClr val="C0504D"/>
                </a:solidFill>
                <a:latin typeface="Trebuchet MS"/>
                <a:cs typeface="Trebuchet MS"/>
              </a:rPr>
              <a:t>o </a:t>
            </a:r>
            <a:r>
              <a:rPr sz="2608" spc="-38" dirty="0">
                <a:solidFill>
                  <a:srgbClr val="C0504D"/>
                </a:solidFill>
                <a:latin typeface="Trebuchet MS"/>
                <a:cs typeface="Trebuchet MS"/>
              </a:rPr>
              <a:t>no </a:t>
            </a:r>
            <a:r>
              <a:rPr sz="2608" spc="-188" dirty="0">
                <a:solidFill>
                  <a:srgbClr val="C0504D"/>
                </a:solidFill>
                <a:latin typeface="Trebuchet MS"/>
                <a:cs typeface="Trebuchet MS"/>
              </a:rPr>
              <a:t>hacer, </a:t>
            </a:r>
            <a:r>
              <a:rPr sz="2608" spc="-68" dirty="0">
                <a:solidFill>
                  <a:srgbClr val="C0504D"/>
                </a:solidFill>
                <a:latin typeface="Trebuchet MS"/>
                <a:cs typeface="Trebuchet MS"/>
              </a:rPr>
              <a:t>según </a:t>
            </a:r>
            <a:r>
              <a:rPr sz="2608" spc="-107" dirty="0">
                <a:solidFill>
                  <a:srgbClr val="C0504D"/>
                </a:solidFill>
                <a:latin typeface="Trebuchet MS"/>
                <a:cs typeface="Trebuchet MS"/>
              </a:rPr>
              <a:t>corresponda</a:t>
            </a:r>
            <a:r>
              <a:rPr sz="2608" spc="-107" dirty="0">
                <a:solidFill>
                  <a:srgbClr val="FF0000"/>
                </a:solidFill>
                <a:latin typeface="Trebuchet MS"/>
                <a:cs typeface="Trebuchet MS"/>
              </a:rPr>
              <a:t>; </a:t>
            </a:r>
            <a:r>
              <a:rPr sz="2608" spc="-103" dirty="0">
                <a:solidFill>
                  <a:srgbClr val="3F6797"/>
                </a:solidFill>
                <a:latin typeface="Trebuchet MS"/>
                <a:cs typeface="Trebuchet MS"/>
              </a:rPr>
              <a:t>debe  </a:t>
            </a:r>
            <a:r>
              <a:rPr sz="2608" spc="-94" dirty="0">
                <a:solidFill>
                  <a:srgbClr val="3F6797"/>
                </a:solidFill>
                <a:latin typeface="Trebuchet MS"/>
                <a:cs typeface="Trebuchet MS"/>
              </a:rPr>
              <a:t>ponderar </a:t>
            </a:r>
            <a:r>
              <a:rPr sz="2608" spc="-77" dirty="0">
                <a:solidFill>
                  <a:srgbClr val="3F6797"/>
                </a:solidFill>
                <a:latin typeface="Trebuchet MS"/>
                <a:cs typeface="Trebuchet MS"/>
              </a:rPr>
              <a:t>los </a:t>
            </a:r>
            <a:r>
              <a:rPr sz="2608" spc="-120" dirty="0">
                <a:solidFill>
                  <a:srgbClr val="3F6797"/>
                </a:solidFill>
                <a:latin typeface="Trebuchet MS"/>
                <a:cs typeface="Trebuchet MS"/>
              </a:rPr>
              <a:t>criterios </a:t>
            </a:r>
            <a:r>
              <a:rPr sz="2608" spc="-103" dirty="0">
                <a:solidFill>
                  <a:srgbClr val="3F6797"/>
                </a:solidFill>
                <a:latin typeface="Trebuchet MS"/>
                <a:cs typeface="Trebuchet MS"/>
              </a:rPr>
              <a:t>de </a:t>
            </a:r>
            <a:r>
              <a:rPr sz="2608" spc="-77" dirty="0">
                <a:solidFill>
                  <a:srgbClr val="3F6797"/>
                </a:solidFill>
                <a:latin typeface="Trebuchet MS"/>
                <a:cs typeface="Trebuchet MS"/>
              </a:rPr>
              <a:t>menor </a:t>
            </a:r>
            <a:r>
              <a:rPr sz="2608" spc="-124" dirty="0">
                <a:solidFill>
                  <a:srgbClr val="3F6797"/>
                </a:solidFill>
                <a:latin typeface="Trebuchet MS"/>
                <a:cs typeface="Trebuchet MS"/>
              </a:rPr>
              <a:t>restricción </a:t>
            </a:r>
            <a:r>
              <a:rPr sz="2608" spc="-94" dirty="0">
                <a:solidFill>
                  <a:srgbClr val="3F6797"/>
                </a:solidFill>
                <a:latin typeface="Trebuchet MS"/>
                <a:cs typeface="Trebuchet MS"/>
              </a:rPr>
              <a:t>posible </a:t>
            </a:r>
            <a:r>
              <a:rPr sz="2608" spc="-107" dirty="0">
                <a:solidFill>
                  <a:srgbClr val="3F6797"/>
                </a:solidFill>
                <a:latin typeface="Trebuchet MS"/>
                <a:cs typeface="Trebuchet MS"/>
              </a:rPr>
              <a:t>y </a:t>
            </a:r>
            <a:r>
              <a:rPr sz="2608" spc="-103" dirty="0">
                <a:solidFill>
                  <a:srgbClr val="3F6797"/>
                </a:solidFill>
                <a:latin typeface="Trebuchet MS"/>
                <a:cs typeface="Trebuchet MS"/>
              </a:rPr>
              <a:t>de  </a:t>
            </a:r>
            <a:r>
              <a:rPr sz="2608" spc="-90" dirty="0">
                <a:solidFill>
                  <a:srgbClr val="3F6797"/>
                </a:solidFill>
                <a:latin typeface="Trebuchet MS"/>
                <a:cs typeface="Trebuchet MS"/>
              </a:rPr>
              <a:t>medio </a:t>
            </a:r>
            <a:r>
              <a:rPr sz="2608" spc="-81" dirty="0">
                <a:solidFill>
                  <a:srgbClr val="3F6797"/>
                </a:solidFill>
                <a:latin typeface="Trebuchet MS"/>
                <a:cs typeface="Trebuchet MS"/>
              </a:rPr>
              <a:t>más </a:t>
            </a:r>
            <a:r>
              <a:rPr sz="2608" spc="-77" dirty="0">
                <a:solidFill>
                  <a:srgbClr val="3F6797"/>
                </a:solidFill>
                <a:latin typeface="Trebuchet MS"/>
                <a:cs typeface="Trebuchet MS"/>
              </a:rPr>
              <a:t>idóneo </a:t>
            </a:r>
            <a:r>
              <a:rPr sz="2608" spc="-120" dirty="0">
                <a:solidFill>
                  <a:srgbClr val="3F6797"/>
                </a:solidFill>
                <a:latin typeface="Trebuchet MS"/>
                <a:cs typeface="Trebuchet MS"/>
              </a:rPr>
              <a:t>para </a:t>
            </a:r>
            <a:r>
              <a:rPr sz="2608" spc="-97" dirty="0">
                <a:solidFill>
                  <a:srgbClr val="3F6797"/>
                </a:solidFill>
                <a:latin typeface="Trebuchet MS"/>
                <a:cs typeface="Trebuchet MS"/>
              </a:rPr>
              <a:t>asegurar </a:t>
            </a:r>
            <a:r>
              <a:rPr sz="2608" spc="-145" dirty="0">
                <a:solidFill>
                  <a:srgbClr val="3F6797"/>
                </a:solidFill>
                <a:latin typeface="Trebuchet MS"/>
                <a:cs typeface="Trebuchet MS"/>
              </a:rPr>
              <a:t>la </a:t>
            </a:r>
            <a:r>
              <a:rPr sz="2608" spc="-158" dirty="0">
                <a:solidFill>
                  <a:srgbClr val="3F6797"/>
                </a:solidFill>
                <a:latin typeface="Trebuchet MS"/>
                <a:cs typeface="Trebuchet MS"/>
              </a:rPr>
              <a:t>eficacia </a:t>
            </a:r>
            <a:r>
              <a:rPr sz="2608" spc="-90" dirty="0">
                <a:solidFill>
                  <a:srgbClr val="3F6797"/>
                </a:solidFill>
                <a:latin typeface="Trebuchet MS"/>
                <a:cs typeface="Trebuchet MS"/>
              </a:rPr>
              <a:t>en </a:t>
            </a:r>
            <a:r>
              <a:rPr sz="2608" spc="-145" dirty="0">
                <a:solidFill>
                  <a:srgbClr val="3F6797"/>
                </a:solidFill>
                <a:latin typeface="Trebuchet MS"/>
                <a:cs typeface="Trebuchet MS"/>
              </a:rPr>
              <a:t>la  </a:t>
            </a:r>
            <a:r>
              <a:rPr sz="2608" spc="-103" dirty="0">
                <a:solidFill>
                  <a:srgbClr val="3F6797"/>
                </a:solidFill>
                <a:latin typeface="Trebuchet MS"/>
                <a:cs typeface="Trebuchet MS"/>
              </a:rPr>
              <a:t>obtención de </a:t>
            </a:r>
            <a:r>
              <a:rPr sz="2608" spc="-145" dirty="0">
                <a:solidFill>
                  <a:srgbClr val="3F6797"/>
                </a:solidFill>
                <a:latin typeface="Trebuchet MS"/>
                <a:cs typeface="Trebuchet MS"/>
              </a:rPr>
              <a:t>la</a:t>
            </a:r>
            <a:r>
              <a:rPr sz="2608" spc="-359" dirty="0">
                <a:solidFill>
                  <a:srgbClr val="3F6797"/>
                </a:solidFill>
                <a:latin typeface="Trebuchet MS"/>
                <a:cs typeface="Trebuchet MS"/>
              </a:rPr>
              <a:t> </a:t>
            </a:r>
            <a:r>
              <a:rPr sz="2608" spc="-141" dirty="0">
                <a:solidFill>
                  <a:srgbClr val="3F6797"/>
                </a:solidFill>
                <a:latin typeface="Trebuchet MS"/>
                <a:cs typeface="Trebuchet MS"/>
              </a:rPr>
              <a:t>finalidad</a:t>
            </a:r>
            <a:r>
              <a:rPr sz="2608" spc="-141" dirty="0">
                <a:solidFill>
                  <a:srgbClr val="FF0000"/>
                </a:solidFill>
                <a:latin typeface="Trebuchet MS"/>
                <a:cs typeface="Trebuchet MS"/>
              </a:rPr>
              <a:t>.</a:t>
            </a:r>
            <a:endParaRPr sz="2608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1222" y="4360710"/>
            <a:ext cx="3818326" cy="1431872"/>
          </a:xfrm>
          <a:custGeom>
            <a:avLst/>
            <a:gdLst/>
            <a:ahLst/>
            <a:cxnLst/>
            <a:rect l="l" t="t" r="r" b="b"/>
            <a:pathLst>
              <a:path w="4465320" h="1674495">
                <a:moveTo>
                  <a:pt x="4395025" y="669937"/>
                </a:moveTo>
                <a:lnTo>
                  <a:pt x="70026" y="669937"/>
                </a:lnTo>
                <a:lnTo>
                  <a:pt x="42768" y="675435"/>
                </a:lnTo>
                <a:lnTo>
                  <a:pt x="20510" y="690427"/>
                </a:lnTo>
                <a:lnTo>
                  <a:pt x="5502" y="712666"/>
                </a:lnTo>
                <a:lnTo>
                  <a:pt x="0" y="739902"/>
                </a:lnTo>
                <a:lnTo>
                  <a:pt x="0" y="1604440"/>
                </a:lnTo>
                <a:lnTo>
                  <a:pt x="5502" y="1631675"/>
                </a:lnTo>
                <a:lnTo>
                  <a:pt x="20510" y="1653915"/>
                </a:lnTo>
                <a:lnTo>
                  <a:pt x="42768" y="1668910"/>
                </a:lnTo>
                <a:lnTo>
                  <a:pt x="70026" y="1674408"/>
                </a:lnTo>
                <a:lnTo>
                  <a:pt x="4395025" y="1674408"/>
                </a:lnTo>
                <a:lnTo>
                  <a:pt x="4422287" y="1668910"/>
                </a:lnTo>
                <a:lnTo>
                  <a:pt x="4444545" y="1653915"/>
                </a:lnTo>
                <a:lnTo>
                  <a:pt x="4459551" y="1631675"/>
                </a:lnTo>
                <a:lnTo>
                  <a:pt x="4465053" y="1604440"/>
                </a:lnTo>
                <a:lnTo>
                  <a:pt x="4465053" y="739902"/>
                </a:lnTo>
                <a:lnTo>
                  <a:pt x="4459551" y="712666"/>
                </a:lnTo>
                <a:lnTo>
                  <a:pt x="4444545" y="690427"/>
                </a:lnTo>
                <a:lnTo>
                  <a:pt x="4422287" y="675435"/>
                </a:lnTo>
                <a:lnTo>
                  <a:pt x="4395025" y="669937"/>
                </a:lnTo>
                <a:close/>
              </a:path>
              <a:path w="4465320" h="1674495">
                <a:moveTo>
                  <a:pt x="2404973" y="0"/>
                </a:moveTo>
                <a:lnTo>
                  <a:pt x="2264918" y="669937"/>
                </a:lnTo>
                <a:lnTo>
                  <a:pt x="2545461" y="669937"/>
                </a:lnTo>
                <a:lnTo>
                  <a:pt x="24049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/>
          <p:nvPr/>
        </p:nvSpPr>
        <p:spPr>
          <a:xfrm>
            <a:off x="651222" y="4360710"/>
            <a:ext cx="3818326" cy="1431872"/>
          </a:xfrm>
          <a:custGeom>
            <a:avLst/>
            <a:gdLst/>
            <a:ahLst/>
            <a:cxnLst/>
            <a:rect l="l" t="t" r="r" b="b"/>
            <a:pathLst>
              <a:path w="4465320" h="1674495">
                <a:moveTo>
                  <a:pt x="2404977" y="0"/>
                </a:moveTo>
                <a:lnTo>
                  <a:pt x="2264924" y="669938"/>
                </a:lnTo>
                <a:lnTo>
                  <a:pt x="70026" y="669938"/>
                </a:lnTo>
                <a:lnTo>
                  <a:pt x="42769" y="675436"/>
                </a:lnTo>
                <a:lnTo>
                  <a:pt x="20510" y="690431"/>
                </a:lnTo>
                <a:lnTo>
                  <a:pt x="5503" y="712671"/>
                </a:lnTo>
                <a:lnTo>
                  <a:pt x="0" y="739906"/>
                </a:lnTo>
                <a:lnTo>
                  <a:pt x="0" y="1604442"/>
                </a:lnTo>
                <a:lnTo>
                  <a:pt x="5503" y="1631676"/>
                </a:lnTo>
                <a:lnTo>
                  <a:pt x="20510" y="1653916"/>
                </a:lnTo>
                <a:lnTo>
                  <a:pt x="42769" y="1668911"/>
                </a:lnTo>
                <a:lnTo>
                  <a:pt x="70026" y="1674409"/>
                </a:lnTo>
                <a:lnTo>
                  <a:pt x="4395033" y="1674409"/>
                </a:lnTo>
                <a:lnTo>
                  <a:pt x="4422293" y="1668911"/>
                </a:lnTo>
                <a:lnTo>
                  <a:pt x="4444552" y="1653916"/>
                </a:lnTo>
                <a:lnTo>
                  <a:pt x="4459557" y="1631676"/>
                </a:lnTo>
                <a:lnTo>
                  <a:pt x="4465059" y="1604442"/>
                </a:lnTo>
                <a:lnTo>
                  <a:pt x="4465059" y="739906"/>
                </a:lnTo>
                <a:lnTo>
                  <a:pt x="4459557" y="712671"/>
                </a:lnTo>
                <a:lnTo>
                  <a:pt x="4444552" y="690431"/>
                </a:lnTo>
                <a:lnTo>
                  <a:pt x="4422293" y="675436"/>
                </a:lnTo>
                <a:lnTo>
                  <a:pt x="4395033" y="669938"/>
                </a:lnTo>
                <a:lnTo>
                  <a:pt x="2545464" y="669938"/>
                </a:lnTo>
                <a:lnTo>
                  <a:pt x="2404977" y="0"/>
                </a:lnTo>
                <a:close/>
              </a:path>
            </a:pathLst>
          </a:custGeom>
          <a:ln w="27989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6"/>
          <p:cNvSpPr txBox="1"/>
          <p:nvPr/>
        </p:nvSpPr>
        <p:spPr>
          <a:xfrm>
            <a:off x="727611" y="4960844"/>
            <a:ext cx="3654885" cy="712520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0860" marR="4344" indent="184616">
              <a:lnSpc>
                <a:spcPct val="100600"/>
              </a:lnSpc>
              <a:spcBef>
                <a:spcPts val="64"/>
              </a:spcBef>
            </a:pPr>
            <a:r>
              <a:rPr sz="2266" spc="-90" dirty="0">
                <a:latin typeface="Trebuchet MS"/>
                <a:cs typeface="Trebuchet MS"/>
              </a:rPr>
              <a:t>Porque </a:t>
            </a:r>
            <a:r>
              <a:rPr sz="2266" spc="-111" dirty="0">
                <a:latin typeface="Trebuchet MS"/>
                <a:cs typeface="Trebuchet MS"/>
              </a:rPr>
              <a:t>está </a:t>
            </a:r>
            <a:r>
              <a:rPr sz="2266" spc="-90" dirty="0">
                <a:latin typeface="Trebuchet MS"/>
                <a:cs typeface="Trebuchet MS"/>
              </a:rPr>
              <a:t>restringiendo </a:t>
            </a:r>
            <a:r>
              <a:rPr sz="2266" spc="-128" dirty="0">
                <a:latin typeface="Trebuchet MS"/>
                <a:cs typeface="Trebuchet MS"/>
              </a:rPr>
              <a:t>la  </a:t>
            </a:r>
            <a:r>
              <a:rPr sz="2266" spc="-115" dirty="0">
                <a:latin typeface="Trebuchet MS"/>
                <a:cs typeface="Trebuchet MS"/>
              </a:rPr>
              <a:t>libertad </a:t>
            </a:r>
            <a:r>
              <a:rPr sz="2266" spc="-94" dirty="0">
                <a:latin typeface="Trebuchet MS"/>
                <a:cs typeface="Trebuchet MS"/>
              </a:rPr>
              <a:t>y creando</a:t>
            </a:r>
            <a:r>
              <a:rPr sz="2266" spc="-346" dirty="0">
                <a:latin typeface="Trebuchet MS"/>
                <a:cs typeface="Trebuchet MS"/>
              </a:rPr>
              <a:t> </a:t>
            </a:r>
            <a:r>
              <a:rPr sz="2266" spc="-94" dirty="0">
                <a:latin typeface="Trebuchet MS"/>
                <a:cs typeface="Trebuchet MS"/>
              </a:rPr>
              <a:t>obligaciones</a:t>
            </a:r>
            <a:endParaRPr sz="2266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8241720" y="6256781"/>
            <a:ext cx="189505" cy="1114027"/>
          </a:xfrm>
          <a:prstGeom prst="rect">
            <a:avLst/>
          </a:prstGeom>
        </p:spPr>
        <p:txBody>
          <a:bodyPr vert="horz" wrap="square" lIns="0" tIns="5973" rIns="0" bIns="0" rtlCol="0">
            <a:spAutoFit/>
          </a:bodyPr>
          <a:lstStyle/>
          <a:p>
            <a:pPr marL="21720">
              <a:spcBef>
                <a:spcPts val="47"/>
              </a:spcBef>
            </a:pPr>
            <a:fld id="{81D60167-4931-47E6-BA6A-407CBD079E47}" type="slidenum">
              <a:rPr spc="-13" dirty="0"/>
              <a:pPr marL="21720">
                <a:spcBef>
                  <a:spcPts val="47"/>
                </a:spcBef>
              </a:pPr>
              <a:t>45</a:t>
            </a:fld>
            <a:endParaRPr spc="-13" dirty="0"/>
          </a:p>
        </p:txBody>
      </p:sp>
      <p:sp>
        <p:nvSpPr>
          <p:cNvPr id="7" name="object 7"/>
          <p:cNvSpPr txBox="1"/>
          <p:nvPr/>
        </p:nvSpPr>
        <p:spPr>
          <a:xfrm>
            <a:off x="4593730" y="4933579"/>
            <a:ext cx="3818326" cy="739935"/>
          </a:xfrm>
          <a:prstGeom prst="rect">
            <a:avLst/>
          </a:prstGeom>
          <a:ln w="27988">
            <a:solidFill>
              <a:srgbClr val="4F81BD"/>
            </a:solidFill>
          </a:ln>
        </p:spPr>
        <p:txBody>
          <a:bodyPr vert="horz" wrap="square" lIns="0" tIns="35295" rIns="0" bIns="0" rtlCol="0">
            <a:spAutoFit/>
          </a:bodyPr>
          <a:lstStyle/>
          <a:p>
            <a:pPr marL="53756" marR="671134">
              <a:lnSpc>
                <a:spcPct val="100600"/>
              </a:lnSpc>
              <a:spcBef>
                <a:spcPts val="278"/>
              </a:spcBef>
            </a:pPr>
            <a:r>
              <a:rPr sz="2266" spc="-111" dirty="0">
                <a:latin typeface="Trebuchet MS"/>
                <a:cs typeface="Trebuchet MS"/>
              </a:rPr>
              <a:t>para </a:t>
            </a:r>
            <a:r>
              <a:rPr sz="2266" spc="-120" dirty="0">
                <a:latin typeface="Trebuchet MS"/>
                <a:cs typeface="Trebuchet MS"/>
              </a:rPr>
              <a:t>evitar </a:t>
            </a:r>
            <a:r>
              <a:rPr sz="2266" spc="-133" dirty="0">
                <a:latin typeface="Trebuchet MS"/>
                <a:cs typeface="Trebuchet MS"/>
              </a:rPr>
              <a:t>el </a:t>
            </a:r>
            <a:r>
              <a:rPr sz="2266" spc="-115" dirty="0">
                <a:latin typeface="Trebuchet MS"/>
                <a:cs typeface="Trebuchet MS"/>
              </a:rPr>
              <a:t>daño, </a:t>
            </a:r>
            <a:r>
              <a:rPr sz="2266" spc="-26" dirty="0">
                <a:latin typeface="Trebuchet MS"/>
                <a:cs typeface="Trebuchet MS"/>
              </a:rPr>
              <a:t>o </a:t>
            </a:r>
            <a:r>
              <a:rPr sz="2266" spc="-43" dirty="0">
                <a:latin typeface="Trebuchet MS"/>
                <a:cs typeface="Trebuchet MS"/>
              </a:rPr>
              <a:t>su  </a:t>
            </a:r>
            <a:r>
              <a:rPr sz="2266" spc="-107" dirty="0">
                <a:latin typeface="Trebuchet MS"/>
                <a:cs typeface="Trebuchet MS"/>
              </a:rPr>
              <a:t>agravación </a:t>
            </a:r>
            <a:r>
              <a:rPr sz="2266" spc="-26" dirty="0">
                <a:latin typeface="Trebuchet MS"/>
                <a:cs typeface="Trebuchet MS"/>
              </a:rPr>
              <a:t>o </a:t>
            </a:r>
            <a:r>
              <a:rPr sz="2266" spc="-103" dirty="0">
                <a:latin typeface="Trebuchet MS"/>
                <a:cs typeface="Trebuchet MS"/>
              </a:rPr>
              <a:t>hacerlo</a:t>
            </a:r>
            <a:r>
              <a:rPr sz="2266" spc="-445" dirty="0">
                <a:latin typeface="Trebuchet MS"/>
                <a:cs typeface="Trebuchet MS"/>
              </a:rPr>
              <a:t> </a:t>
            </a:r>
            <a:r>
              <a:rPr sz="2266" spc="-103" dirty="0">
                <a:latin typeface="Trebuchet MS"/>
                <a:cs typeface="Trebuchet MS"/>
              </a:rPr>
              <a:t>cesar</a:t>
            </a:r>
            <a:endParaRPr sz="2266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7260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8684" y="483535"/>
            <a:ext cx="2469151" cy="1641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/>
          <p:nvPr/>
        </p:nvSpPr>
        <p:spPr>
          <a:xfrm>
            <a:off x="4782139" y="483264"/>
            <a:ext cx="3129767" cy="16442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07259" y="2349566"/>
            <a:ext cx="6207495" cy="1457060"/>
          </a:xfrm>
          <a:prstGeom prst="rect">
            <a:avLst/>
          </a:prstGeom>
        </p:spPr>
        <p:txBody>
          <a:bodyPr vert="horz" wrap="square" lIns="0" tIns="9774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 marR="4344" indent="-9774" algn="ctr">
              <a:lnSpc>
                <a:spcPct val="100400"/>
              </a:lnSpc>
              <a:spcBef>
                <a:spcPts val="77"/>
              </a:spcBef>
            </a:pPr>
            <a:r>
              <a:rPr sz="1881" dirty="0">
                <a:latin typeface="Tahoma"/>
                <a:cs typeface="Tahoma"/>
              </a:rPr>
              <a:t>Cám. </a:t>
            </a:r>
            <a:r>
              <a:rPr sz="1881" spc="-38" dirty="0">
                <a:latin typeface="Tahoma"/>
                <a:cs typeface="Tahoma"/>
              </a:rPr>
              <a:t>Civ. </a:t>
            </a:r>
            <a:r>
              <a:rPr sz="1881" dirty="0">
                <a:latin typeface="Tahoma"/>
                <a:cs typeface="Tahoma"/>
              </a:rPr>
              <a:t>y Com. Salta, Sala </a:t>
            </a:r>
            <a:r>
              <a:rPr sz="1881" spc="-4" dirty="0">
                <a:latin typeface="Tahoma"/>
                <a:cs typeface="Tahoma"/>
              </a:rPr>
              <a:t>III, </a:t>
            </a:r>
            <a:r>
              <a:rPr sz="1881" spc="-13" dirty="0">
                <a:latin typeface="Tahoma"/>
                <a:cs typeface="Tahoma"/>
              </a:rPr>
              <a:t>3-set.-2015 </a:t>
            </a:r>
            <a:r>
              <a:rPr sz="1881" spc="-4" dirty="0">
                <a:latin typeface="Tahoma"/>
                <a:cs typeface="Tahoma"/>
              </a:rPr>
              <a:t>“Cámara </a:t>
            </a:r>
            <a:r>
              <a:rPr sz="1881" dirty="0">
                <a:latin typeface="Tahoma"/>
                <a:cs typeface="Tahoma"/>
              </a:rPr>
              <a:t>de  Estaciones de Servicios, Expendedores de Combustibles y  Afines de la </a:t>
            </a:r>
            <a:r>
              <a:rPr sz="1881" spc="-4" dirty="0">
                <a:latin typeface="Tahoma"/>
                <a:cs typeface="Tahoma"/>
              </a:rPr>
              <a:t>Provincia </a:t>
            </a:r>
            <a:r>
              <a:rPr sz="1881" dirty="0">
                <a:latin typeface="Tahoma"/>
                <a:cs typeface="Tahoma"/>
              </a:rPr>
              <a:t>de Salta </a:t>
            </a:r>
            <a:r>
              <a:rPr sz="1881" spc="-4" dirty="0">
                <a:latin typeface="Tahoma"/>
                <a:cs typeface="Tahoma"/>
              </a:rPr>
              <a:t>c. </a:t>
            </a:r>
            <a:r>
              <a:rPr sz="1881" dirty="0">
                <a:latin typeface="Tahoma"/>
                <a:cs typeface="Tahoma"/>
              </a:rPr>
              <a:t>Sindicato de Conductores  de </a:t>
            </a:r>
            <a:r>
              <a:rPr sz="1881" spc="-21" dirty="0">
                <a:latin typeface="Tahoma"/>
                <a:cs typeface="Tahoma"/>
              </a:rPr>
              <a:t>Taxímetros </a:t>
            </a:r>
            <a:r>
              <a:rPr sz="1881" dirty="0">
                <a:latin typeface="Tahoma"/>
                <a:cs typeface="Tahoma"/>
              </a:rPr>
              <a:t>y Afines de Salta </a:t>
            </a:r>
            <a:r>
              <a:rPr sz="1881" spc="-17" dirty="0">
                <a:latin typeface="Tahoma"/>
                <a:cs typeface="Tahoma"/>
              </a:rPr>
              <a:t>(SICOTASA) </a:t>
            </a:r>
            <a:r>
              <a:rPr sz="1881" dirty="0">
                <a:latin typeface="Tahoma"/>
                <a:cs typeface="Tahoma"/>
              </a:rPr>
              <a:t>s/ </a:t>
            </a:r>
            <a:r>
              <a:rPr sz="1881" spc="-4" dirty="0">
                <a:latin typeface="Tahoma"/>
                <a:cs typeface="Tahoma"/>
              </a:rPr>
              <a:t>amparo”  LLOnline:</a:t>
            </a:r>
            <a:r>
              <a:rPr sz="1881" dirty="0">
                <a:latin typeface="Tahoma"/>
                <a:cs typeface="Tahoma"/>
              </a:rPr>
              <a:t> </a:t>
            </a:r>
            <a:r>
              <a:rPr sz="1881" spc="-4" dirty="0">
                <a:latin typeface="Tahoma"/>
                <a:cs typeface="Tahoma"/>
              </a:rPr>
              <a:t>AR/JUR/29490/2015</a:t>
            </a:r>
            <a:endParaRPr sz="1881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241720" y="6256781"/>
            <a:ext cx="189505" cy="1114027"/>
          </a:xfrm>
          <a:prstGeom prst="rect">
            <a:avLst/>
          </a:prstGeom>
        </p:spPr>
        <p:txBody>
          <a:bodyPr vert="horz" wrap="square" lIns="0" tIns="5973" rIns="0" bIns="0" rtlCol="0">
            <a:spAutoFit/>
          </a:bodyPr>
          <a:lstStyle/>
          <a:p>
            <a:pPr marL="21720">
              <a:spcBef>
                <a:spcPts val="47"/>
              </a:spcBef>
            </a:pPr>
            <a:fld id="{81D60167-4931-47E6-BA6A-407CBD079E47}" type="slidenum">
              <a:rPr spc="-13" dirty="0"/>
              <a:pPr marL="21720">
                <a:spcBef>
                  <a:spcPts val="47"/>
                </a:spcBef>
              </a:pPr>
              <a:t>46</a:t>
            </a:fld>
            <a:endParaRPr spc="-13" dirty="0"/>
          </a:p>
        </p:txBody>
      </p:sp>
      <p:sp>
        <p:nvSpPr>
          <p:cNvPr id="5" name="object 5"/>
          <p:cNvSpPr txBox="1"/>
          <p:nvPr/>
        </p:nvSpPr>
        <p:spPr>
          <a:xfrm>
            <a:off x="781910" y="4146355"/>
            <a:ext cx="7380902" cy="210726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369232" marR="377377" algn="ctr">
              <a:lnSpc>
                <a:spcPct val="100600"/>
              </a:lnSpc>
              <a:spcBef>
                <a:spcPts val="64"/>
              </a:spcBef>
            </a:pPr>
            <a:r>
              <a:rPr sz="2266" spc="-111" dirty="0">
                <a:latin typeface="Trebuchet MS"/>
                <a:cs typeface="Trebuchet MS"/>
              </a:rPr>
              <a:t>Protesta</a:t>
            </a:r>
            <a:r>
              <a:rPr sz="2266" spc="-171" dirty="0">
                <a:latin typeface="Trebuchet MS"/>
                <a:cs typeface="Trebuchet MS"/>
              </a:rPr>
              <a:t> </a:t>
            </a:r>
            <a:r>
              <a:rPr sz="2266" spc="-111" dirty="0">
                <a:latin typeface="Trebuchet MS"/>
                <a:cs typeface="Trebuchet MS"/>
              </a:rPr>
              <a:t>del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107" dirty="0">
                <a:latin typeface="Trebuchet MS"/>
                <a:cs typeface="Trebuchet MS"/>
              </a:rPr>
              <a:t>Sindicato</a:t>
            </a:r>
            <a:r>
              <a:rPr sz="2266" spc="-171" dirty="0">
                <a:latin typeface="Trebuchet MS"/>
                <a:cs typeface="Trebuchet MS"/>
              </a:rPr>
              <a:t> </a:t>
            </a:r>
            <a:r>
              <a:rPr sz="2266" spc="-94" dirty="0">
                <a:latin typeface="Trebuchet MS"/>
                <a:cs typeface="Trebuchet MS"/>
              </a:rPr>
              <a:t>de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133" dirty="0">
                <a:latin typeface="Trebuchet MS"/>
                <a:cs typeface="Trebuchet MS"/>
              </a:rPr>
              <a:t>taxista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81" dirty="0">
                <a:latin typeface="Trebuchet MS"/>
                <a:cs typeface="Trebuchet MS"/>
              </a:rPr>
              <a:t>que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103" dirty="0">
                <a:latin typeface="Trebuchet MS"/>
                <a:cs typeface="Trebuchet MS"/>
              </a:rPr>
              <a:t>protestaba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115" dirty="0">
                <a:latin typeface="Trebuchet MS"/>
                <a:cs typeface="Trebuchet MS"/>
              </a:rPr>
              <a:t>contra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128" dirty="0">
                <a:latin typeface="Trebuchet MS"/>
                <a:cs typeface="Trebuchet MS"/>
              </a:rPr>
              <a:t>la  </a:t>
            </a:r>
            <a:r>
              <a:rPr sz="2266" spc="-94" dirty="0">
                <a:latin typeface="Trebuchet MS"/>
                <a:cs typeface="Trebuchet MS"/>
              </a:rPr>
              <a:t>empresa </a:t>
            </a:r>
            <a:r>
              <a:rPr sz="2266" spc="-103" dirty="0">
                <a:latin typeface="Trebuchet MS"/>
                <a:cs typeface="Trebuchet MS"/>
              </a:rPr>
              <a:t>Petrobras </a:t>
            </a:r>
            <a:r>
              <a:rPr sz="2266" spc="-81" dirty="0" err="1">
                <a:latin typeface="Trebuchet MS"/>
                <a:cs typeface="Trebuchet MS"/>
              </a:rPr>
              <a:t>en</a:t>
            </a:r>
            <a:r>
              <a:rPr lang="es-AR" sz="2266" spc="-81" dirty="0">
                <a:latin typeface="Trebuchet MS"/>
                <a:cs typeface="Trebuchet MS"/>
              </a:rPr>
              <a:t> </a:t>
            </a:r>
            <a:r>
              <a:rPr sz="2266" spc="-530" dirty="0">
                <a:latin typeface="Trebuchet MS"/>
                <a:cs typeface="Trebuchet MS"/>
              </a:rPr>
              <a:t> </a:t>
            </a:r>
            <a:r>
              <a:rPr sz="2266" spc="-97" dirty="0">
                <a:latin typeface="Trebuchet MS"/>
                <a:cs typeface="Trebuchet MS"/>
              </a:rPr>
              <a:t>las estaciones </a:t>
            </a:r>
            <a:r>
              <a:rPr sz="2266" spc="-94" dirty="0">
                <a:latin typeface="Trebuchet MS"/>
                <a:cs typeface="Trebuchet MS"/>
              </a:rPr>
              <a:t>de </a:t>
            </a:r>
            <a:r>
              <a:rPr sz="2266" spc="-115" dirty="0">
                <a:latin typeface="Trebuchet MS"/>
                <a:cs typeface="Trebuchet MS"/>
              </a:rPr>
              <a:t>servicio.</a:t>
            </a:r>
            <a:endParaRPr sz="2266" dirty="0">
              <a:latin typeface="Trebuchet MS"/>
              <a:cs typeface="Trebuchet MS"/>
            </a:endParaRPr>
          </a:p>
          <a:p>
            <a:pPr marL="10860" marR="4344" indent="-5973" algn="ctr">
              <a:lnSpc>
                <a:spcPct val="99600"/>
              </a:lnSpc>
              <a:spcBef>
                <a:spcPts val="26"/>
              </a:spcBef>
            </a:pPr>
            <a:r>
              <a:rPr sz="2266" spc="-133" dirty="0">
                <a:latin typeface="Trebuchet MS"/>
                <a:cs typeface="Trebuchet MS"/>
              </a:rPr>
              <a:t>El </a:t>
            </a:r>
            <a:r>
              <a:rPr sz="2266" spc="-184" dirty="0">
                <a:latin typeface="Trebuchet MS"/>
                <a:cs typeface="Trebuchet MS"/>
              </a:rPr>
              <a:t>Juez </a:t>
            </a:r>
            <a:r>
              <a:rPr sz="2266" spc="-68" dirty="0">
                <a:latin typeface="Trebuchet MS"/>
                <a:cs typeface="Trebuchet MS"/>
              </a:rPr>
              <a:t>ordenó </a:t>
            </a:r>
            <a:r>
              <a:rPr sz="2266" spc="-81" dirty="0">
                <a:latin typeface="Trebuchet MS"/>
                <a:cs typeface="Trebuchet MS"/>
              </a:rPr>
              <a:t>que </a:t>
            </a:r>
            <a:r>
              <a:rPr sz="2266" spc="-38" dirty="0">
                <a:latin typeface="Trebuchet MS"/>
                <a:cs typeface="Trebuchet MS"/>
              </a:rPr>
              <a:t>no </a:t>
            </a:r>
            <a:r>
              <a:rPr sz="2266" spc="-111" dirty="0">
                <a:latin typeface="Trebuchet MS"/>
                <a:cs typeface="Trebuchet MS"/>
              </a:rPr>
              <a:t>hicieran </a:t>
            </a:r>
            <a:r>
              <a:rPr sz="2266" spc="-81" dirty="0">
                <a:latin typeface="Trebuchet MS"/>
                <a:cs typeface="Trebuchet MS"/>
              </a:rPr>
              <a:t>en </a:t>
            </a:r>
            <a:r>
              <a:rPr sz="2266" spc="-128" dirty="0">
                <a:latin typeface="Trebuchet MS"/>
                <a:cs typeface="Trebuchet MS"/>
              </a:rPr>
              <a:t>la </a:t>
            </a:r>
            <a:r>
              <a:rPr sz="2266" spc="-150" dirty="0">
                <a:latin typeface="Trebuchet MS"/>
                <a:cs typeface="Trebuchet MS"/>
              </a:rPr>
              <a:t>playa, </a:t>
            </a:r>
            <a:r>
              <a:rPr sz="2266" spc="-60" dirty="0">
                <a:latin typeface="Trebuchet MS"/>
                <a:cs typeface="Trebuchet MS"/>
              </a:rPr>
              <a:t>sino </a:t>
            </a:r>
            <a:r>
              <a:rPr sz="2266" spc="-81" dirty="0">
                <a:latin typeface="Trebuchet MS"/>
                <a:cs typeface="Trebuchet MS"/>
              </a:rPr>
              <a:t>en </a:t>
            </a:r>
            <a:r>
              <a:rPr sz="2266" spc="-133" dirty="0">
                <a:latin typeface="Trebuchet MS"/>
                <a:cs typeface="Trebuchet MS"/>
              </a:rPr>
              <a:t>el </a:t>
            </a:r>
            <a:r>
              <a:rPr sz="2266" spc="-90" dirty="0">
                <a:latin typeface="Trebuchet MS"/>
                <a:cs typeface="Trebuchet MS"/>
              </a:rPr>
              <a:t>norte  </a:t>
            </a:r>
            <a:r>
              <a:rPr sz="2266" spc="-107" dirty="0">
                <a:latin typeface="Trebuchet MS"/>
                <a:cs typeface="Trebuchet MS"/>
              </a:rPr>
              <a:t>externo</a:t>
            </a:r>
            <a:r>
              <a:rPr sz="2266" spc="-174" dirty="0">
                <a:latin typeface="Trebuchet MS"/>
                <a:cs typeface="Trebuchet MS"/>
              </a:rPr>
              <a:t> </a:t>
            </a:r>
            <a:r>
              <a:rPr sz="2266" spc="-94" dirty="0">
                <a:latin typeface="Trebuchet MS"/>
                <a:cs typeface="Trebuchet MS"/>
              </a:rPr>
              <a:t>de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128" dirty="0">
                <a:latin typeface="Trebuchet MS"/>
                <a:cs typeface="Trebuchet MS"/>
              </a:rPr>
              <a:t>la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133" dirty="0">
                <a:latin typeface="Trebuchet MS"/>
                <a:cs typeface="Trebuchet MS"/>
              </a:rPr>
              <a:t>vereda,</a:t>
            </a:r>
            <a:r>
              <a:rPr sz="2266" spc="-174" dirty="0">
                <a:latin typeface="Trebuchet MS"/>
                <a:cs typeface="Trebuchet MS"/>
              </a:rPr>
              <a:t> </a:t>
            </a:r>
            <a:r>
              <a:rPr sz="2266" spc="-64" dirty="0">
                <a:latin typeface="Trebuchet MS"/>
                <a:cs typeface="Trebuchet MS"/>
              </a:rPr>
              <a:t>por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133" dirty="0">
                <a:latin typeface="Trebuchet MS"/>
                <a:cs typeface="Trebuchet MS"/>
              </a:rPr>
              <a:t>el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81" dirty="0">
                <a:latin typeface="Trebuchet MS"/>
                <a:cs typeface="Trebuchet MS"/>
              </a:rPr>
              <a:t>riesgo</a:t>
            </a:r>
            <a:r>
              <a:rPr sz="2266" spc="-171" dirty="0">
                <a:latin typeface="Trebuchet MS"/>
                <a:cs typeface="Trebuchet MS"/>
              </a:rPr>
              <a:t> </a:t>
            </a:r>
            <a:r>
              <a:rPr sz="2266" spc="-81" dirty="0">
                <a:latin typeface="Trebuchet MS"/>
                <a:cs typeface="Trebuchet MS"/>
              </a:rPr>
              <a:t>que</a:t>
            </a:r>
            <a:r>
              <a:rPr sz="2266" spc="-171" dirty="0">
                <a:latin typeface="Trebuchet MS"/>
                <a:cs typeface="Trebuchet MS"/>
              </a:rPr>
              <a:t> </a:t>
            </a:r>
            <a:r>
              <a:rPr sz="2266" spc="-124" dirty="0">
                <a:latin typeface="Trebuchet MS"/>
                <a:cs typeface="Trebuchet MS"/>
              </a:rPr>
              <a:t>existía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111" dirty="0">
                <a:latin typeface="Trebuchet MS"/>
                <a:cs typeface="Trebuchet MS"/>
              </a:rPr>
              <a:t>para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128" dirty="0">
                <a:latin typeface="Trebuchet MS"/>
                <a:cs typeface="Trebuchet MS"/>
              </a:rPr>
              <a:t>la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86" dirty="0">
                <a:latin typeface="Trebuchet MS"/>
                <a:cs typeface="Trebuchet MS"/>
              </a:rPr>
              <a:t>seguridad  </a:t>
            </a:r>
            <a:r>
              <a:rPr sz="2266" spc="-111" dirty="0">
                <a:latin typeface="Trebuchet MS"/>
                <a:cs typeface="Trebuchet MS"/>
              </a:rPr>
              <a:t>pública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81" dirty="0">
                <a:latin typeface="Trebuchet MS"/>
                <a:cs typeface="Trebuchet MS"/>
              </a:rPr>
              <a:t>en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97" dirty="0">
                <a:latin typeface="Trebuchet MS"/>
                <a:cs typeface="Trebuchet MS"/>
              </a:rPr>
              <a:t>virtud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94" dirty="0">
                <a:latin typeface="Trebuchet MS"/>
                <a:cs typeface="Trebuchet MS"/>
              </a:rPr>
              <a:t>de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90" dirty="0">
                <a:latin typeface="Trebuchet MS"/>
                <a:cs typeface="Trebuchet MS"/>
              </a:rPr>
              <a:t>lo</a:t>
            </a:r>
            <a:r>
              <a:rPr sz="2266" spc="-171" dirty="0">
                <a:latin typeface="Trebuchet MS"/>
                <a:cs typeface="Trebuchet MS"/>
              </a:rPr>
              <a:t> </a:t>
            </a:r>
            <a:r>
              <a:rPr sz="2266" spc="-86" dirty="0">
                <a:latin typeface="Trebuchet MS"/>
                <a:cs typeface="Trebuchet MS"/>
              </a:rPr>
              <a:t>peligroso</a:t>
            </a:r>
            <a:r>
              <a:rPr sz="2266" spc="-171" dirty="0">
                <a:latin typeface="Trebuchet MS"/>
                <a:cs typeface="Trebuchet MS"/>
              </a:rPr>
              <a:t> </a:t>
            </a:r>
            <a:r>
              <a:rPr sz="2266" spc="-81" dirty="0">
                <a:latin typeface="Trebuchet MS"/>
                <a:cs typeface="Trebuchet MS"/>
              </a:rPr>
              <a:t>que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38" dirty="0">
                <a:latin typeface="Trebuchet MS"/>
                <a:cs typeface="Trebuchet MS"/>
              </a:rPr>
              <a:t>son</a:t>
            </a:r>
            <a:r>
              <a:rPr sz="2266" spc="-162" dirty="0">
                <a:latin typeface="Trebuchet MS"/>
                <a:cs typeface="Trebuchet MS"/>
              </a:rPr>
              <a:t> </a:t>
            </a:r>
            <a:r>
              <a:rPr sz="2266" spc="-73" dirty="0">
                <a:latin typeface="Trebuchet MS"/>
                <a:cs typeface="Trebuchet MS"/>
              </a:rPr>
              <a:t>los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86" dirty="0">
                <a:latin typeface="Trebuchet MS"/>
                <a:cs typeface="Trebuchet MS"/>
              </a:rPr>
              <a:t>productos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81" dirty="0">
                <a:latin typeface="Trebuchet MS"/>
                <a:cs typeface="Trebuchet MS"/>
              </a:rPr>
              <a:t>que</a:t>
            </a:r>
            <a:r>
              <a:rPr sz="2266" spc="-167" dirty="0">
                <a:latin typeface="Trebuchet MS"/>
                <a:cs typeface="Trebuchet MS"/>
              </a:rPr>
              <a:t> </a:t>
            </a:r>
            <a:r>
              <a:rPr sz="2266" spc="-73" dirty="0">
                <a:latin typeface="Trebuchet MS"/>
                <a:cs typeface="Trebuchet MS"/>
              </a:rPr>
              <a:t>se  </a:t>
            </a:r>
            <a:r>
              <a:rPr sz="2266" spc="-133" dirty="0">
                <a:latin typeface="Trebuchet MS"/>
                <a:cs typeface="Trebuchet MS"/>
              </a:rPr>
              <a:t>comercializan.</a:t>
            </a:r>
            <a:endParaRPr sz="2266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072714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009318" y="6248400"/>
            <a:ext cx="19047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3206FE84-F753-4A68-8083-7CED3CEEE2D4}" type="slidenum">
              <a:rPr lang="es-ES" altLang="es-AR" sz="1400">
                <a:solidFill>
                  <a:srgbClr val="000000"/>
                </a:solidFill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47</a:t>
            </a:fld>
            <a:endParaRPr lang="es-ES" altLang="es-AR" sz="1400">
              <a:solidFill>
                <a:srgbClr val="000000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434883" y="204788"/>
            <a:ext cx="7497487" cy="1281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altLang="es-AR" sz="3400" dirty="0">
                <a:solidFill>
                  <a:srgbClr val="006B8D"/>
                </a:solidFill>
              </a:rPr>
              <a:t>Los presupuestos de la </a:t>
            </a:r>
            <a:r>
              <a:rPr lang="es-ES" altLang="es-AR" sz="3400" dirty="0" smtClean="0">
                <a:solidFill>
                  <a:srgbClr val="006B8D"/>
                </a:solidFill>
              </a:rPr>
              <a:t>Función Reparadora de la Responsabilidad </a:t>
            </a:r>
            <a:r>
              <a:rPr lang="es-ES" altLang="es-AR" sz="3400" dirty="0">
                <a:solidFill>
                  <a:srgbClr val="006B8D"/>
                </a:solidFill>
              </a:rPr>
              <a:t>Civil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434883" y="1447800"/>
            <a:ext cx="7497487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63538" indent="-282575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altLang="es-AR" sz="3200" dirty="0">
              <a:solidFill>
                <a:srgbClr val="000000"/>
              </a:solidFill>
              <a:latin typeface="Gill Sans MT" pitchFamily="34" charset="0"/>
            </a:endParaRPr>
          </a:p>
          <a:p>
            <a:pPr marL="363538" indent="-282575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altLang="es-AR" sz="3200" dirty="0">
                <a:solidFill>
                  <a:srgbClr val="000000"/>
                </a:solidFill>
              </a:rPr>
              <a:t>La </a:t>
            </a:r>
            <a:r>
              <a:rPr lang="es-ES" altLang="es-AR" sz="3200" dirty="0" err="1">
                <a:solidFill>
                  <a:srgbClr val="000000"/>
                </a:solidFill>
              </a:rPr>
              <a:t>Antijuricidad</a:t>
            </a:r>
            <a:endParaRPr lang="es-ES" altLang="es-AR" sz="3200" dirty="0">
              <a:solidFill>
                <a:srgbClr val="000000"/>
              </a:solidFill>
            </a:endParaRPr>
          </a:p>
          <a:p>
            <a:pPr marL="363538" indent="-282575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altLang="es-AR" sz="3200" dirty="0">
              <a:solidFill>
                <a:srgbClr val="000000"/>
              </a:solidFill>
            </a:endParaRPr>
          </a:p>
          <a:p>
            <a:pPr marL="363538" indent="-282575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altLang="es-AR" sz="3200" dirty="0">
                <a:solidFill>
                  <a:srgbClr val="000000"/>
                </a:solidFill>
              </a:rPr>
              <a:t>Los Factores de Atribución</a:t>
            </a:r>
          </a:p>
          <a:p>
            <a:pPr marL="363538" indent="-282575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altLang="es-AR" sz="3200" dirty="0">
              <a:solidFill>
                <a:srgbClr val="000000"/>
              </a:solidFill>
            </a:endParaRPr>
          </a:p>
          <a:p>
            <a:pPr marL="363538" indent="-282575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altLang="es-AR" sz="3200" dirty="0">
                <a:solidFill>
                  <a:srgbClr val="000000"/>
                </a:solidFill>
              </a:rPr>
              <a:t>El Daño</a:t>
            </a:r>
          </a:p>
          <a:p>
            <a:pPr marL="363538" indent="-282575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altLang="es-AR" sz="3200" dirty="0">
              <a:solidFill>
                <a:srgbClr val="000000"/>
              </a:solidFill>
            </a:endParaRPr>
          </a:p>
          <a:p>
            <a:pPr marL="363538" indent="-282575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altLang="es-AR" sz="3200" dirty="0">
                <a:solidFill>
                  <a:srgbClr val="000000"/>
                </a:solidFill>
              </a:rPr>
              <a:t>La Relación de Causalidad</a:t>
            </a:r>
          </a:p>
        </p:txBody>
      </p:sp>
      <p:sp>
        <p:nvSpPr>
          <p:cNvPr id="16389" name="8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E07DACA-9663-4880-A544-FD8D4C370A97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390" name="7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851" y="6305550"/>
            <a:ext cx="289515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s-AR">
                <a:solidFill>
                  <a:srgbClr val="FFFFFF"/>
                </a:solidFill>
                <a:latin typeface="Arial" pitchFamily="34" charset="0"/>
              </a:rPr>
              <a:t>Raúl Martínez Appiolaza</a:t>
            </a:r>
          </a:p>
        </p:txBody>
      </p:sp>
    </p:spTree>
    <p:extLst>
      <p:ext uri="{BB962C8B-B14F-4D97-AF65-F5344CB8AC3E}">
        <p14:creationId xmlns:p14="http://schemas.microsoft.com/office/powerpoint/2010/main" val="3913010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009318" y="6248400"/>
            <a:ext cx="19047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A07D9043-3191-4041-8F0E-F9CD749896CF}" type="slidenum">
              <a:rPr lang="es-ES" altLang="es-AR" sz="1400">
                <a:solidFill>
                  <a:srgbClr val="000000"/>
                </a:solidFill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48</a:t>
            </a:fld>
            <a:endParaRPr lang="es-ES" altLang="es-AR" sz="1400">
              <a:solidFill>
                <a:srgbClr val="000000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434880" y="204788"/>
            <a:ext cx="7497487" cy="1281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altLang="es-AR" sz="3900" dirty="0">
                <a:solidFill>
                  <a:srgbClr val="006B8D"/>
                </a:solidFill>
                <a:ea typeface="ＭＳ Ｐゴシック" pitchFamily="34" charset="-128"/>
              </a:rPr>
              <a:t>Primer tema: La noción de </a:t>
            </a:r>
            <a:r>
              <a:rPr lang="es-ES" altLang="es-AR" sz="3900" dirty="0" err="1">
                <a:solidFill>
                  <a:srgbClr val="006B8D"/>
                </a:solidFill>
                <a:ea typeface="ＭＳ Ｐゴシック" pitchFamily="34" charset="-128"/>
              </a:rPr>
              <a:t>Antijuricidad</a:t>
            </a:r>
            <a:endParaRPr lang="es-ES" altLang="es-AR" sz="3900" dirty="0">
              <a:solidFill>
                <a:srgbClr val="006B8D"/>
              </a:solidFill>
              <a:ea typeface="ＭＳ Ｐゴシック" pitchFamily="34" charset="-128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666588" y="5334000"/>
            <a:ext cx="6095059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65125" indent="-280988" algn="ctr" defTabSz="449263" fontAlgn="base">
              <a:spcBef>
                <a:spcPts val="600"/>
              </a:spcBef>
              <a:spcAft>
                <a:spcPct val="0"/>
              </a:spcAft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s-ES" altLang="es-AR" sz="2800" b="1" dirty="0">
                <a:solidFill>
                  <a:srgbClr val="000000"/>
                </a:solidFill>
                <a:ea typeface="ＭＳ Ｐゴシック" pitchFamily="34" charset="-128"/>
              </a:rPr>
              <a:t>PROHIBIDO CAMINAR POR EL JARDIN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036" y="2057400"/>
            <a:ext cx="3885600" cy="3048000"/>
          </a:xfrm>
          <a:prstGeom prst="rect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9" y="2705100"/>
            <a:ext cx="167614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9" name="10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E817106-7795-47CA-8975-EF993A73BF56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560" name="9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848" y="6305550"/>
            <a:ext cx="289515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s-AR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Raúl Martínez Appiolaza</a:t>
            </a:r>
          </a:p>
        </p:txBody>
      </p:sp>
      <p:pic>
        <p:nvPicPr>
          <p:cNvPr id="23561" name="Picture 8" descr="Resultado de imagen para cesped dibujo anima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648" y="4221166"/>
            <a:ext cx="193856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604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009318" y="6248400"/>
            <a:ext cx="19047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11B4BBA6-877C-4645-851A-FF6DEF53A82A}" type="slidenum">
              <a:rPr lang="es-ES" altLang="es-AR" sz="1400">
                <a:solidFill>
                  <a:srgbClr val="000000"/>
                </a:solidFill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49</a:t>
            </a:fld>
            <a:endParaRPr lang="es-ES" altLang="es-AR" sz="1400">
              <a:solidFill>
                <a:srgbClr val="000000"/>
              </a:solidFill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209459" y="4800600"/>
            <a:ext cx="6399812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altLang="es-AR" sz="4300" dirty="0">
                <a:solidFill>
                  <a:srgbClr val="006B8D"/>
                </a:solidFill>
              </a:rPr>
              <a:t>¿El sujeto viola la norma?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28171" y="838200"/>
            <a:ext cx="69811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65125" indent="-280988" defTabSz="449263" fontAlgn="base">
              <a:spcBef>
                <a:spcPts val="600"/>
              </a:spcBef>
              <a:spcAft>
                <a:spcPct val="0"/>
              </a:spcAft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s-ES" altLang="es-AR" sz="3200" dirty="0">
                <a:solidFill>
                  <a:srgbClr val="000000"/>
                </a:solidFill>
              </a:rPr>
              <a:t>Acción o conducta del sujeto frente a la prohibición:</a:t>
            </a:r>
          </a:p>
          <a:p>
            <a:pPr marL="365125" indent="-280988" defTabSz="449263" fontAlgn="base">
              <a:spcBef>
                <a:spcPts val="600"/>
              </a:spcBef>
              <a:spcAft>
                <a:spcPct val="0"/>
              </a:spcAft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s-ES" altLang="es-AR" sz="3200" dirty="0">
              <a:solidFill>
                <a:srgbClr val="000000"/>
              </a:solidFill>
              <a:latin typeface="Gill Sans MT" pitchFamily="34" charset="0"/>
            </a:endParaRPr>
          </a:p>
          <a:p>
            <a:pPr marL="365125" indent="-280988" defTabSz="449263" fontAlgn="base">
              <a:spcBef>
                <a:spcPts val="600"/>
              </a:spcBef>
              <a:spcAft>
                <a:spcPct val="0"/>
              </a:spcAft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s-ES" altLang="es-AR" sz="32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788" y="2286000"/>
            <a:ext cx="2590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2" name="9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031010D-26FC-4DAD-B3F8-C88F38366FD0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583" name="8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848" y="6305550"/>
            <a:ext cx="289515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s-AR">
                <a:solidFill>
                  <a:srgbClr val="FFFFFF"/>
                </a:solidFill>
                <a:latin typeface="Arial" pitchFamily="34" charset="0"/>
              </a:rPr>
              <a:t>Raúl Martínez Appiolaza</a:t>
            </a:r>
          </a:p>
        </p:txBody>
      </p:sp>
    </p:spTree>
    <p:extLst>
      <p:ext uri="{BB962C8B-B14F-4D97-AF65-F5344CB8AC3E}">
        <p14:creationId xmlns:p14="http://schemas.microsoft.com/office/powerpoint/2010/main" val="2578666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72400" cy="1600200"/>
          </a:xfrm>
          <a:solidFill>
            <a:schemeClr val="bg1"/>
          </a:solidFill>
        </p:spPr>
        <p:txBody>
          <a:bodyPr/>
          <a:lstStyle/>
          <a:p>
            <a:r>
              <a:rPr lang="es-AR" altLang="es-AR" smtClean="0"/>
              <a:t>RESPONSABILIDAD CIVIL</a:t>
            </a:r>
            <a:br>
              <a:rPr lang="es-AR" altLang="es-AR" smtClean="0"/>
            </a:br>
            <a:endParaRPr lang="en-US" altLang="es-AR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ES" altLang="es-AR" sz="3600" b="1" i="1" smtClean="0"/>
          </a:p>
          <a:p>
            <a:pPr algn="ctr">
              <a:buFont typeface="Wingdings" pitchFamily="2" charset="2"/>
              <a:buNone/>
            </a:pPr>
            <a:endParaRPr lang="es-ES" altLang="es-AR" sz="4000" b="1" smtClean="0"/>
          </a:p>
          <a:p>
            <a:pPr algn="ctr">
              <a:buFont typeface="Wingdings" pitchFamily="2" charset="2"/>
              <a:buNone/>
            </a:pPr>
            <a:r>
              <a:rPr lang="es-ES" altLang="es-AR" sz="4000" b="1" smtClean="0"/>
              <a:t>¿QUE SIGNIFICA SER RESPONSABLE?</a:t>
            </a:r>
          </a:p>
          <a:p>
            <a:pPr algn="ctr">
              <a:buFont typeface="Wingdings" pitchFamily="2" charset="2"/>
              <a:buNone/>
            </a:pPr>
            <a:r>
              <a:rPr lang="es-ES" altLang="es-AR" sz="4000" b="1" smtClean="0"/>
              <a:t>ES UN TERMINO MULTÍVOCO</a:t>
            </a:r>
          </a:p>
          <a:p>
            <a:endParaRPr lang="es-ES_tradnl" altLang="es-AR" sz="4000" b="1" smtClean="0"/>
          </a:p>
        </p:txBody>
      </p:sp>
    </p:spTree>
    <p:extLst>
      <p:ext uri="{BB962C8B-B14F-4D97-AF65-F5344CB8AC3E}">
        <p14:creationId xmlns:p14="http://schemas.microsoft.com/office/powerpoint/2010/main" val="42743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fecha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04B8A55-E423-4989-BCC3-30A6E9D21F05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CuadroTexto 2"/>
          <p:cNvSpPr txBox="1">
            <a:spLocks noChangeArrowheads="1"/>
          </p:cNvSpPr>
          <p:nvPr/>
        </p:nvSpPr>
        <p:spPr bwMode="auto">
          <a:xfrm>
            <a:off x="1179507" y="476253"/>
            <a:ext cx="7744394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AR" altLang="es-AR" sz="3200">
                <a:solidFill>
                  <a:srgbClr val="000000"/>
                </a:solidFill>
                <a:latin typeface="Arial" pitchFamily="34" charset="0"/>
              </a:rPr>
              <a:t>Interpretación literal: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AR" altLang="es-AR" sz="3200">
                <a:solidFill>
                  <a:srgbClr val="000000"/>
                </a:solidFill>
                <a:latin typeface="Arial" pitchFamily="34" charset="0"/>
              </a:rPr>
              <a:t>NO HAY ANTIJURICIDAD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 sz="3200">
              <a:solidFill>
                <a:srgbClr val="000000"/>
              </a:solidFill>
              <a:latin typeface="Arial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 sz="3200">
              <a:solidFill>
                <a:srgbClr val="000000"/>
              </a:solidFill>
              <a:latin typeface="Arial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 sz="3200">
              <a:solidFill>
                <a:srgbClr val="000000"/>
              </a:solidFill>
              <a:latin typeface="Arial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 sz="3200">
              <a:solidFill>
                <a:srgbClr val="000000"/>
              </a:solidFill>
              <a:latin typeface="Arial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 sz="3200">
              <a:solidFill>
                <a:srgbClr val="000000"/>
              </a:solidFill>
              <a:latin typeface="Arial" pitchFamily="34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AR" altLang="es-AR" sz="3200">
                <a:solidFill>
                  <a:srgbClr val="000000"/>
                </a:solidFill>
                <a:latin typeface="Arial" pitchFamily="34" charset="0"/>
              </a:rPr>
              <a:t>Interpretación Sistemática: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AR" altLang="es-AR" sz="3200">
                <a:solidFill>
                  <a:srgbClr val="000000"/>
                </a:solidFill>
                <a:latin typeface="Arial" pitchFamily="34" charset="0"/>
              </a:rPr>
              <a:t> HAY ANTIJURICIDAD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723" y="1484316"/>
            <a:ext cx="136997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5" name="AutoShape 2" descr="Resultado de imagen para cesped dibujo animado"/>
          <p:cNvSpPr>
            <a:spLocks noChangeAspect="1" noChangeArrowheads="1"/>
          </p:cNvSpPr>
          <p:nvPr/>
        </p:nvSpPr>
        <p:spPr bwMode="auto">
          <a:xfrm>
            <a:off x="138267" y="-144463"/>
            <a:ext cx="27089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5606" name="AutoShape 4" descr="Resultado de imagen para cesped dibujo animado"/>
          <p:cNvSpPr>
            <a:spLocks noChangeAspect="1" noChangeArrowheads="1"/>
          </p:cNvSpPr>
          <p:nvPr/>
        </p:nvSpPr>
        <p:spPr bwMode="auto">
          <a:xfrm>
            <a:off x="273713" y="7938"/>
            <a:ext cx="27089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5607" name="AutoShape 6" descr="Resultado de imagen para cesped dibujo animado"/>
          <p:cNvSpPr>
            <a:spLocks noChangeAspect="1" noChangeArrowheads="1"/>
          </p:cNvSpPr>
          <p:nvPr/>
        </p:nvSpPr>
        <p:spPr bwMode="auto">
          <a:xfrm>
            <a:off x="3156169" y="2586038"/>
            <a:ext cx="27089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AR" altLang="es-AR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28680" name="Picture 8" descr="Resultado de imagen para cesped dibujo anim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521" y="2276478"/>
            <a:ext cx="193715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59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009318" y="6248400"/>
            <a:ext cx="19047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FB7129EA-5819-4727-96CB-794872BB71CC}" type="slidenum">
              <a:rPr lang="es-ES" altLang="es-AR" sz="1400">
                <a:solidFill>
                  <a:srgbClr val="000000"/>
                </a:solidFill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51</a:t>
            </a:fld>
            <a:endParaRPr lang="es-ES" altLang="es-AR" sz="1400">
              <a:solidFill>
                <a:srgbClr val="000000"/>
              </a:solidFill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942801" y="381000"/>
            <a:ext cx="609505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AR" sz="3900">
                <a:solidFill>
                  <a:srgbClr val="006B8D"/>
                </a:solidFill>
                <a:latin typeface="Gill Sans MT" pitchFamily="34" charset="0"/>
              </a:rPr>
              <a:t>El concepto de Antijuricidad en la Doctrina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90449" y="1676400"/>
            <a:ext cx="7999765" cy="426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65125" indent="-280988" algn="just" defTabSz="449263" fontAlgn="base">
              <a:spcBef>
                <a:spcPts val="600"/>
              </a:spcBef>
              <a:spcAft>
                <a:spcPct val="0"/>
              </a:spcAft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s-ES" altLang="es-AR" sz="3200" b="1" dirty="0" err="1">
                <a:solidFill>
                  <a:srgbClr val="000000"/>
                </a:solidFill>
              </a:rPr>
              <a:t>Orgaz</a:t>
            </a:r>
            <a:r>
              <a:rPr lang="es-ES" altLang="es-AR" sz="3200" dirty="0">
                <a:solidFill>
                  <a:srgbClr val="000000"/>
                </a:solidFill>
              </a:rPr>
              <a:t>: la </a:t>
            </a:r>
            <a:r>
              <a:rPr lang="es-ES" altLang="es-AR" sz="3200" dirty="0" err="1">
                <a:solidFill>
                  <a:srgbClr val="000000"/>
                </a:solidFill>
              </a:rPr>
              <a:t>Antijuricidad</a:t>
            </a:r>
            <a:r>
              <a:rPr lang="es-ES" altLang="es-AR" sz="3200" dirty="0">
                <a:solidFill>
                  <a:srgbClr val="000000"/>
                </a:solidFill>
              </a:rPr>
              <a:t> o ilicitud –que es su sinónimo- es el carácter que tiene un acto en cuanto infringe o viola el derecho objetivo, considerado éste en su totalidad.</a:t>
            </a:r>
          </a:p>
          <a:p>
            <a:pPr marL="365125" indent="-280988" algn="just" defTabSz="449263" fontAlgn="base">
              <a:spcBef>
                <a:spcPts val="600"/>
              </a:spcBef>
              <a:spcAft>
                <a:spcPct val="0"/>
              </a:spcAft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s-ES" altLang="es-AR" sz="3200" dirty="0">
              <a:solidFill>
                <a:srgbClr val="000000"/>
              </a:solidFill>
            </a:endParaRPr>
          </a:p>
          <a:p>
            <a:pPr marL="365125" indent="-280988" algn="just" defTabSz="449263" fontAlgn="base">
              <a:spcBef>
                <a:spcPts val="600"/>
              </a:spcBef>
              <a:spcAft>
                <a:spcPct val="0"/>
              </a:spcAft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s-ES" altLang="es-AR" sz="3200" b="1" dirty="0" err="1">
                <a:solidFill>
                  <a:srgbClr val="000000"/>
                </a:solidFill>
              </a:rPr>
              <a:t>Bueres</a:t>
            </a:r>
            <a:r>
              <a:rPr lang="es-ES" altLang="es-AR" sz="3200" dirty="0">
                <a:solidFill>
                  <a:srgbClr val="000000"/>
                </a:solidFill>
              </a:rPr>
              <a:t>: el acto antijurídico es aquel que causa daño (transgresión al “</a:t>
            </a:r>
            <a:r>
              <a:rPr lang="es-ES" altLang="es-AR" sz="3200" dirty="0" err="1">
                <a:solidFill>
                  <a:srgbClr val="000000"/>
                </a:solidFill>
              </a:rPr>
              <a:t>alterum</a:t>
            </a:r>
            <a:r>
              <a:rPr lang="es-ES" altLang="es-AR" sz="3200" dirty="0">
                <a:solidFill>
                  <a:srgbClr val="000000"/>
                </a:solidFill>
              </a:rPr>
              <a:t> non </a:t>
            </a:r>
            <a:r>
              <a:rPr lang="es-ES" altLang="es-AR" sz="3200" dirty="0" err="1">
                <a:solidFill>
                  <a:srgbClr val="000000"/>
                </a:solidFill>
              </a:rPr>
              <a:t>laedere</a:t>
            </a:r>
            <a:r>
              <a:rPr lang="es-ES" altLang="es-AR" sz="3200" dirty="0">
                <a:solidFill>
                  <a:srgbClr val="000000"/>
                </a:solidFill>
              </a:rPr>
              <a:t>”), sin causa de justificación.</a:t>
            </a:r>
          </a:p>
        </p:txBody>
      </p:sp>
      <p:sp>
        <p:nvSpPr>
          <p:cNvPr id="26629" name="8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EFFE34D-C8C2-46F0-9359-40511C30FB79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630" name="7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848" y="6305550"/>
            <a:ext cx="289515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s-AR">
                <a:solidFill>
                  <a:srgbClr val="FFFFFF"/>
                </a:solidFill>
                <a:latin typeface="Arial" pitchFamily="34" charset="0"/>
              </a:rPr>
              <a:t>Raúl Martínez Appiolaza</a:t>
            </a:r>
          </a:p>
        </p:txBody>
      </p:sp>
    </p:spTree>
    <p:extLst>
      <p:ext uri="{BB962C8B-B14F-4D97-AF65-F5344CB8AC3E}">
        <p14:creationId xmlns:p14="http://schemas.microsoft.com/office/powerpoint/2010/main" val="260804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050" y="485775"/>
            <a:ext cx="8063256" cy="11430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s-ES_tradnl" altLang="es-AR" smtClean="0">
                <a:latin typeface="Tahoma" pitchFamily="34" charset="0"/>
              </a:rPr>
              <a:t>Un concepto de antijuridicidad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694" y="1981200"/>
            <a:ext cx="3809412" cy="41148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sz="3000" dirty="0" smtClean="0">
                <a:latin typeface="Tahoma" pitchFamily="34" charset="0"/>
              </a:rPr>
              <a:t>La antijuridicidad radica en la </a:t>
            </a:r>
            <a:r>
              <a:rPr lang="es-ES_tradn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contradicción entre el hecho de una persona y el ordenamiento jurídico </a:t>
            </a:r>
            <a:r>
              <a:rPr lang="es-ES_tradnl" sz="3000" dirty="0" smtClean="0">
                <a:latin typeface="Tahoma" pitchFamily="34" charset="0"/>
              </a:rPr>
              <a:t>considerado en forma integral.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sz="3000" dirty="0" smtClean="0">
                <a:latin typeface="Tahoma" pitchFamily="34" charset="0"/>
              </a:rPr>
              <a:t>Es todo obrar contrario a derecho.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394" y="1989138"/>
            <a:ext cx="3024955" cy="4030662"/>
          </a:xfrm>
          <a:noFill/>
        </p:spPr>
      </p:pic>
    </p:spTree>
    <p:extLst>
      <p:ext uri="{BB962C8B-B14F-4D97-AF65-F5344CB8AC3E}">
        <p14:creationId xmlns:p14="http://schemas.microsoft.com/office/powerpoint/2010/main" val="369054667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1008794" y="333376"/>
            <a:ext cx="8135211" cy="1387475"/>
          </a:xfrm>
        </p:spPr>
        <p:txBody>
          <a:bodyPr/>
          <a:lstStyle/>
          <a:p>
            <a:pPr algn="ctr"/>
            <a:r>
              <a:rPr lang="es-AR" altLang="es-AR" sz="3200" smtClean="0">
                <a:solidFill>
                  <a:srgbClr val="0070C0"/>
                </a:solidFill>
              </a:rPr>
              <a:t>LA ANTIJURIDICIDAD EN EL NUEVO CÓDIGO CIVIL Y COMERCIAL DE LA NACION …</a:t>
            </a:r>
            <a:endParaRPr lang="es-AR" altLang="es-AR" smtClean="0">
              <a:solidFill>
                <a:srgbClr val="0070C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1052527" y="1989138"/>
            <a:ext cx="7917933" cy="4114800"/>
          </a:xfrm>
        </p:spPr>
        <p:txBody>
          <a:bodyPr/>
          <a:lstStyle/>
          <a:p>
            <a:pPr marL="0" indent="0" algn="ctr" eaLnBrk="1" hangingPunct="1"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s-AR" altLang="es-AR" sz="2800" b="1" u="sng" dirty="0">
                <a:solidFill>
                  <a:srgbClr val="0070C0"/>
                </a:solidFill>
              </a:rPr>
              <a:t>ARTÍCULO </a:t>
            </a:r>
            <a:r>
              <a:rPr lang="es-AR" altLang="es-AR" sz="2800" b="1" u="sng" dirty="0" smtClean="0">
                <a:solidFill>
                  <a:srgbClr val="0070C0"/>
                </a:solidFill>
              </a:rPr>
              <a:t>1716.- </a:t>
            </a:r>
            <a:r>
              <a:rPr lang="es-AR" altLang="es-AR" sz="2800" b="1" u="sng" dirty="0">
                <a:solidFill>
                  <a:srgbClr val="464646"/>
                </a:solidFill>
              </a:rPr>
              <a:t>Deber de reparar</a:t>
            </a:r>
            <a:r>
              <a:rPr lang="es-AR" altLang="es-AR" sz="2800" u="sng" dirty="0">
                <a:solidFill>
                  <a:srgbClr val="464646"/>
                </a:solidFill>
              </a:rPr>
              <a:t>. </a:t>
            </a:r>
            <a:r>
              <a:rPr lang="es-AR" altLang="es-AR" sz="2800" dirty="0">
                <a:solidFill>
                  <a:srgbClr val="464646"/>
                </a:solidFill>
              </a:rPr>
              <a:t>La </a:t>
            </a:r>
            <a:r>
              <a:rPr lang="es-AR" altLang="es-AR" sz="2800" b="1" dirty="0">
                <a:solidFill>
                  <a:srgbClr val="00B050"/>
                </a:solidFill>
              </a:rPr>
              <a:t>violación del deber de no dañar a otro</a:t>
            </a:r>
            <a:r>
              <a:rPr lang="es-AR" altLang="es-AR" sz="2800" dirty="0">
                <a:solidFill>
                  <a:srgbClr val="464646"/>
                </a:solidFill>
              </a:rPr>
              <a:t>, o el </a:t>
            </a:r>
            <a:r>
              <a:rPr lang="es-AR" alt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incumplimiento de una obligación</a:t>
            </a:r>
            <a:r>
              <a:rPr lang="es-AR" altLang="es-AR" sz="2800" dirty="0">
                <a:solidFill>
                  <a:srgbClr val="464646"/>
                </a:solidFill>
              </a:rPr>
              <a:t>, da lugar a la reparación del daño causado, conforme con las disposiciones de este Código. </a:t>
            </a:r>
            <a:endParaRPr lang="es-AR" altLang="es-AR" sz="2800" dirty="0" smtClean="0">
              <a:solidFill>
                <a:srgbClr val="464646"/>
              </a:solidFill>
            </a:endParaRPr>
          </a:p>
          <a:p>
            <a:pPr marL="0" indent="0" algn="ctr" eaLnBrk="1" hangingPunct="1">
              <a:buClr>
                <a:srgbClr val="2DA2BF"/>
              </a:buClr>
              <a:buFont typeface="Wingdings 3" pitchFamily="18" charset="2"/>
              <a:buNone/>
              <a:defRPr/>
            </a:pPr>
            <a:endParaRPr lang="es-AR" altLang="es-AR" sz="2800" dirty="0" smtClean="0">
              <a:solidFill>
                <a:srgbClr val="464646"/>
              </a:solidFill>
            </a:endParaRPr>
          </a:p>
          <a:p>
            <a:pPr marL="0" indent="0" algn="ctr" eaLnBrk="1" hangingPunct="1">
              <a:buClr>
                <a:srgbClr val="2DA2BF"/>
              </a:buClr>
              <a:buFont typeface="Wingdings 3" pitchFamily="18" charset="2"/>
              <a:buNone/>
              <a:defRPr/>
            </a:pPr>
            <a:endParaRPr lang="es-AR" altLang="es-AR" sz="2800" dirty="0">
              <a:solidFill>
                <a:srgbClr val="464646"/>
              </a:solidFill>
            </a:endParaRPr>
          </a:p>
          <a:p>
            <a:pPr marL="0" indent="0" algn="ctr" eaLnBrk="1" hangingPunct="1"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es-AR" altLang="es-AR" sz="2800" b="1" u="sng" dirty="0">
                <a:solidFill>
                  <a:srgbClr val="0070C0"/>
                </a:solidFill>
              </a:rPr>
              <a:t>ARTÍCULO </a:t>
            </a:r>
            <a:r>
              <a:rPr lang="es-AR" altLang="es-AR" sz="2800" b="1" u="sng" dirty="0" smtClean="0">
                <a:solidFill>
                  <a:srgbClr val="0070C0"/>
                </a:solidFill>
              </a:rPr>
              <a:t>1717.- </a:t>
            </a:r>
            <a:r>
              <a:rPr lang="es-AR" altLang="es-AR" sz="2800" b="1" u="sng" dirty="0">
                <a:solidFill>
                  <a:srgbClr val="464646"/>
                </a:solidFill>
              </a:rPr>
              <a:t>Antijuridicidad. </a:t>
            </a:r>
            <a:r>
              <a:rPr lang="es-AR" altLang="es-AR" sz="2800" dirty="0">
                <a:solidFill>
                  <a:srgbClr val="070000"/>
                </a:solidFill>
              </a:rPr>
              <a:t>CUALQUIER </a:t>
            </a:r>
            <a:r>
              <a:rPr lang="es-AR" altLang="es-AR" sz="2800" b="1" dirty="0">
                <a:solidFill>
                  <a:srgbClr val="07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ACCIÓN</a:t>
            </a:r>
            <a:r>
              <a:rPr lang="es-AR" altLang="es-AR" sz="2800" dirty="0">
                <a:solidFill>
                  <a:srgbClr val="070000"/>
                </a:solidFill>
              </a:rPr>
              <a:t> u</a:t>
            </a:r>
            <a:r>
              <a:rPr lang="es-AR" altLang="es-AR" sz="2800" dirty="0" smtClean="0">
                <a:solidFill>
                  <a:srgbClr val="070000"/>
                </a:solidFill>
              </a:rPr>
              <a:t> </a:t>
            </a:r>
            <a:r>
              <a:rPr lang="es-AR" altLang="es-AR" sz="2800" b="1" dirty="0">
                <a:solidFill>
                  <a:srgbClr val="07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OMISIÓN</a:t>
            </a:r>
            <a:r>
              <a:rPr lang="es-AR" altLang="es-AR" sz="2800" dirty="0">
                <a:solidFill>
                  <a:srgbClr val="070000"/>
                </a:solidFill>
              </a:rPr>
              <a:t> QUE CAUSA UN DAÑO A OTRO </a:t>
            </a:r>
            <a:r>
              <a:rPr lang="es-AR" altLang="es-AR" sz="2800" u="sng" dirty="0">
                <a:solidFill>
                  <a:srgbClr val="070000"/>
                </a:solidFill>
              </a:rPr>
              <a:t>ES ANTIJURÍDICA SI NO ESTÁ JUSTIFICADA.</a:t>
            </a:r>
          </a:p>
          <a:p>
            <a:pPr>
              <a:defRPr/>
            </a:pPr>
            <a:endParaRPr lang="es-AR" dirty="0"/>
          </a:p>
        </p:txBody>
      </p:sp>
      <p:sp>
        <p:nvSpPr>
          <p:cNvPr id="18436" name="Marcador de contenido 3"/>
          <p:cNvSpPr>
            <a:spLocks noGrp="1"/>
          </p:cNvSpPr>
          <p:nvPr>
            <p:ph sz="half" idx="2"/>
          </p:nvPr>
        </p:nvSpPr>
        <p:spPr>
          <a:xfrm>
            <a:off x="9540461" y="6958013"/>
            <a:ext cx="280768" cy="3681412"/>
          </a:xfrm>
        </p:spPr>
        <p:txBody>
          <a:bodyPr/>
          <a:lstStyle/>
          <a:p>
            <a:pPr marL="0" indent="0"/>
            <a:endParaRPr lang="es-AR" altLang="es-AR" smtClean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393203" y="3949700"/>
            <a:ext cx="5113077" cy="1263650"/>
          </a:xfrm>
          <a:prstGeom prst="wedgeRoundRectCallout">
            <a:avLst>
              <a:gd name="adj1" fmla="val -20458"/>
              <a:gd name="adj2" fmla="val -74606"/>
              <a:gd name="adj3" fmla="val 16667"/>
            </a:avLst>
          </a:prstGeom>
          <a:solidFill>
            <a:srgbClr val="8ADFFF"/>
          </a:solidFill>
          <a:ln w="25560">
            <a:solidFill>
              <a:srgbClr val="08509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s-AR" sz="2800" b="1">
                <a:solidFill>
                  <a:srgbClr val="000000"/>
                </a:solidFill>
                <a:latin typeface="Gill Sans MT" pitchFamily="34" charset="0"/>
              </a:rPr>
              <a:t>Antijuricidad Material</a:t>
            </a:r>
          </a:p>
        </p:txBody>
      </p:sp>
    </p:spTree>
    <p:extLst>
      <p:ext uri="{BB962C8B-B14F-4D97-AF65-F5344CB8AC3E}">
        <p14:creationId xmlns:p14="http://schemas.microsoft.com/office/powerpoint/2010/main" val="287098610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009318" y="6248400"/>
            <a:ext cx="19047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AE995C9E-702C-4380-A67A-4333E47D88C0}" type="slidenum">
              <a:rPr lang="es-ES" altLang="es-AR" sz="1400">
                <a:solidFill>
                  <a:srgbClr val="000000"/>
                </a:solidFill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54</a:t>
            </a:fld>
            <a:endParaRPr lang="es-ES" altLang="es-AR" sz="1400">
              <a:solidFill>
                <a:srgbClr val="000000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85694" y="258763"/>
            <a:ext cx="7923577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AR" sz="3500" b="1">
                <a:solidFill>
                  <a:srgbClr val="000000"/>
                </a:solidFill>
                <a:latin typeface="Gill Sans MT" pitchFamily="34" charset="0"/>
              </a:rPr>
              <a:t>Código Civil y Comercial de la Nación</a:t>
            </a:r>
            <a:br>
              <a:rPr lang="es-ES" altLang="es-AR" sz="3500" b="1">
                <a:solidFill>
                  <a:srgbClr val="000000"/>
                </a:solidFill>
                <a:latin typeface="Gill Sans MT" pitchFamily="34" charset="0"/>
              </a:rPr>
            </a:br>
            <a:r>
              <a:rPr lang="es-ES" altLang="es-AR" sz="3500">
                <a:solidFill>
                  <a:srgbClr val="006B8D"/>
                </a:solidFill>
                <a:latin typeface="Gill Sans MT" pitchFamily="34" charset="0"/>
              </a:rPr>
              <a:t/>
            </a:r>
            <a:br>
              <a:rPr lang="es-ES" altLang="es-AR" sz="3500">
                <a:solidFill>
                  <a:srgbClr val="006B8D"/>
                </a:solidFill>
                <a:latin typeface="Gill Sans MT" pitchFamily="34" charset="0"/>
              </a:rPr>
            </a:br>
            <a:r>
              <a:rPr lang="es-ES" altLang="es-AR" sz="3500">
                <a:solidFill>
                  <a:srgbClr val="006B8D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051116" y="990600"/>
            <a:ext cx="778672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 marL="342900">
              <a:tabLst>
                <a:tab pos="890588" algn="l"/>
                <a:tab pos="1804988" algn="l"/>
                <a:tab pos="2719388" algn="l"/>
                <a:tab pos="3633788" algn="l"/>
                <a:tab pos="4548188" algn="l"/>
                <a:tab pos="5462588" algn="l"/>
                <a:tab pos="6376988" algn="l"/>
                <a:tab pos="7291388" algn="l"/>
                <a:tab pos="8205788" algn="l"/>
                <a:tab pos="9120188" algn="l"/>
                <a:tab pos="10034588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890588" algn="l"/>
                <a:tab pos="1804988" algn="l"/>
                <a:tab pos="2719388" algn="l"/>
                <a:tab pos="3633788" algn="l"/>
                <a:tab pos="4548188" algn="l"/>
                <a:tab pos="5462588" algn="l"/>
                <a:tab pos="6376988" algn="l"/>
                <a:tab pos="7291388" algn="l"/>
                <a:tab pos="8205788" algn="l"/>
                <a:tab pos="9120188" algn="l"/>
                <a:tab pos="10034588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890588" algn="l"/>
                <a:tab pos="1804988" algn="l"/>
                <a:tab pos="2719388" algn="l"/>
                <a:tab pos="3633788" algn="l"/>
                <a:tab pos="4548188" algn="l"/>
                <a:tab pos="5462588" algn="l"/>
                <a:tab pos="6376988" algn="l"/>
                <a:tab pos="7291388" algn="l"/>
                <a:tab pos="8205788" algn="l"/>
                <a:tab pos="9120188" algn="l"/>
                <a:tab pos="10034588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890588" algn="l"/>
                <a:tab pos="1804988" algn="l"/>
                <a:tab pos="2719388" algn="l"/>
                <a:tab pos="3633788" algn="l"/>
                <a:tab pos="4548188" algn="l"/>
                <a:tab pos="5462588" algn="l"/>
                <a:tab pos="6376988" algn="l"/>
                <a:tab pos="7291388" algn="l"/>
                <a:tab pos="8205788" algn="l"/>
                <a:tab pos="9120188" algn="l"/>
                <a:tab pos="10034588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890588" algn="l"/>
                <a:tab pos="1804988" algn="l"/>
                <a:tab pos="2719388" algn="l"/>
                <a:tab pos="3633788" algn="l"/>
                <a:tab pos="4548188" algn="l"/>
                <a:tab pos="5462588" algn="l"/>
                <a:tab pos="6376988" algn="l"/>
                <a:tab pos="7291388" algn="l"/>
                <a:tab pos="8205788" algn="l"/>
                <a:tab pos="9120188" algn="l"/>
                <a:tab pos="10034588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890588" algn="l"/>
                <a:tab pos="1804988" algn="l"/>
                <a:tab pos="2719388" algn="l"/>
                <a:tab pos="3633788" algn="l"/>
                <a:tab pos="4548188" algn="l"/>
                <a:tab pos="5462588" algn="l"/>
                <a:tab pos="6376988" algn="l"/>
                <a:tab pos="7291388" algn="l"/>
                <a:tab pos="8205788" algn="l"/>
                <a:tab pos="9120188" algn="l"/>
                <a:tab pos="10034588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890588" algn="l"/>
                <a:tab pos="1804988" algn="l"/>
                <a:tab pos="2719388" algn="l"/>
                <a:tab pos="3633788" algn="l"/>
                <a:tab pos="4548188" algn="l"/>
                <a:tab pos="5462588" algn="l"/>
                <a:tab pos="6376988" algn="l"/>
                <a:tab pos="7291388" algn="l"/>
                <a:tab pos="8205788" algn="l"/>
                <a:tab pos="9120188" algn="l"/>
                <a:tab pos="10034588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890588" algn="l"/>
                <a:tab pos="1804988" algn="l"/>
                <a:tab pos="2719388" algn="l"/>
                <a:tab pos="3633788" algn="l"/>
                <a:tab pos="4548188" algn="l"/>
                <a:tab pos="5462588" algn="l"/>
                <a:tab pos="6376988" algn="l"/>
                <a:tab pos="7291388" algn="l"/>
                <a:tab pos="8205788" algn="l"/>
                <a:tab pos="9120188" algn="l"/>
                <a:tab pos="10034588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890588" algn="l"/>
                <a:tab pos="1804988" algn="l"/>
                <a:tab pos="2719388" algn="l"/>
                <a:tab pos="3633788" algn="l"/>
                <a:tab pos="4548188" algn="l"/>
                <a:tab pos="5462588" algn="l"/>
                <a:tab pos="6376988" algn="l"/>
                <a:tab pos="7291388" algn="l"/>
                <a:tab pos="8205788" algn="l"/>
                <a:tab pos="9120188" algn="l"/>
                <a:tab pos="10034588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</a:pPr>
            <a:r>
              <a:rPr lang="es-ES" altLang="es-AR" sz="2800" u="sng">
                <a:solidFill>
                  <a:srgbClr val="000000"/>
                </a:solidFill>
                <a:latin typeface="Gill Sans MT" pitchFamily="34" charset="0"/>
              </a:rPr>
              <a:t>IMPLICANCIAS DEL NUEVO  RÉGIMEN LEGAL</a:t>
            </a:r>
          </a:p>
          <a:p>
            <a:pPr algn="just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" pitchFamily="2" charset="2"/>
              <a:buNone/>
            </a:pPr>
            <a:endParaRPr lang="es-ES" altLang="es-AR" sz="3200">
              <a:solidFill>
                <a:srgbClr val="000000"/>
              </a:solidFill>
              <a:latin typeface="Gill Sans MT" pitchFamily="34" charset="0"/>
            </a:endParaRPr>
          </a:p>
          <a:p>
            <a:pPr algn="just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</a:pPr>
            <a:r>
              <a:rPr lang="es-ES" altLang="es-AR" sz="2800" b="1">
                <a:solidFill>
                  <a:srgbClr val="FF0000"/>
                </a:solidFill>
                <a:latin typeface="Gill Sans MT" pitchFamily="34" charset="0"/>
              </a:rPr>
              <a:t>Antijuricidad Material = Daño No Justificado: </a:t>
            </a:r>
            <a:r>
              <a:rPr lang="es-ES" altLang="es-AR" sz="2800">
                <a:solidFill>
                  <a:srgbClr val="000000"/>
                </a:solidFill>
                <a:latin typeface="Gill Sans MT" pitchFamily="34" charset="0"/>
              </a:rPr>
              <a:t>el hecho dañoso contraría el ordenamiento jurídico cuando el daño no está justificado (la víctima no está obligada a soportar el daño)</a:t>
            </a:r>
          </a:p>
          <a:p>
            <a:pPr algn="just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</a:pPr>
            <a:endParaRPr lang="es-ES" altLang="es-AR" sz="2800">
              <a:solidFill>
                <a:srgbClr val="000000"/>
              </a:solidFill>
              <a:latin typeface="Gill Sans MT" pitchFamily="34" charset="0"/>
            </a:endParaRPr>
          </a:p>
          <a:p>
            <a:pPr algn="just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</a:pPr>
            <a:r>
              <a:rPr lang="es-ES" altLang="es-AR" sz="2800" b="1">
                <a:solidFill>
                  <a:srgbClr val="FF0000"/>
                </a:solidFill>
                <a:latin typeface="Gill Sans MT" pitchFamily="34" charset="0"/>
              </a:rPr>
              <a:t>Antijuricidad presumida = todo hecho dañoso se presume antijurídico: </a:t>
            </a:r>
            <a:r>
              <a:rPr lang="es-ES" altLang="es-AR" sz="2800">
                <a:solidFill>
                  <a:srgbClr val="000000"/>
                </a:solidFill>
                <a:latin typeface="Gill Sans MT" pitchFamily="34" charset="0"/>
              </a:rPr>
              <a:t>el sujeto que pretende liberarse de responsabilidad está obligado a probar alguna de las causales legales de justificación del daño (arts. 1.718, 1.719 y 1.720 CCyC)</a:t>
            </a:r>
          </a:p>
          <a:p>
            <a:pPr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Arial Narrow" pitchFamily="34" charset="0"/>
              <a:buNone/>
            </a:pPr>
            <a:endParaRPr lang="es-ES" altLang="es-AR" sz="28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461" name="8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5977A4F-3DB5-4A99-ABEA-6892C60183AF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462" name="7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851" y="6305550"/>
            <a:ext cx="289515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s-AR">
                <a:solidFill>
                  <a:srgbClr val="FFFFFF"/>
                </a:solidFill>
                <a:latin typeface="Arial" pitchFamily="34" charset="0"/>
              </a:rPr>
              <a:t>Raúl Martínez Appiolaza</a:t>
            </a:r>
          </a:p>
        </p:txBody>
      </p:sp>
    </p:spTree>
    <p:extLst>
      <p:ext uri="{BB962C8B-B14F-4D97-AF65-F5344CB8AC3E}">
        <p14:creationId xmlns:p14="http://schemas.microsoft.com/office/powerpoint/2010/main" val="3154312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179507" y="2781309"/>
            <a:ext cx="7535582" cy="33575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s-AR" altLang="es-AR" sz="2600" smtClean="0">
                <a:latin typeface="Tahoma" pitchFamily="34" charset="0"/>
              </a:rPr>
              <a:t>Hechos: </a:t>
            </a:r>
          </a:p>
          <a:p>
            <a:pPr algn="ctr" eaLnBrk="1" hangingPunct="1">
              <a:lnSpc>
                <a:spcPct val="90000"/>
              </a:lnSpc>
            </a:pPr>
            <a:r>
              <a:rPr lang="es-AR" altLang="es-AR" sz="2600" smtClean="0">
                <a:latin typeface="Tahoma" pitchFamily="34" charset="0"/>
              </a:rPr>
              <a:t>Los hijos de una persona que falleció promovieron acción de daños y perjuicios contra quien fuera su última esposa. Fundaron su reclamo en el hecho de que esta omitió informarles respecto a la enfermedad, internación y posterior deceso de aquel. La sentencia de grado hizo lugar parcialmente a la acción, ante lo cual, ambas partes apelaron. La Cámara confirmó el fallo recurrido.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28175" y="404822"/>
            <a:ext cx="5715529" cy="2289175"/>
          </a:xfrm>
        </p:spPr>
        <p:txBody>
          <a:bodyPr/>
          <a:lstStyle/>
          <a:p>
            <a:pPr algn="ctr" eaLnBrk="1" hangingPunct="1"/>
            <a:r>
              <a:rPr lang="es-AR" altLang="es-AR" sz="27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Cámara de Apelaciones en lo Civil y Comercial de Mar del Plata, sala III, 18/08/2011, “M., L. C. y otro c. A., N. E.”, DFyP 2011 (diciembre) , 88,;  RCyS 2012-1 , 46</a:t>
            </a:r>
            <a:endParaRPr lang="es-AR" altLang="es-AR" sz="36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380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436294" y="2781309"/>
            <a:ext cx="7278799" cy="33575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s-AR" altLang="es-AR" sz="2800" dirty="0" smtClean="0">
                <a:latin typeface="+mj-lt"/>
              </a:rPr>
              <a:t>Constituye </a:t>
            </a:r>
            <a:r>
              <a:rPr lang="es-AR" altLang="es-AR" sz="2800" i="1" dirty="0" smtClean="0">
                <a:latin typeface="+mj-lt"/>
              </a:rPr>
              <a:t>un obrar antijurídico </a:t>
            </a:r>
            <a:r>
              <a:rPr lang="es-AR" altLang="es-AR" sz="2800" dirty="0" smtClean="0">
                <a:latin typeface="+mj-lt"/>
              </a:rPr>
              <a:t>la omisión de la esposa de un hombre de informar a sus hijos respecto a su enfermedad, internación y fallecimiento, pese a tener conocimiento de su situación y a haberlo acompañado en su padecimiento, dado que su actitud implicó </a:t>
            </a:r>
            <a:r>
              <a:rPr lang="es-AR" altLang="es-AR" sz="2800" b="1" dirty="0" smtClean="0">
                <a:latin typeface="+mj-lt"/>
              </a:rPr>
              <a:t>una lesión al principio de solidaridad, social, buena fe, moral, buenas costumbres y alteró del deber jurídico de no dañar al otro. 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44408" y="333375"/>
            <a:ext cx="5714118" cy="2287588"/>
          </a:xfrm>
        </p:spPr>
        <p:txBody>
          <a:bodyPr/>
          <a:lstStyle/>
          <a:p>
            <a:pPr algn="ctr" eaLnBrk="1" hangingPunct="1"/>
            <a:r>
              <a:rPr lang="es-AR" altLang="es-AR" sz="27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Cámara de Apelaciones en lo Civil y Comercial de Mar del Plata, sala III, 18/08/2011, “M., L. C. y otro c. A., N. E.”, DFyP 2011 (diciembre) , 88,;  RCyS 2012-1 , 46</a:t>
            </a:r>
            <a:endParaRPr lang="es-AR" altLang="es-AR" sz="36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657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244408" y="3000384"/>
            <a:ext cx="7470681" cy="33575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s-AR" altLang="es-AR" sz="2800" dirty="0" smtClean="0">
                <a:latin typeface="+mj-lt"/>
              </a:rPr>
              <a:t>La esposa de un hombre que omitió informar a sus hijos respecto de su enfermedad, internación y fallecimiento debe indemnizar el daño moral sufrido por estos, en tanto es innegable que la privación del contacto con su  progenitor en sus últimos días de vida, y la única oportunidad de despedir sus restos representan situaciones dolorosas que afectan la vida y la paz espiritual. 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44408" y="404822"/>
            <a:ext cx="5714118" cy="2289175"/>
          </a:xfrm>
        </p:spPr>
        <p:txBody>
          <a:bodyPr/>
          <a:lstStyle/>
          <a:p>
            <a:pPr algn="ctr" eaLnBrk="1" hangingPunct="1"/>
            <a:r>
              <a:rPr lang="es-AR" altLang="es-AR" sz="27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Cámara de Apelaciones en lo Civil y Comercial de Mar del Plata, sala III, 18/08/2011, “M., L. C. y otro c. A., N. E.”, DFyP 2011 (diciembre) , 88,;  RCyS 2012-1 , 46</a:t>
            </a:r>
            <a:endParaRPr lang="es-AR" altLang="es-AR" sz="36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363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009318" y="6248400"/>
            <a:ext cx="19047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BD1608A0-9CCF-494C-8688-82AFBEEF6EA6}" type="slidenum">
              <a:rPr lang="es-ES" altLang="es-AR" sz="1400">
                <a:solidFill>
                  <a:srgbClr val="000000"/>
                </a:solidFill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58</a:t>
            </a:fld>
            <a:endParaRPr lang="es-ES" altLang="es-AR" sz="1400">
              <a:solidFill>
                <a:srgbClr val="000000"/>
              </a:solidFill>
            </a:endParaRP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599957" y="228600"/>
            <a:ext cx="6552189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altLang="es-AR" sz="3900" b="1" dirty="0" err="1">
                <a:solidFill>
                  <a:srgbClr val="000000"/>
                </a:solidFill>
              </a:rPr>
              <a:t>Antijuricidad</a:t>
            </a:r>
            <a:r>
              <a:rPr lang="es-ES" altLang="es-AR" sz="3900" b="1" dirty="0">
                <a:solidFill>
                  <a:srgbClr val="000000"/>
                </a:solidFill>
              </a:rPr>
              <a:t>:     Causas de Justificación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066635" y="1828800"/>
            <a:ext cx="7665384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63538" indent="-282575" algn="just"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sz="3200" dirty="0">
                <a:solidFill>
                  <a:srgbClr val="000000"/>
                </a:solidFill>
                <a:ea typeface="ＭＳ Ｐゴシック" charset="-128"/>
              </a:rPr>
              <a:t>Las causas de justificación tienen por efecto impedir la configuración del obrar ilícito, </a:t>
            </a:r>
            <a:r>
              <a:rPr lang="es-E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o sea excluyen la </a:t>
            </a:r>
            <a:r>
              <a:rPr lang="es-E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Antijuricidad</a:t>
            </a:r>
            <a:r>
              <a:rPr lang="es-ES" sz="3200" dirty="0">
                <a:solidFill>
                  <a:srgbClr val="000000"/>
                </a:solidFill>
                <a:ea typeface="ＭＳ Ｐゴシック" charset="-128"/>
              </a:rPr>
              <a:t>.</a:t>
            </a:r>
          </a:p>
          <a:p>
            <a:pPr marL="363538" indent="-282575" algn="just"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sz="3200" dirty="0">
              <a:solidFill>
                <a:srgbClr val="000000"/>
              </a:solidFill>
              <a:ea typeface="ＭＳ Ｐゴシック" charset="-128"/>
            </a:endParaRPr>
          </a:p>
          <a:p>
            <a:pPr marL="363538" indent="-282575" algn="just"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sz="3200" dirty="0">
                <a:solidFill>
                  <a:srgbClr val="000000"/>
                </a:solidFill>
                <a:ea typeface="ＭＳ Ｐゴシック" charset="-128"/>
              </a:rPr>
              <a:t>Las causas de justificación se fundan en el principio del interés preponderante: en caso de colisión entre dos intereses o bienes jurídicos se protege el de entidad superior</a:t>
            </a:r>
          </a:p>
        </p:txBody>
      </p:sp>
      <p:sp>
        <p:nvSpPr>
          <p:cNvPr id="23557" name="8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3604B3D-693C-4836-BD28-7A337E55145E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558" name="7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851" y="6305550"/>
            <a:ext cx="289515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s-AR">
                <a:solidFill>
                  <a:srgbClr val="FFFFFF"/>
                </a:solidFill>
                <a:latin typeface="Arial" pitchFamily="34" charset="0"/>
              </a:rPr>
              <a:t>Raúl Martínez Appiolaza</a:t>
            </a:r>
          </a:p>
        </p:txBody>
      </p:sp>
    </p:spTree>
    <p:extLst>
      <p:ext uri="{BB962C8B-B14F-4D97-AF65-F5344CB8AC3E}">
        <p14:creationId xmlns:p14="http://schemas.microsoft.com/office/powerpoint/2010/main" val="651902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36833" y="30163"/>
            <a:ext cx="8207167" cy="1143000"/>
          </a:xfrm>
        </p:spPr>
        <p:txBody>
          <a:bodyPr/>
          <a:lstStyle/>
          <a:p>
            <a:pPr eaLnBrk="1" hangingPunct="1"/>
            <a:r>
              <a:rPr lang="es-ES_tradnl" altLang="es-AR" smtClean="0">
                <a:solidFill>
                  <a:srgbClr val="0070C0"/>
                </a:solidFill>
                <a:latin typeface="Tahoma" pitchFamily="34" charset="0"/>
              </a:rPr>
              <a:t>LAS CAUSAS DE JUSTIFICACIÓN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0373" y="1752600"/>
            <a:ext cx="8222686" cy="4845050"/>
          </a:xfrm>
          <a:solidFill>
            <a:schemeClr val="bg1"/>
          </a:solidFill>
        </p:spPr>
        <p:txBody>
          <a:bodyPr/>
          <a:lstStyle/>
          <a:p>
            <a:pPr marL="457200" indent="-457200" algn="just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ES_tradnl" altLang="es-AR" sz="3000" dirty="0" smtClean="0">
                <a:latin typeface="+mj-lt"/>
              </a:rPr>
              <a:t>Las causas de justificación son </a:t>
            </a:r>
            <a:r>
              <a:rPr lang="es-ES_tradnl" altLang="es-AR" sz="3000" b="1" dirty="0" smtClean="0">
                <a:latin typeface="+mj-lt"/>
              </a:rPr>
              <a:t>factores axiológicos que excluyen la antijuridicidad. </a:t>
            </a:r>
          </a:p>
          <a:p>
            <a:pPr marL="457200" indent="-457200" algn="just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s-ES_tradnl" altLang="es-AR" sz="3000" b="1" dirty="0">
              <a:latin typeface="+mj-lt"/>
            </a:endParaRPr>
          </a:p>
          <a:p>
            <a:pPr marL="457200" indent="-457200" algn="just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ES_tradnl" altLang="es-AR" sz="3000" dirty="0" smtClean="0">
                <a:latin typeface="+mj-lt"/>
              </a:rPr>
              <a:t>Se trata de </a:t>
            </a:r>
            <a:r>
              <a:rPr lang="es-ES_tradnl" altLang="es-AR" sz="3000" b="1" dirty="0" smtClean="0">
                <a:latin typeface="+mj-lt"/>
              </a:rPr>
              <a:t>razones excepcionales que legitiman el acto</a:t>
            </a:r>
            <a:r>
              <a:rPr lang="es-ES_tradnl" altLang="es-AR" sz="3000" dirty="0" smtClean="0">
                <a:latin typeface="+mj-lt"/>
              </a:rPr>
              <a:t>: ponen de relieve que, a pesar del mal inferido por el agente, su conducta es justa y que el ordenamiento jurídico la autoriza y aprueba.</a:t>
            </a:r>
          </a:p>
          <a:p>
            <a:pPr marL="457200" indent="-457200" algn="just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s-ES_tradnl" altLang="es-AR" sz="3000" dirty="0" smtClean="0">
              <a:latin typeface="+mj-lt"/>
            </a:endParaRPr>
          </a:p>
          <a:p>
            <a:pPr marL="457200" indent="-457200" algn="just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AR" altLang="es-AR" sz="3000" dirty="0" smtClean="0">
                <a:latin typeface="+mj-lt"/>
              </a:rPr>
              <a:t> Son circunstancias extraordinarias en las cuales el ordenamiento jurídico otorga un </a:t>
            </a:r>
            <a:r>
              <a:rPr lang="es-AR" altLang="es-AR" sz="3000" b="1" dirty="0" smtClean="0">
                <a:latin typeface="+mj-lt"/>
              </a:rPr>
              <a:t>permiso para dañar</a:t>
            </a:r>
            <a:endParaRPr lang="es-ES_tradnl" altLang="es-AR" sz="30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581600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151812" cy="1100138"/>
          </a:xfrm>
          <a:solidFill>
            <a:schemeClr val="bg1"/>
          </a:solidFill>
        </p:spPr>
        <p:txBody>
          <a:bodyPr/>
          <a:lstStyle/>
          <a:p>
            <a:r>
              <a:rPr lang="es-AR" altLang="es-AR" sz="4000" smtClean="0"/>
              <a:t>RESPONSABILIDAD CIVIL</a:t>
            </a:r>
            <a:br>
              <a:rPr lang="es-AR" altLang="es-AR" sz="4000" smtClean="0"/>
            </a:br>
            <a:endParaRPr lang="en-US" altLang="es-AR" sz="40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115615" y="1598613"/>
            <a:ext cx="7566425" cy="492601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altLang="es-AR" sz="2400" b="1" dirty="0" smtClean="0"/>
              <a:t>Juan alumno de la UNC, estudia derecho privado II por libros y NUNCA por apuntes o carpetas</a:t>
            </a:r>
          </a:p>
          <a:p>
            <a:pPr lvl="1" algn="just">
              <a:lnSpc>
                <a:spcPct val="90000"/>
              </a:lnSpc>
            </a:pPr>
            <a:r>
              <a:rPr lang="es-ES" altLang="es-AR" sz="2000" b="1" dirty="0" smtClean="0"/>
              <a:t>Juan es un alumno responsable</a:t>
            </a:r>
          </a:p>
          <a:p>
            <a:pPr algn="just">
              <a:lnSpc>
                <a:spcPct val="90000"/>
              </a:lnSpc>
            </a:pPr>
            <a:endParaRPr lang="es-ES" altLang="es-AR" sz="2400" b="1" dirty="0" smtClean="0"/>
          </a:p>
          <a:p>
            <a:pPr algn="just">
              <a:lnSpc>
                <a:spcPct val="90000"/>
              </a:lnSpc>
            </a:pPr>
            <a:r>
              <a:rPr lang="es-ES" altLang="es-AR" sz="2400" b="1" dirty="0" smtClean="0"/>
              <a:t>Los precios suben por la inflación</a:t>
            </a:r>
          </a:p>
          <a:p>
            <a:pPr lvl="1" algn="just">
              <a:lnSpc>
                <a:spcPct val="90000"/>
              </a:lnSpc>
            </a:pPr>
            <a:r>
              <a:rPr lang="es-ES" altLang="es-AR" sz="2000" b="1" dirty="0" smtClean="0"/>
              <a:t> La inflación es la responsable del aumento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None/>
            </a:pPr>
            <a:endParaRPr lang="es-ES" altLang="es-AR" sz="2000" b="1" dirty="0" smtClean="0"/>
          </a:p>
          <a:p>
            <a:pPr algn="just">
              <a:lnSpc>
                <a:spcPct val="90000"/>
              </a:lnSpc>
            </a:pPr>
            <a:r>
              <a:rPr lang="es-ES" altLang="es-AR" sz="2400" b="1" dirty="0" smtClean="0"/>
              <a:t>Pedro cede su asiento en el colectivo a una anciano</a:t>
            </a:r>
          </a:p>
          <a:p>
            <a:pPr algn="just">
              <a:lnSpc>
                <a:spcPct val="90000"/>
              </a:lnSpc>
            </a:pPr>
            <a:endParaRPr lang="es-ES" altLang="es-AR" sz="2400" b="1" dirty="0" smtClean="0"/>
          </a:p>
          <a:p>
            <a:pPr algn="just">
              <a:lnSpc>
                <a:spcPct val="90000"/>
              </a:lnSpc>
            </a:pPr>
            <a:r>
              <a:rPr lang="es-ES" altLang="es-AR" sz="2400" b="1" dirty="0" smtClean="0"/>
              <a:t>Un peatón al cruzar una calle es atropellado por un colectivo causándole lesiones en su cuerpo.  </a:t>
            </a:r>
          </a:p>
          <a:p>
            <a:pPr lvl="1" algn="just">
              <a:lnSpc>
                <a:spcPct val="90000"/>
              </a:lnSpc>
            </a:pPr>
            <a:r>
              <a:rPr lang="es-ES" altLang="es-AR" sz="2000" b="1" dirty="0" smtClean="0"/>
              <a:t>Quién es el responsable del daño ?</a:t>
            </a:r>
          </a:p>
          <a:p>
            <a:pPr>
              <a:lnSpc>
                <a:spcPct val="90000"/>
              </a:lnSpc>
            </a:pPr>
            <a:endParaRPr lang="es-ES_tradnl" altLang="es-A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951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12" y="476250"/>
            <a:ext cx="8465360" cy="11430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s-ES_tradnl" altLang="es-AR" smtClean="0">
                <a:latin typeface="Tahoma" pitchFamily="34" charset="0"/>
              </a:rPr>
              <a:t>Las causas de justificación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00150" y="2308225"/>
            <a:ext cx="7956028" cy="3145476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Monotype Sorts" pitchFamily="2" charset="2"/>
              <a:buNone/>
              <a:defRPr/>
            </a:pPr>
            <a:r>
              <a:rPr kumimoji="1" lang="es-ES_tradnl" altLang="es-AR" sz="3200" b="1" dirty="0" smtClean="0">
                <a:solidFill>
                  <a:srgbClr val="000000"/>
                </a:solidFill>
                <a:latin typeface="Calibri"/>
                <a:ea typeface="MS PGothic" pitchFamily="34" charset="-128"/>
              </a:rPr>
              <a:t>Su función en el Derecho de Daños:</a:t>
            </a:r>
          </a:p>
          <a:p>
            <a:pPr algn="ctr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Monotype Sorts" pitchFamily="2" charset="2"/>
              <a:buNone/>
              <a:defRPr/>
            </a:pPr>
            <a:r>
              <a:rPr kumimoji="1" lang="es-ES_tradnl" altLang="es-AR" sz="3200" dirty="0" smtClean="0">
                <a:solidFill>
                  <a:srgbClr val="000000"/>
                </a:solidFill>
                <a:latin typeface="Calibri"/>
                <a:ea typeface="MS PGothic" pitchFamily="34" charset="-128"/>
              </a:rPr>
              <a:t>La virtualidad práctica de las causas de justificación radica en que </a:t>
            </a:r>
            <a:r>
              <a:rPr kumimoji="1" lang="es-ES_tradnl" altLang="es-AR" sz="3200" b="1" dirty="0" smtClean="0">
                <a:solidFill>
                  <a:srgbClr val="FF0000"/>
                </a:solidFill>
                <a:latin typeface="Calibri"/>
                <a:ea typeface="MS PGothic" pitchFamily="34" charset="-128"/>
              </a:rPr>
              <a:t>neutraliza la antijuridicidad del hecho dañoso</a:t>
            </a:r>
            <a:r>
              <a:rPr kumimoji="1" lang="es-ES_tradnl" altLang="es-AR" sz="3200" dirty="0" smtClean="0">
                <a:solidFill>
                  <a:srgbClr val="000000"/>
                </a:solidFill>
                <a:latin typeface="Calibri"/>
                <a:ea typeface="MS PGothic" pitchFamily="34" charset="-128"/>
              </a:rPr>
              <a:t>, aunque no siempre ello significará la irresponsabilidad por el daño causado.</a:t>
            </a:r>
            <a:endParaRPr lang="es-ES" altLang="es-AR" sz="3200" dirty="0" smtClean="0">
              <a:solidFill>
                <a:srgbClr val="000000"/>
              </a:solidFill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22227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009318" y="6248400"/>
            <a:ext cx="19047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2C4771FC-DB9E-4F1C-8DA4-A6FE55D0638C}" type="slidenum">
              <a:rPr lang="es-ES" altLang="es-AR" sz="1400">
                <a:solidFill>
                  <a:srgbClr val="000000"/>
                </a:solidFill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61</a:t>
            </a:fld>
            <a:endParaRPr lang="es-ES" altLang="es-AR" sz="1400">
              <a:solidFill>
                <a:srgbClr val="000000"/>
              </a:solidFill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24136" y="9"/>
            <a:ext cx="7936274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AR" sz="3900">
                <a:solidFill>
                  <a:srgbClr val="000000"/>
                </a:solidFill>
                <a:latin typeface="Calibri" pitchFamily="34" charset="0"/>
              </a:rPr>
              <a:t>Las Causas de Justificación en el C.C.C.N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116018" y="1143000"/>
            <a:ext cx="7616002" cy="533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63538" indent="-282575"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altLang="es-AR" sz="2800" dirty="0">
                <a:solidFill>
                  <a:srgbClr val="000000"/>
                </a:solidFill>
              </a:rPr>
              <a:t>La legítima defensa (art. 1.718 inc. b)</a:t>
            </a:r>
          </a:p>
          <a:p>
            <a:pPr marL="363538" indent="-282575"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altLang="es-AR" sz="2800" dirty="0">
              <a:solidFill>
                <a:srgbClr val="000000"/>
              </a:solidFill>
            </a:endParaRPr>
          </a:p>
          <a:p>
            <a:pPr marL="363538" indent="-282575"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altLang="es-AR" sz="2800" dirty="0">
                <a:solidFill>
                  <a:srgbClr val="000000"/>
                </a:solidFill>
              </a:rPr>
              <a:t>El estado de necesidad (art. 1.718 inc. c)</a:t>
            </a:r>
          </a:p>
          <a:p>
            <a:pPr marL="363538" indent="-282575"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altLang="es-AR" sz="2800" dirty="0">
              <a:solidFill>
                <a:srgbClr val="000000"/>
              </a:solidFill>
            </a:endParaRPr>
          </a:p>
          <a:p>
            <a:pPr marL="363538" indent="-282575"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altLang="es-AR" sz="2800" dirty="0">
                <a:solidFill>
                  <a:srgbClr val="000000"/>
                </a:solidFill>
              </a:rPr>
              <a:t>La Asunción de Riesgos (art. 1.719)</a:t>
            </a:r>
          </a:p>
          <a:p>
            <a:pPr marL="363538" indent="-282575"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altLang="es-AR" sz="2800" dirty="0">
              <a:solidFill>
                <a:srgbClr val="000000"/>
              </a:solidFill>
            </a:endParaRPr>
          </a:p>
          <a:p>
            <a:pPr marL="363538" indent="-282575"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altLang="es-AR" sz="2800" dirty="0">
                <a:solidFill>
                  <a:srgbClr val="000000"/>
                </a:solidFill>
              </a:rPr>
              <a:t>El consentimiento del damnificado (art. 1.720)</a:t>
            </a:r>
          </a:p>
          <a:p>
            <a:pPr marL="363538" indent="-282575"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altLang="es-AR" sz="2800" dirty="0">
              <a:solidFill>
                <a:srgbClr val="000000"/>
              </a:solidFill>
            </a:endParaRPr>
          </a:p>
          <a:p>
            <a:pPr marL="363538" indent="-282575"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altLang="es-AR" sz="2800" dirty="0">
                <a:solidFill>
                  <a:srgbClr val="000000"/>
                </a:solidFill>
              </a:rPr>
              <a:t> El ejercicio regular del derecho (art. 1.718 inc. a)</a:t>
            </a:r>
          </a:p>
          <a:p>
            <a:pPr marL="363538" indent="-282575"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MX" altLang="es-AR" sz="2800" dirty="0">
                <a:solidFill>
                  <a:srgbClr val="000000"/>
                </a:solidFill>
              </a:rPr>
              <a:t>La imprevisión contractual</a:t>
            </a:r>
            <a:endParaRPr lang="es-ES" altLang="es-AR" sz="2800" dirty="0">
              <a:solidFill>
                <a:srgbClr val="000000"/>
              </a:solidFill>
            </a:endParaRPr>
          </a:p>
          <a:p>
            <a:pPr marL="363538" indent="-282575"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altLang="es-AR" sz="2800" dirty="0">
              <a:solidFill>
                <a:srgbClr val="000000"/>
              </a:solidFill>
            </a:endParaRPr>
          </a:p>
          <a:p>
            <a:pPr marL="363538" indent="-282575" defTabSz="449263" fontAlgn="base">
              <a:spcBef>
                <a:spcPts val="600"/>
              </a:spcBef>
              <a:spcAft>
                <a:spcPct val="0"/>
              </a:spcAft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altLang="es-AR" sz="3400" dirty="0">
              <a:solidFill>
                <a:srgbClr val="000000"/>
              </a:solidFill>
            </a:endParaRPr>
          </a:p>
        </p:txBody>
      </p:sp>
      <p:sp>
        <p:nvSpPr>
          <p:cNvPr id="26629" name="8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7464468-D300-401D-B6D6-FD68B9295ED7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630" name="7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851" y="6305550"/>
            <a:ext cx="289515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s-AR">
                <a:solidFill>
                  <a:srgbClr val="FFFFFF"/>
                </a:solidFill>
                <a:latin typeface="Arial" pitchFamily="34" charset="0"/>
              </a:rPr>
              <a:t>Raúl Martínez Appiolaza</a:t>
            </a:r>
          </a:p>
        </p:txBody>
      </p:sp>
    </p:spTree>
    <p:extLst>
      <p:ext uri="{BB962C8B-B14F-4D97-AF65-F5344CB8AC3E}">
        <p14:creationId xmlns:p14="http://schemas.microsoft.com/office/powerpoint/2010/main" val="1905662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434883" y="204788"/>
            <a:ext cx="7497487" cy="1282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Los Factores de Atribución de Responsabilidad</a:t>
            </a:r>
          </a:p>
        </p:txBody>
      </p:sp>
      <p:sp>
        <p:nvSpPr>
          <p:cNvPr id="125955" name="Rectangle 2"/>
          <p:cNvSpPr>
            <a:spLocks noChangeArrowheads="1"/>
          </p:cNvSpPr>
          <p:nvPr/>
        </p:nvSpPr>
        <p:spPr bwMode="auto">
          <a:xfrm>
            <a:off x="1244412" y="1484322"/>
            <a:ext cx="7544047" cy="3722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altLang="es-AR" b="1" dirty="0">
              <a:solidFill>
                <a:srgbClr val="000000"/>
              </a:solidFill>
              <a:latin typeface="Arial" pitchFamily="34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altLang="es-AR" sz="3200" b="1" dirty="0">
                <a:solidFill>
                  <a:srgbClr val="000000"/>
                </a:solidFill>
              </a:rPr>
              <a:t>Concepto:</a:t>
            </a:r>
            <a:r>
              <a:rPr lang="es-ES" altLang="es-AR" sz="3200" dirty="0">
                <a:solidFill>
                  <a:srgbClr val="000000"/>
                </a:solidFill>
              </a:rPr>
              <a:t>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altLang="es-AR" sz="3200" dirty="0">
              <a:solidFill>
                <a:srgbClr val="000000"/>
              </a:solidFill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altLang="es-AR" sz="3200" dirty="0">
                <a:solidFill>
                  <a:srgbClr val="000000"/>
                </a:solidFill>
              </a:rPr>
              <a:t>Es la razón jurídica que justifica el desplazamiento de las consecuencias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altLang="es-AR" sz="3200" dirty="0">
                <a:solidFill>
                  <a:srgbClr val="000000"/>
                </a:solidFill>
              </a:rPr>
              <a:t>del daño sobre el autor del acto o hecho que lo causó.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altLang="es-AR" sz="3200" dirty="0">
              <a:solidFill>
                <a:srgbClr val="000000"/>
              </a:solidFill>
            </a:endParaRPr>
          </a:p>
        </p:txBody>
      </p:sp>
      <p:sp>
        <p:nvSpPr>
          <p:cNvPr id="27652" name="5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3DC86C2-C363-4A41-B96F-D36C1E866519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0829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987630" y="204788"/>
            <a:ext cx="7944741" cy="1282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Los Factores de Atribución de Responsabilidad</a:t>
            </a: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116021" y="1493838"/>
            <a:ext cx="7703477" cy="538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altLang="es-AR" sz="2700" b="1" dirty="0">
                <a:solidFill>
                  <a:srgbClr val="000000"/>
                </a:solidFill>
              </a:rPr>
              <a:t>IMPORTANCIA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altLang="es-AR" sz="2700" dirty="0">
                <a:solidFill>
                  <a:srgbClr val="000000"/>
                </a:solidFill>
              </a:rPr>
              <a:t>Señala quién que debe responder por el daño.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altLang="es-AR" sz="2700" dirty="0">
              <a:solidFill>
                <a:srgbClr val="000000"/>
              </a:solidFill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altLang="es-AR" sz="2700" dirty="0">
                <a:solidFill>
                  <a:srgbClr val="000000"/>
                </a:solidFill>
              </a:rPr>
              <a:t>Otorga fundamento a la responsabilidad civil.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altLang="es-AR" sz="2700" dirty="0">
              <a:solidFill>
                <a:srgbClr val="000000"/>
              </a:solidFill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altLang="es-AR" sz="2700" dirty="0">
                <a:solidFill>
                  <a:srgbClr val="000000"/>
                </a:solidFill>
              </a:rPr>
              <a:t>Por el factor se distingue entre responsabilidades subjetivas y objetivas, tanto en el ámbito contractual como  extracontractual.-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altLang="es-AR" sz="2700" dirty="0">
              <a:solidFill>
                <a:srgbClr val="000000"/>
              </a:solidFill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altLang="es-AR" sz="2700" dirty="0">
                <a:solidFill>
                  <a:srgbClr val="000000"/>
                </a:solidFill>
              </a:rPr>
              <a:t>Influye en la prueba del factor de atribución 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altLang="es-AR" sz="2700" dirty="0">
              <a:solidFill>
                <a:srgbClr val="000000"/>
              </a:solidFill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altLang="es-AR" sz="2700" dirty="0">
                <a:solidFill>
                  <a:srgbClr val="000000"/>
                </a:solidFill>
              </a:rPr>
              <a:t>Influye en las eximentes de responsabilidad.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altLang="es-AR" sz="26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8676" name="5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51D1C0C-6142-457C-B53C-92E8FA708B3F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82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83592" y="620713"/>
            <a:ext cx="885899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es-AR" sz="3000" b="1">
                <a:solidFill>
                  <a:srgbClr val="000000"/>
                </a:solidFill>
                <a:latin typeface="Gill Sans MT" pitchFamily="34" charset="0"/>
              </a:rPr>
              <a:t>Los Factores de Atribución de la Responsabilidad Civil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2590400" y="1752600"/>
            <a:ext cx="624743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 marL="363538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</a:pPr>
            <a:r>
              <a:rPr lang="en-US" altLang="es-AR" sz="2800">
                <a:solidFill>
                  <a:srgbClr val="000000"/>
                </a:solidFill>
                <a:latin typeface="Gill Sans MT" pitchFamily="34" charset="0"/>
              </a:rPr>
              <a:t>El factor da respuesta a la pregunta ¿por qué debe indemnizar el sujeto responsable?</a:t>
            </a:r>
          </a:p>
          <a:p>
            <a:pPr algn="just"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</a:pPr>
            <a:r>
              <a:rPr lang="en-US" altLang="es-AR" sz="2800">
                <a:solidFill>
                  <a:srgbClr val="000000"/>
                </a:solidFill>
                <a:latin typeface="Gill Sans MT" pitchFamily="34" charset="0"/>
              </a:rPr>
              <a:t> </a:t>
            </a:r>
          </a:p>
          <a:p>
            <a:pPr algn="just"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</a:pPr>
            <a:r>
              <a:rPr lang="es-ES" altLang="es-AR" sz="2800" b="1">
                <a:solidFill>
                  <a:srgbClr val="000000"/>
                </a:solidFill>
                <a:latin typeface="Gill Sans MT" pitchFamily="34" charset="0"/>
              </a:rPr>
              <a:t>ARTÍCULO 1721</a:t>
            </a:r>
            <a:r>
              <a:rPr lang="es-ES" altLang="es-AR" sz="2800">
                <a:solidFill>
                  <a:srgbClr val="000000"/>
                </a:solidFill>
                <a:latin typeface="Gill Sans MT" pitchFamily="34" charset="0"/>
              </a:rPr>
              <a:t>.- Factores de atribución. La atribución de un daño al responsable puede basarse en </a:t>
            </a:r>
            <a:r>
              <a:rPr lang="es-ES" altLang="es-AR" sz="2800" b="1" u="sng">
                <a:solidFill>
                  <a:srgbClr val="FF0000"/>
                </a:solidFill>
                <a:latin typeface="Gill Sans MT" pitchFamily="34" charset="0"/>
              </a:rPr>
              <a:t>factores objetivos o subjetivos</a:t>
            </a:r>
            <a:r>
              <a:rPr lang="es-ES" altLang="es-AR" sz="2800">
                <a:solidFill>
                  <a:srgbClr val="000000"/>
                </a:solidFill>
                <a:latin typeface="Gill Sans MT" pitchFamily="34" charset="0"/>
              </a:rPr>
              <a:t>.  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304753" y="6248400"/>
            <a:ext cx="19047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AR" sz="1400">
                <a:solidFill>
                  <a:srgbClr val="000000"/>
                </a:solidFill>
              </a:rPr>
              <a:t>18/04/16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7009318" y="6248400"/>
            <a:ext cx="19047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B6A9CAF2-A1C2-4D72-9E72-0E397F8730E1}" type="slidenum">
              <a:rPr lang="es-ES" altLang="es-AR" sz="1400">
                <a:solidFill>
                  <a:srgbClr val="000000"/>
                </a:solidFill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64</a:t>
            </a:fld>
            <a:endParaRPr lang="es-ES" altLang="es-AR" sz="1400">
              <a:solidFill>
                <a:srgbClr val="000000"/>
              </a:solidFill>
            </a:endParaRPr>
          </a:p>
        </p:txBody>
      </p: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254243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703" name="9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BCCE6EF-021E-432D-AD38-B52D41F08E4F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704" name="8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851" y="6305550"/>
            <a:ext cx="289515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s-AR">
                <a:solidFill>
                  <a:srgbClr val="FFFFFF"/>
                </a:solidFill>
                <a:latin typeface="Arial" pitchFamily="34" charset="0"/>
              </a:rPr>
              <a:t>Raúl Martínez Appiolaza</a:t>
            </a:r>
          </a:p>
        </p:txBody>
      </p:sp>
    </p:spTree>
    <p:extLst>
      <p:ext uri="{BB962C8B-B14F-4D97-AF65-F5344CB8AC3E}">
        <p14:creationId xmlns:p14="http://schemas.microsoft.com/office/powerpoint/2010/main" val="2052634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434883" y="274638"/>
            <a:ext cx="749748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43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ＭＳ Ｐゴシック" charset="-128"/>
              </a:rPr>
              <a:t>Los Factores de Atribución</a:t>
            </a: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243002" y="536130"/>
            <a:ext cx="7648452" cy="6001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342900" indent="-341313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endParaRPr lang="es-ES" altLang="es-AR" sz="2600" b="1" u="sng" dirty="0">
              <a:solidFill>
                <a:srgbClr val="000000"/>
              </a:solidFill>
              <a:latin typeface="Tahoma" pitchFamily="34" charset="0"/>
            </a:endParaRPr>
          </a:p>
          <a:p>
            <a:pPr marL="342900" indent="-341313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s-ES" altLang="es-AR" sz="2800" b="1" u="sng" dirty="0">
                <a:solidFill>
                  <a:srgbClr val="000000"/>
                </a:solidFill>
              </a:rPr>
              <a:t>Relación del factor de atribución con la imputabilidad</a:t>
            </a:r>
          </a:p>
          <a:p>
            <a:pPr marL="342900" indent="-341313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endParaRPr lang="es-ES" altLang="es-AR" sz="2800" b="1" u="sng" dirty="0">
              <a:solidFill>
                <a:srgbClr val="000000"/>
              </a:solidFill>
            </a:endParaRPr>
          </a:p>
          <a:p>
            <a:pPr marL="342900" indent="-341313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s-ES" altLang="es-AR" sz="2800" b="1" dirty="0" err="1">
                <a:solidFill>
                  <a:srgbClr val="000000"/>
                </a:solidFill>
              </a:rPr>
              <a:t>Resp</a:t>
            </a:r>
            <a:r>
              <a:rPr lang="es-ES" altLang="es-AR" sz="2800" b="1" dirty="0">
                <a:solidFill>
                  <a:srgbClr val="000000"/>
                </a:solidFill>
              </a:rPr>
              <a:t>. Subjetiva: </a:t>
            </a:r>
            <a:r>
              <a:rPr lang="es-ES" altLang="es-AR" sz="2800" dirty="0">
                <a:solidFill>
                  <a:srgbClr val="000000"/>
                </a:solidFill>
              </a:rPr>
              <a:t>juicio de reproche: imputabilidad, para luego analizar </a:t>
            </a:r>
            <a:r>
              <a:rPr lang="es-ES" altLang="es-AR" sz="2800" u="sng" dirty="0">
                <a:solidFill>
                  <a:srgbClr val="000000"/>
                </a:solidFill>
              </a:rPr>
              <a:t>CULPABILIDAD</a:t>
            </a:r>
            <a:r>
              <a:rPr lang="es-ES" altLang="es-AR" sz="2800" dirty="0">
                <a:solidFill>
                  <a:srgbClr val="000000"/>
                </a:solidFill>
              </a:rPr>
              <a:t>.</a:t>
            </a:r>
          </a:p>
          <a:p>
            <a:pPr marL="1085850" lvl="1" indent="-341313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s-ES" altLang="es-AR" sz="2800" dirty="0">
                <a:solidFill>
                  <a:srgbClr val="000000"/>
                </a:solidFill>
              </a:rPr>
              <a:t>Sólo puede ser </a:t>
            </a:r>
            <a:r>
              <a:rPr lang="es-ES" altLang="es-AR" sz="2800" b="1" dirty="0">
                <a:solidFill>
                  <a:srgbClr val="000000"/>
                </a:solidFill>
              </a:rPr>
              <a:t>culpable</a:t>
            </a:r>
            <a:r>
              <a:rPr lang="es-ES" altLang="es-AR" sz="2800" dirty="0">
                <a:solidFill>
                  <a:srgbClr val="000000"/>
                </a:solidFill>
              </a:rPr>
              <a:t> el sujeto que ha actuado con </a:t>
            </a:r>
            <a:r>
              <a:rPr lang="es-ES" altLang="es-AR" sz="2800" u="sng" dirty="0">
                <a:solidFill>
                  <a:srgbClr val="000000"/>
                </a:solidFill>
              </a:rPr>
              <a:t>discernimiento, intención y libertad</a:t>
            </a:r>
            <a:r>
              <a:rPr lang="es-ES" altLang="es-AR" sz="2800" dirty="0">
                <a:solidFill>
                  <a:srgbClr val="000000"/>
                </a:solidFill>
              </a:rPr>
              <a:t>.</a:t>
            </a:r>
          </a:p>
          <a:p>
            <a:pPr marL="1085850" lvl="1" indent="-341313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endParaRPr lang="es-ES" altLang="es-AR" sz="2800" dirty="0">
              <a:solidFill>
                <a:srgbClr val="000000"/>
              </a:solidFill>
            </a:endParaRPr>
          </a:p>
          <a:p>
            <a:pPr marL="0" lvl="1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s-ES" altLang="es-AR" sz="2800" b="1" dirty="0">
                <a:solidFill>
                  <a:srgbClr val="000000"/>
                </a:solidFill>
              </a:rPr>
              <a:t> </a:t>
            </a:r>
            <a:r>
              <a:rPr lang="es-ES" altLang="es-AR" sz="2800" b="1" dirty="0" err="1">
                <a:solidFill>
                  <a:srgbClr val="000000"/>
                </a:solidFill>
              </a:rPr>
              <a:t>Resp</a:t>
            </a:r>
            <a:r>
              <a:rPr lang="es-ES" altLang="es-AR" sz="2800" b="1" dirty="0">
                <a:solidFill>
                  <a:srgbClr val="000000"/>
                </a:solidFill>
              </a:rPr>
              <a:t>. Objetiva: </a:t>
            </a:r>
            <a:r>
              <a:rPr lang="es-ES" altLang="es-AR" sz="2800" dirty="0">
                <a:solidFill>
                  <a:srgbClr val="000000"/>
                </a:solidFill>
              </a:rPr>
              <a:t>no es necesaria la imputabilidad, ya que no se efectúa el juicio de reproche porque se responde por otros motivos distintos a la culpa</a:t>
            </a:r>
            <a:r>
              <a:rPr lang="es-ES" altLang="es-AR" sz="2800" dirty="0">
                <a:solidFill>
                  <a:srgbClr val="000000"/>
                </a:solidFill>
                <a:latin typeface="Arial" pitchFamily="34" charset="0"/>
              </a:rPr>
              <a:t>. </a:t>
            </a:r>
          </a:p>
          <a:p>
            <a:pPr marL="0" lvl="1" indent="744538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endParaRPr lang="es-ES" altLang="es-AR" sz="2800" b="1" dirty="0">
              <a:solidFill>
                <a:srgbClr val="000000"/>
              </a:solidFill>
            </a:endParaRPr>
          </a:p>
        </p:txBody>
      </p:sp>
      <p:sp>
        <p:nvSpPr>
          <p:cNvPr id="30724" name="5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E169489-1CDE-46FF-9769-95DF287E50D2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1530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009318" y="6248400"/>
            <a:ext cx="19047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E3955951-0A73-4B4F-95A2-DE7E3B030259}" type="slidenum">
              <a:rPr lang="es-ES" altLang="es-AR" sz="1400">
                <a:solidFill>
                  <a:srgbClr val="000000"/>
                </a:solidFill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66</a:t>
            </a:fld>
            <a:endParaRPr lang="es-ES" altLang="es-AR" sz="1400">
              <a:solidFill>
                <a:srgbClr val="000000"/>
              </a:solidFill>
            </a:endParaRPr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990447" y="152400"/>
            <a:ext cx="7542636" cy="609600"/>
          </a:xfrm>
          <a:prstGeom prst="wedgeRectCallout">
            <a:avLst>
              <a:gd name="adj1" fmla="val 12856"/>
              <a:gd name="adj2" fmla="val 44852"/>
            </a:avLst>
          </a:prstGeom>
          <a:solidFill>
            <a:schemeClr val="accent1">
              <a:lumMod val="20000"/>
              <a:lumOff val="80000"/>
            </a:schemeClr>
          </a:solidFill>
          <a:ln w="25560">
            <a:solidFill>
              <a:srgbClr val="565656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CLASES DE FACTORES DE ATRIBUCIÓN</a:t>
            </a:r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685699" y="2057400"/>
            <a:ext cx="3580847" cy="4648200"/>
          </a:xfrm>
          <a:prstGeom prst="upArrow">
            <a:avLst>
              <a:gd name="adj1" fmla="val 83157"/>
              <a:gd name="adj2" fmla="val 35886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565656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FACTORES OBJETIVOS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Riesgo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creado</a:t>
            </a:r>
            <a:endParaRPr lang="en-US" sz="2400" dirty="0">
              <a:solidFill>
                <a:srgbClr val="000000"/>
              </a:solidFill>
              <a:latin typeface="Arial" pitchFamily="34" charset="0"/>
              <a:ea typeface="ＭＳ Ｐゴシック" charset="-128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Equidad</a:t>
            </a:r>
            <a:endParaRPr lang="en-US" sz="2400" dirty="0">
              <a:solidFill>
                <a:srgbClr val="000000"/>
              </a:solidFill>
              <a:latin typeface="Arial" pitchFamily="34" charset="0"/>
              <a:ea typeface="ＭＳ Ｐゴシック" charset="-128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Garantía</a:t>
            </a:r>
            <a:endParaRPr lang="en-US" sz="2400" dirty="0">
              <a:solidFill>
                <a:srgbClr val="000000"/>
              </a:solidFill>
              <a:latin typeface="Arial" pitchFamily="34" charset="0"/>
              <a:ea typeface="ＭＳ Ｐゴシック" charset="-128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Deber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Seguridad</a:t>
            </a:r>
            <a:endParaRPr lang="en-US" sz="2400" dirty="0">
              <a:solidFill>
                <a:srgbClr val="000000"/>
              </a:solidFill>
              <a:latin typeface="Arial" pitchFamily="34" charset="0"/>
              <a:ea typeface="ＭＳ Ｐゴシック" charset="-128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Poder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Policía</a:t>
            </a:r>
            <a:endParaRPr lang="en-US" sz="2400" dirty="0">
              <a:solidFill>
                <a:srgbClr val="000000"/>
              </a:solidFill>
              <a:latin typeface="Arial" pitchFamily="34" charset="0"/>
              <a:ea typeface="ＭＳ Ｐゴシック" charset="-128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Igualdad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Cargas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Públicas</a:t>
            </a:r>
            <a:endParaRPr lang="en-US" sz="2400" dirty="0">
              <a:solidFill>
                <a:srgbClr val="000000"/>
              </a:solidFill>
              <a:latin typeface="Arial" pitchFamily="34" charset="0"/>
              <a:ea typeface="ＭＳ Ｐゴシック" charset="-128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Patria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Potestad</a:t>
            </a:r>
            <a:endParaRPr lang="en-US" sz="2400" dirty="0">
              <a:solidFill>
                <a:srgbClr val="000000"/>
              </a:solidFill>
              <a:latin typeface="Arial" pitchFamily="34" charset="0"/>
              <a:ea typeface="ＭＳ Ｐゴシック" charset="-128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5028424" y="2209800"/>
            <a:ext cx="3618942" cy="4495800"/>
          </a:xfrm>
          <a:prstGeom prst="upArrow">
            <a:avLst>
              <a:gd name="adj1" fmla="val 81204"/>
              <a:gd name="adj2" fmla="val 28594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Gill Sans MT" pitchFamily="34" charset="0"/>
                <a:ea typeface="ＭＳ Ｐゴシック" charset="-128"/>
              </a:rPr>
              <a:t>FACTORES SUBJETIVOS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400" b="1" dirty="0">
              <a:solidFill>
                <a:srgbClr val="000000"/>
              </a:solidFill>
              <a:latin typeface="Gill Sans MT" pitchFamily="34" charset="0"/>
              <a:ea typeface="ＭＳ Ｐゴシック" charset="-128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Gill Sans MT" pitchFamily="34" charset="0"/>
                <a:ea typeface="ＭＳ Ｐゴシック" charset="-128"/>
              </a:rPr>
              <a:t>La Culpa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400" dirty="0">
              <a:solidFill>
                <a:srgbClr val="000000"/>
              </a:solidFill>
              <a:latin typeface="Gill Sans MT" pitchFamily="34" charset="0"/>
              <a:ea typeface="ＭＳ Ｐゴシック" charset="-128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Gill Sans MT" pitchFamily="34" charset="0"/>
                <a:ea typeface="ＭＳ Ｐゴシック" charset="-128"/>
              </a:rPr>
              <a:t>El </a:t>
            </a:r>
            <a:r>
              <a:rPr lang="en-US" sz="2400" dirty="0" err="1">
                <a:solidFill>
                  <a:srgbClr val="000000"/>
                </a:solidFill>
                <a:latin typeface="Gill Sans MT" pitchFamily="34" charset="0"/>
                <a:ea typeface="ＭＳ Ｐゴシック" charset="-128"/>
              </a:rPr>
              <a:t>Dolo</a:t>
            </a:r>
            <a:endParaRPr lang="en-US" sz="2400" dirty="0">
              <a:solidFill>
                <a:srgbClr val="000000"/>
              </a:solidFill>
              <a:latin typeface="Gill Sans MT" pitchFamily="34" charset="0"/>
              <a:ea typeface="ＭＳ Ｐゴシック" charset="-128"/>
            </a:endParaRPr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2133271" y="914400"/>
            <a:ext cx="5256988" cy="13271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Gill Sans MT" pitchFamily="34" charset="0"/>
                <a:ea typeface="ＭＳ Ｐゴシック" charset="-128"/>
              </a:rPr>
              <a:t>RESPONSABILIDAD CIVIL</a:t>
            </a:r>
          </a:p>
        </p:txBody>
      </p:sp>
      <p:sp>
        <p:nvSpPr>
          <p:cNvPr id="31751" name="10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A041E9B-47B0-435B-A1C0-82124FD19877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52" name="9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851" y="6305550"/>
            <a:ext cx="289515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s-AR">
                <a:solidFill>
                  <a:srgbClr val="FFFFFF"/>
                </a:solidFill>
                <a:latin typeface="Arial" pitchFamily="34" charset="0"/>
              </a:rPr>
              <a:t>Raúl Martínez Appiolaza</a:t>
            </a:r>
          </a:p>
        </p:txBody>
      </p:sp>
    </p:spTree>
    <p:extLst>
      <p:ext uri="{BB962C8B-B14F-4D97-AF65-F5344CB8AC3E}">
        <p14:creationId xmlns:p14="http://schemas.microsoft.com/office/powerpoint/2010/main" val="1209754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116017" y="457200"/>
            <a:ext cx="756803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AR" sz="3200" b="1">
                <a:solidFill>
                  <a:srgbClr val="000000"/>
                </a:solidFill>
              </a:rPr>
              <a:t>FACTORES SUBJETIVOS</a:t>
            </a:r>
          </a:p>
        </p:txBody>
      </p:sp>
      <p:sp>
        <p:nvSpPr>
          <p:cNvPr id="144387" name="Text Box 2"/>
          <p:cNvSpPr txBox="1">
            <a:spLocks noChangeArrowheads="1"/>
          </p:cNvSpPr>
          <p:nvPr/>
        </p:nvSpPr>
        <p:spPr bwMode="auto">
          <a:xfrm>
            <a:off x="914259" y="1484313"/>
            <a:ext cx="7817760" cy="4824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449263" fontAlgn="base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altLang="es-AR" sz="2900" b="1" u="sng" dirty="0">
                <a:solidFill>
                  <a:srgbClr val="000000"/>
                </a:solidFill>
              </a:rPr>
              <a:t>ARTÍCULO 1724</a:t>
            </a:r>
            <a:r>
              <a:rPr lang="es-ES" altLang="es-AR" sz="2900" dirty="0">
                <a:solidFill>
                  <a:srgbClr val="FF0000"/>
                </a:solidFill>
              </a:rPr>
              <a:t>.- </a:t>
            </a:r>
            <a:r>
              <a:rPr lang="es-ES" altLang="es-AR" sz="2900" b="1" i="1" dirty="0">
                <a:solidFill>
                  <a:srgbClr val="FF0000"/>
                </a:solidFill>
              </a:rPr>
              <a:t>Factores subjetivos</a:t>
            </a:r>
            <a:r>
              <a:rPr lang="es-ES" altLang="es-AR" sz="2900" i="1" dirty="0">
                <a:solidFill>
                  <a:srgbClr val="FF0000"/>
                </a:solidFill>
              </a:rPr>
              <a:t>. Son factores subjetivos de atribución la culpa y el dolo.</a:t>
            </a:r>
          </a:p>
          <a:p>
            <a:pPr algn="ctr" defTabSz="449263" fontAlgn="base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altLang="es-AR" sz="2900" i="1" dirty="0">
              <a:solidFill>
                <a:srgbClr val="FF0000"/>
              </a:solidFill>
            </a:endParaRPr>
          </a:p>
          <a:p>
            <a:pPr algn="ctr" defTabSz="449263" fontAlgn="base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altLang="es-AR" sz="2900" b="1" i="1" dirty="0">
                <a:solidFill>
                  <a:srgbClr val="FF0000"/>
                </a:solidFill>
              </a:rPr>
              <a:t> </a:t>
            </a:r>
            <a:r>
              <a:rPr lang="es-ES" altLang="es-AR" sz="2900" b="1" i="1" dirty="0">
                <a:solidFill>
                  <a:srgbClr val="000000"/>
                </a:solidFill>
              </a:rPr>
              <a:t>La </a:t>
            </a:r>
            <a:r>
              <a:rPr lang="es-ES" altLang="es-AR" sz="2900" b="1" i="1" dirty="0">
                <a:solidFill>
                  <a:srgbClr val="FF0000"/>
                </a:solidFill>
              </a:rPr>
              <a:t>culpa </a:t>
            </a:r>
            <a:r>
              <a:rPr lang="es-ES" altLang="es-AR" sz="2900" b="1" i="1" dirty="0">
                <a:solidFill>
                  <a:srgbClr val="000000"/>
                </a:solidFill>
              </a:rPr>
              <a:t>consiste en la omisión de la diligencia debida según la naturaleza de la obligación y las circunstancias de las personas, el tiempo y el lugar. Comprende la imprudencia, la negligencia y la impericia en el arte o profesión.</a:t>
            </a:r>
          </a:p>
          <a:p>
            <a:pPr algn="ctr" defTabSz="449263" fontAlgn="base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altLang="es-AR" sz="2900" i="1" dirty="0">
              <a:solidFill>
                <a:srgbClr val="FF0000"/>
              </a:solidFill>
            </a:endParaRPr>
          </a:p>
          <a:p>
            <a:pPr algn="ctr" defTabSz="449263" fontAlgn="base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altLang="es-AR" sz="2900" b="1" i="1" dirty="0">
                <a:solidFill>
                  <a:srgbClr val="FF0000"/>
                </a:solidFill>
              </a:rPr>
              <a:t>El </a:t>
            </a:r>
            <a:r>
              <a:rPr lang="es-ES" altLang="es-AR" sz="2900" b="1" i="1" dirty="0">
                <a:solidFill>
                  <a:srgbClr val="000000"/>
                </a:solidFill>
              </a:rPr>
              <a:t>dolo</a:t>
            </a:r>
            <a:r>
              <a:rPr lang="es-ES" altLang="es-AR" sz="2900" b="1" i="1" dirty="0">
                <a:solidFill>
                  <a:srgbClr val="FF0000"/>
                </a:solidFill>
              </a:rPr>
              <a:t> se configura por la producción de un daño de manera intencional o con manifiesta indiferencia por los intereses ajenos</a:t>
            </a:r>
            <a:r>
              <a:rPr lang="es-ES" altLang="es-AR" sz="2600" b="1" i="1" dirty="0">
                <a:solidFill>
                  <a:srgbClr val="FF0000"/>
                </a:solidFill>
                <a:latin typeface="Arial" pitchFamily="34" charset="0"/>
              </a:rPr>
              <a:t>. </a:t>
            </a:r>
            <a:r>
              <a:rPr lang="es-ES" altLang="es-AR" sz="2600" b="1" i="1" dirty="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3029193" y="6356359"/>
            <a:ext cx="30842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AR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2773" name="10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851" y="6305550"/>
            <a:ext cx="289515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s-AR">
                <a:solidFill>
                  <a:srgbClr val="FFFFFF"/>
                </a:solidFill>
                <a:latin typeface="Arial" pitchFamily="34" charset="0"/>
              </a:rPr>
              <a:t>Raúl Martínez Appiolaza</a:t>
            </a: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4572710" y="4508500"/>
            <a:ext cx="3776961" cy="43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2200" b="1" dirty="0">
                <a:solidFill>
                  <a:srgbClr val="000000"/>
                </a:solidFill>
                <a:ea typeface="ＭＳ Ｐゴシック" charset="-128"/>
              </a:rPr>
              <a:t>IDEM ART.512 C.VELEZ</a:t>
            </a:r>
            <a:endParaRPr lang="es-ES" sz="2200" b="1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5915876" y="5876925"/>
            <a:ext cx="2944534" cy="769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2200" b="1" dirty="0">
                <a:solidFill>
                  <a:srgbClr val="000000"/>
                </a:solidFill>
                <a:ea typeface="ＭＳ Ｐゴシック" charset="-128"/>
              </a:rPr>
              <a:t>COMPRENDE AL DOLO ENVENTUAL</a:t>
            </a:r>
            <a:endParaRPr lang="es-ES" sz="2200" b="1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2776" name="7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D6F4420-CC28-4378-A03E-CA35ADACF3D3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79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434883" y="274638"/>
            <a:ext cx="749748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AR" sz="4300">
                <a:solidFill>
                  <a:srgbClr val="006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ＭＳ Ｐゴシック" charset="-128"/>
              </a:rPr>
              <a:t>LA CULPA</a:t>
            </a:r>
          </a:p>
        </p:txBody>
      </p:sp>
      <p:sp>
        <p:nvSpPr>
          <p:cNvPr id="158723" name="Text Box 2"/>
          <p:cNvSpPr txBox="1">
            <a:spLocks noChangeArrowheads="1"/>
          </p:cNvSpPr>
          <p:nvPr/>
        </p:nvSpPr>
        <p:spPr bwMode="auto">
          <a:xfrm>
            <a:off x="1434883" y="1447800"/>
            <a:ext cx="7497487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63538" indent="-282575" algn="ctr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1074738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altLang="es-AR" sz="3200" b="1" dirty="0">
                <a:solidFill>
                  <a:srgbClr val="000000"/>
                </a:solidFill>
              </a:rPr>
              <a:t>Concepto</a:t>
            </a:r>
          </a:p>
          <a:p>
            <a:pPr marL="363538" indent="-282575" algn="just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None/>
              <a:tabLst>
                <a:tab pos="1074738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altLang="es-AR" sz="3200" dirty="0">
              <a:solidFill>
                <a:srgbClr val="000000"/>
              </a:solidFill>
            </a:endParaRPr>
          </a:p>
          <a:p>
            <a:pPr marL="363538" indent="-282575" algn="just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1074738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altLang="es-AR" sz="3200" dirty="0">
                <a:solidFill>
                  <a:srgbClr val="000000"/>
                </a:solidFill>
              </a:rPr>
              <a:t>Es la </a:t>
            </a:r>
            <a:r>
              <a:rPr lang="es-ES" altLang="es-AR" sz="3200" dirty="0" err="1">
                <a:solidFill>
                  <a:srgbClr val="000000"/>
                </a:solidFill>
              </a:rPr>
              <a:t>reprochabilidad</a:t>
            </a:r>
            <a:r>
              <a:rPr lang="es-ES" altLang="es-AR" sz="3200" dirty="0">
                <a:solidFill>
                  <a:srgbClr val="000000"/>
                </a:solidFill>
              </a:rPr>
              <a:t> de la conducta del sujeto autor del daño, fundada en la desatención, descuido, imprudencia, negligencia o inobservancia de los reglamentos, observados en la acción dañosa.</a:t>
            </a:r>
          </a:p>
        </p:txBody>
      </p:sp>
      <p:sp>
        <p:nvSpPr>
          <p:cNvPr id="33796" name="6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08D6250-49A0-4F79-AD48-17DDB226108F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7" name="5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851" y="6305550"/>
            <a:ext cx="289515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s-AR">
                <a:solidFill>
                  <a:srgbClr val="FFFFFF"/>
                </a:solidFill>
                <a:latin typeface="Arial" pitchFamily="34" charset="0"/>
              </a:rPr>
              <a:t>Raúl Martínez Appiolaza</a:t>
            </a:r>
          </a:p>
        </p:txBody>
      </p:sp>
    </p:spTree>
    <p:extLst>
      <p:ext uri="{BB962C8B-B14F-4D97-AF65-F5344CB8AC3E}">
        <p14:creationId xmlns:p14="http://schemas.microsoft.com/office/powerpoint/2010/main" val="1591320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434883" y="274638"/>
            <a:ext cx="749748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AR" sz="4300">
                <a:solidFill>
                  <a:srgbClr val="006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ＭＳ Ｐゴシック" charset="-128"/>
              </a:rPr>
              <a:t>LA CULPA</a:t>
            </a:r>
          </a:p>
        </p:txBody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434883" y="1447800"/>
            <a:ext cx="74974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3538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</a:pPr>
            <a:r>
              <a:rPr lang="es-ES" altLang="es-AR" sz="3200" b="1">
                <a:solidFill>
                  <a:srgbClr val="000000"/>
                </a:solidFill>
                <a:latin typeface="Gill Sans MT" pitchFamily="34" charset="0"/>
              </a:rPr>
              <a:t>Rostros o Formas de la Culpa</a:t>
            </a:r>
          </a:p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None/>
            </a:pPr>
            <a:endParaRPr lang="es-ES" altLang="es-AR" sz="3200">
              <a:solidFill>
                <a:srgbClr val="000000"/>
              </a:solidFill>
              <a:latin typeface="Gill Sans MT" pitchFamily="34" charset="0"/>
            </a:endParaRPr>
          </a:p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</a:pPr>
            <a:r>
              <a:rPr lang="es-ES" altLang="es-AR" sz="3200">
                <a:solidFill>
                  <a:srgbClr val="000000"/>
                </a:solidFill>
                <a:latin typeface="Gill Sans MT" pitchFamily="34" charset="0"/>
              </a:rPr>
              <a:t>Negligencia: conducta negativa</a:t>
            </a:r>
          </a:p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None/>
            </a:pPr>
            <a:endParaRPr lang="es-ES" altLang="es-AR" sz="3200">
              <a:solidFill>
                <a:srgbClr val="000000"/>
              </a:solidFill>
              <a:latin typeface="Gill Sans MT" pitchFamily="34" charset="0"/>
            </a:endParaRPr>
          </a:p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</a:pPr>
            <a:r>
              <a:rPr lang="es-ES" altLang="es-AR" sz="3200">
                <a:solidFill>
                  <a:srgbClr val="000000"/>
                </a:solidFill>
                <a:latin typeface="Gill Sans MT" pitchFamily="34" charset="0"/>
              </a:rPr>
              <a:t>Imprudencia: conducta positiva</a:t>
            </a:r>
          </a:p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None/>
            </a:pPr>
            <a:endParaRPr lang="es-ES" altLang="es-AR" sz="3200">
              <a:solidFill>
                <a:srgbClr val="000000"/>
              </a:solidFill>
              <a:latin typeface="Gill Sans MT" pitchFamily="34" charset="0"/>
            </a:endParaRPr>
          </a:p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</a:pPr>
            <a:r>
              <a:rPr lang="es-ES" altLang="es-AR" sz="3200">
                <a:solidFill>
                  <a:srgbClr val="000000"/>
                </a:solidFill>
                <a:latin typeface="Gill Sans MT" pitchFamily="34" charset="0"/>
              </a:rPr>
              <a:t>Impericia: incapacidad técnica</a:t>
            </a:r>
          </a:p>
        </p:txBody>
      </p:sp>
      <p:sp>
        <p:nvSpPr>
          <p:cNvPr id="34820" name="6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4CD8055-80EA-4AEE-9402-58CE904572FE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821" name="5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851" y="6305550"/>
            <a:ext cx="289515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s-AR">
                <a:solidFill>
                  <a:srgbClr val="FFFFFF"/>
                </a:solidFill>
                <a:latin typeface="Arial" pitchFamily="34" charset="0"/>
              </a:rPr>
              <a:t>Raúl Martínez Appiolaza</a:t>
            </a:r>
          </a:p>
        </p:txBody>
      </p:sp>
    </p:spTree>
    <p:extLst>
      <p:ext uri="{BB962C8B-B14F-4D97-AF65-F5344CB8AC3E}">
        <p14:creationId xmlns:p14="http://schemas.microsoft.com/office/powerpoint/2010/main" val="3767687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4" y="273050"/>
            <a:ext cx="7769225" cy="1143000"/>
          </a:xfrm>
          <a:solidFill>
            <a:schemeClr val="bg1"/>
          </a:solidFill>
        </p:spPr>
        <p:txBody>
          <a:bodyPr/>
          <a:lstStyle/>
          <a:p>
            <a:r>
              <a:rPr lang="es-ES_tradnl" altLang="es-AR" sz="3600" b="1" i="1" smtClean="0"/>
              <a:t>GENERALIDADES</a:t>
            </a:r>
            <a:br>
              <a:rPr lang="es-ES_tradnl" altLang="es-AR" sz="3600" b="1" i="1" smtClean="0"/>
            </a:br>
            <a:r>
              <a:rPr lang="es-ES_tradnl" altLang="es-AR" sz="3600" smtClean="0"/>
              <a:t>Acepciones de RESPONSABILIDAD</a:t>
            </a:r>
            <a:endParaRPr lang="es-ES_tradnl" altLang="es-AR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557338"/>
            <a:ext cx="7595444" cy="5072062"/>
          </a:xfrm>
        </p:spPr>
        <p:txBody>
          <a:bodyPr/>
          <a:lstStyle/>
          <a:p>
            <a:pPr algn="just"/>
            <a:r>
              <a:rPr lang="es-ES" altLang="es-AR" sz="2400" b="1" i="1" dirty="0" smtClean="0"/>
              <a:t>Punto de vista sociológico: </a:t>
            </a:r>
            <a:r>
              <a:rPr lang="es-ES" altLang="es-AR" sz="2400" dirty="0" smtClean="0"/>
              <a:t>implica el cumplimiento de un conjunto de deberes que surgen de un determinado emplazamiento social. </a:t>
            </a:r>
            <a:r>
              <a:rPr lang="es-ES" altLang="es-AR" sz="2400" dirty="0" err="1" smtClean="0"/>
              <a:t>Ej</a:t>
            </a:r>
            <a:r>
              <a:rPr lang="es-ES" altLang="es-AR" sz="2400" dirty="0" smtClean="0"/>
              <a:t>: alumno responsable.</a:t>
            </a:r>
          </a:p>
          <a:p>
            <a:pPr algn="just"/>
            <a:endParaRPr lang="es-ES" altLang="es-AR" sz="2400" b="1" i="1" dirty="0" smtClean="0"/>
          </a:p>
          <a:p>
            <a:pPr algn="just"/>
            <a:r>
              <a:rPr lang="es-ES" altLang="es-AR" sz="2400" b="1" i="1" dirty="0" smtClean="0"/>
              <a:t>Punto de vista causal: </a:t>
            </a:r>
            <a:r>
              <a:rPr lang="es-ES" altLang="es-AR" sz="2400" dirty="0" smtClean="0"/>
              <a:t>es una relación de causa a efecto, se afirma que la primera es</a:t>
            </a:r>
            <a:r>
              <a:rPr lang="es-ES" altLang="es-AR" sz="2400" b="1" dirty="0" smtClean="0"/>
              <a:t> responsable</a:t>
            </a:r>
            <a:r>
              <a:rPr lang="es-ES" altLang="es-AR" sz="2400" dirty="0" smtClean="0"/>
              <a:t> de la segunda. </a:t>
            </a:r>
            <a:r>
              <a:rPr lang="es-ES" altLang="es-AR" sz="2400" dirty="0" err="1" smtClean="0"/>
              <a:t>Ej</a:t>
            </a:r>
            <a:r>
              <a:rPr lang="es-ES" altLang="es-AR" sz="2400" dirty="0" smtClean="0"/>
              <a:t>: la emisión monetaria causa inflación</a:t>
            </a:r>
            <a:endParaRPr lang="es-ES" altLang="es-AR" sz="2400" b="1" i="1" dirty="0" smtClean="0"/>
          </a:p>
          <a:p>
            <a:pPr algn="just"/>
            <a:endParaRPr lang="es-ES" altLang="es-AR" sz="2400" b="1" i="1" dirty="0" smtClean="0"/>
          </a:p>
          <a:p>
            <a:pPr algn="just"/>
            <a:r>
              <a:rPr lang="es-ES" altLang="es-AR" sz="2400" b="1" i="1" dirty="0" smtClean="0"/>
              <a:t>Punto de vista moral: </a:t>
            </a:r>
            <a:r>
              <a:rPr lang="es-ES" altLang="es-AR" sz="2400" dirty="0" smtClean="0"/>
              <a:t>califica la conducta de un sujeto que actúa con meditación, razonabilidad, prudencia, que busca su perfección personal. </a:t>
            </a:r>
            <a:r>
              <a:rPr lang="es-ES" altLang="es-AR" sz="2400" dirty="0" err="1" smtClean="0"/>
              <a:t>Ej</a:t>
            </a:r>
            <a:r>
              <a:rPr lang="es-ES" altLang="es-AR" sz="2400" dirty="0" smtClean="0"/>
              <a:t>: el caballero que le da el asiento a la dama.</a:t>
            </a:r>
            <a:endParaRPr lang="es-ES_tradnl" altLang="es-AR" dirty="0" smtClean="0"/>
          </a:p>
        </p:txBody>
      </p:sp>
    </p:spTree>
    <p:extLst>
      <p:ext uri="{BB962C8B-B14F-4D97-AF65-F5344CB8AC3E}">
        <p14:creationId xmlns:p14="http://schemas.microsoft.com/office/powerpoint/2010/main" val="53150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434883" y="274638"/>
            <a:ext cx="7497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AR" sz="3600">
                <a:solidFill>
                  <a:srgbClr val="006B8D"/>
                </a:solidFill>
                <a:latin typeface="Gill Sans MT" pitchFamily="34" charset="0"/>
              </a:rPr>
              <a:t>FACTOR SUBJETIVO: Culpa</a:t>
            </a:r>
          </a:p>
        </p:txBody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434883" y="1447800"/>
            <a:ext cx="7497487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63538" indent="-282575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altLang="es-AR" sz="2400" dirty="0">
              <a:solidFill>
                <a:srgbClr val="000000"/>
              </a:solidFill>
              <a:latin typeface="Gill Sans MT" pitchFamily="34" charset="0"/>
            </a:endParaRPr>
          </a:p>
          <a:p>
            <a:pPr marL="363538" indent="-282575" algn="just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altLang="es-AR" sz="2800" b="1" dirty="0">
                <a:solidFill>
                  <a:srgbClr val="000000"/>
                </a:solidFill>
              </a:rPr>
              <a:t>ARTICULO 1724</a:t>
            </a:r>
            <a:r>
              <a:rPr lang="es-ES" altLang="es-AR" sz="2800" dirty="0">
                <a:solidFill>
                  <a:srgbClr val="000000"/>
                </a:solidFill>
              </a:rPr>
              <a:t>.-Factores subjetivos. Son factores subjetivos de atribución la culpa y el dolo. </a:t>
            </a:r>
            <a:r>
              <a:rPr lang="es-ES" altLang="es-AR" sz="2800" b="1" dirty="0">
                <a:solidFill>
                  <a:srgbClr val="000000"/>
                </a:solidFill>
              </a:rPr>
              <a:t>La culpa consiste en la omisión de la diligencia debida según la naturaleza de la obligación y las circunstancias de las personas, el tiempo y el lugar. Comprende la imprudencia, la negligencia y la impericia en el arte o profesión. </a:t>
            </a:r>
          </a:p>
          <a:p>
            <a:pPr marL="363538" indent="-282575" algn="just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altLang="es-AR" sz="2800" b="1" dirty="0">
              <a:solidFill>
                <a:srgbClr val="000000"/>
              </a:solidFill>
            </a:endParaRPr>
          </a:p>
          <a:p>
            <a:pPr marL="363538" indent="-282575" algn="just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altLang="es-AR" sz="2800" dirty="0">
                <a:solidFill>
                  <a:srgbClr val="000000"/>
                </a:solidFill>
              </a:rPr>
              <a:t>Respeta la misma definición del viejo art.512 de Vélez.</a:t>
            </a:r>
          </a:p>
          <a:p>
            <a:pPr marL="363538" indent="-282575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altLang="es-AR" sz="2400" dirty="0">
              <a:solidFill>
                <a:srgbClr val="000000"/>
              </a:solidFill>
              <a:latin typeface="Gill Sans MT" pitchFamily="34" charset="0"/>
            </a:endParaRPr>
          </a:p>
          <a:p>
            <a:pPr marL="363538" indent="-282575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altLang="es-AR" sz="2400" dirty="0">
              <a:solidFill>
                <a:srgbClr val="000000"/>
              </a:solidFill>
              <a:latin typeface="Gill Sans MT" pitchFamily="34" charset="0"/>
            </a:endParaRPr>
          </a:p>
          <a:p>
            <a:pPr marL="363538" indent="-282575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altLang="es-AR" sz="24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5844" name="6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1EF8E08-58A1-4153-AAEF-2BD14C2B6B86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845" name="5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851" y="6305550"/>
            <a:ext cx="289515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s-AR">
                <a:solidFill>
                  <a:srgbClr val="FFFFFF"/>
                </a:solidFill>
                <a:latin typeface="Arial" pitchFamily="34" charset="0"/>
              </a:rPr>
              <a:t>Raúl Martínez Appiolaza</a:t>
            </a:r>
          </a:p>
        </p:txBody>
      </p:sp>
    </p:spTree>
    <p:extLst>
      <p:ext uri="{BB962C8B-B14F-4D97-AF65-F5344CB8AC3E}">
        <p14:creationId xmlns:p14="http://schemas.microsoft.com/office/powerpoint/2010/main" val="3474145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 additive="repl"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">
                                      <p:cBhvr additive="repl"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Motion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434883" y="274638"/>
            <a:ext cx="749748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AR" sz="4300" dirty="0">
                <a:solidFill>
                  <a:srgbClr val="006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LA CULPA</a:t>
            </a:r>
          </a:p>
        </p:txBody>
      </p:sp>
      <p:sp>
        <p:nvSpPr>
          <p:cNvPr id="168963" name="Text Box 2"/>
          <p:cNvSpPr txBox="1">
            <a:spLocks noChangeArrowheads="1"/>
          </p:cNvSpPr>
          <p:nvPr/>
        </p:nvSpPr>
        <p:spPr bwMode="auto">
          <a:xfrm>
            <a:off x="1179507" y="1196975"/>
            <a:ext cx="7517240" cy="511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63538" indent="-282575"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altLang="es-AR" sz="2700" dirty="0">
              <a:solidFill>
                <a:srgbClr val="000000"/>
              </a:solidFill>
              <a:latin typeface="Gill Sans MT" pitchFamily="34" charset="0"/>
            </a:endParaRPr>
          </a:p>
          <a:p>
            <a:pPr marL="363538" indent="-282575" algn="ctr"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altLang="es-AR" sz="2500" b="1" dirty="0">
                <a:solidFill>
                  <a:srgbClr val="000000"/>
                </a:solidFill>
                <a:latin typeface="Gill Sans MT" pitchFamily="34" charset="0"/>
              </a:rPr>
              <a:t>.- </a:t>
            </a:r>
            <a:r>
              <a:rPr lang="es-ES" altLang="es-AR" sz="2700" b="1" dirty="0">
                <a:solidFill>
                  <a:srgbClr val="000000"/>
                </a:solidFill>
              </a:rPr>
              <a:t>Prueba de la Culpa</a:t>
            </a:r>
          </a:p>
          <a:p>
            <a:pPr marL="363538" indent="-282575" algn="just"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altLang="es-AR" sz="2700" b="1" dirty="0">
                <a:solidFill>
                  <a:srgbClr val="000000"/>
                </a:solidFill>
              </a:rPr>
              <a:t>Obligaciones de Medios y Obligaciones de Resultado</a:t>
            </a:r>
          </a:p>
          <a:p>
            <a:pPr marL="363538" indent="-282575" algn="just"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altLang="es-AR" sz="2700" dirty="0">
              <a:solidFill>
                <a:srgbClr val="000000"/>
              </a:solidFill>
            </a:endParaRPr>
          </a:p>
          <a:p>
            <a:pPr marL="363538" indent="-282575" algn="just"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altLang="es-AR" sz="2700" dirty="0">
                <a:solidFill>
                  <a:srgbClr val="000000"/>
                </a:solidFill>
              </a:rPr>
              <a:t>Tradicionalmente se entendió que en la órbita contractual, la culpa se presume y en la órbita extracontractual la víctima debe probarla. </a:t>
            </a:r>
          </a:p>
        </p:txBody>
      </p:sp>
      <p:sp>
        <p:nvSpPr>
          <p:cNvPr id="36868" name="6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1D5F502-B318-4E23-93AA-E773395152C5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69" name="5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851" y="6305550"/>
            <a:ext cx="289515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s-AR">
                <a:solidFill>
                  <a:srgbClr val="FFFFFF"/>
                </a:solidFill>
                <a:latin typeface="Arial" pitchFamily="34" charset="0"/>
              </a:rPr>
              <a:t>Raúl Martínez Appiolaza</a:t>
            </a:r>
          </a:p>
        </p:txBody>
      </p:sp>
    </p:spTree>
    <p:extLst>
      <p:ext uri="{BB962C8B-B14F-4D97-AF65-F5344CB8AC3E}">
        <p14:creationId xmlns:p14="http://schemas.microsoft.com/office/powerpoint/2010/main" val="4093026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434883" y="274638"/>
            <a:ext cx="749748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AR" sz="4300">
                <a:solidFill>
                  <a:srgbClr val="006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ＭＳ Ｐゴシック" charset="-128"/>
              </a:rPr>
              <a:t>LA CULPA</a:t>
            </a: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051120" y="1412875"/>
            <a:ext cx="7428353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3538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None/>
            </a:pPr>
            <a:endParaRPr lang="es-ES" altLang="es-AR" sz="2700">
              <a:solidFill>
                <a:srgbClr val="000000"/>
              </a:solidFill>
              <a:latin typeface="Gill Sans MT" pitchFamily="34" charset="0"/>
            </a:endParaRPr>
          </a:p>
          <a:p>
            <a:pPr algn="just"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</a:pPr>
            <a:r>
              <a:rPr lang="es-ES" altLang="es-AR" sz="2700" b="1">
                <a:solidFill>
                  <a:srgbClr val="000000"/>
                </a:solidFill>
                <a:latin typeface="Gill Sans MT" pitchFamily="34" charset="0"/>
              </a:rPr>
              <a:t>Obligaciones de Medios</a:t>
            </a:r>
            <a:r>
              <a:rPr lang="es-ES" altLang="es-AR" sz="2700">
                <a:solidFill>
                  <a:srgbClr val="000000"/>
                </a:solidFill>
                <a:latin typeface="Gill Sans MT" pitchFamily="34" charset="0"/>
              </a:rPr>
              <a:t>: son aquellas en las que el deudor se compromete a desplegar una conducta cuidadosa o diligente. Ej. Médico</a:t>
            </a:r>
          </a:p>
          <a:p>
            <a:pPr algn="just"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None/>
            </a:pPr>
            <a:endParaRPr lang="es-ES" altLang="es-AR" sz="2700">
              <a:solidFill>
                <a:srgbClr val="000000"/>
              </a:solidFill>
              <a:latin typeface="Gill Sans MT" pitchFamily="34" charset="0"/>
            </a:endParaRPr>
          </a:p>
          <a:p>
            <a:pPr algn="just"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</a:pPr>
            <a:r>
              <a:rPr lang="es-ES" altLang="es-AR" sz="2700" b="1">
                <a:solidFill>
                  <a:srgbClr val="000000"/>
                </a:solidFill>
                <a:latin typeface="Gill Sans MT" pitchFamily="34" charset="0"/>
              </a:rPr>
              <a:t>Obligaciones de resultado</a:t>
            </a:r>
            <a:r>
              <a:rPr lang="es-ES" altLang="es-AR" sz="2700">
                <a:solidFill>
                  <a:srgbClr val="000000"/>
                </a:solidFill>
                <a:latin typeface="Gill Sans MT" pitchFamily="34" charset="0"/>
              </a:rPr>
              <a:t>: son aquellas en las que el deudor se compromete a cumplir con una finalidad concreta que aparece como el resultado de la conducta que deberá observar el deudor. Ej. albañil</a:t>
            </a:r>
          </a:p>
          <a:p>
            <a:pPr defTabSz="449263" fontAlgn="base">
              <a:spcBef>
                <a:spcPts val="600"/>
              </a:spcBef>
              <a:spcAft>
                <a:spcPct val="0"/>
              </a:spcAft>
              <a:buSzPct val="80000"/>
            </a:pPr>
            <a:endParaRPr lang="es-ES" altLang="es-AR" sz="27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7892" name="6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8D97A13-17EB-4416-A922-85D80573240D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893" name="5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851" y="6305550"/>
            <a:ext cx="289515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s-AR">
                <a:solidFill>
                  <a:srgbClr val="FFFFFF"/>
                </a:solidFill>
                <a:latin typeface="Arial" pitchFamily="34" charset="0"/>
              </a:rPr>
              <a:t>Raúl Martínez Appiolaza</a:t>
            </a:r>
          </a:p>
        </p:txBody>
      </p:sp>
    </p:spTree>
    <p:extLst>
      <p:ext uri="{BB962C8B-B14F-4D97-AF65-F5344CB8AC3E}">
        <p14:creationId xmlns:p14="http://schemas.microsoft.com/office/powerpoint/2010/main" val="30145276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434883" y="274638"/>
            <a:ext cx="749748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AR" sz="4300">
                <a:solidFill>
                  <a:srgbClr val="006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ＭＳ Ｐゴシック" charset="-128"/>
              </a:rPr>
              <a:t>LA CULPA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434879" y="1412875"/>
            <a:ext cx="726186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3538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</a:pPr>
            <a:r>
              <a:rPr lang="es-ES" altLang="es-AR" sz="2500" b="1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s-ES" altLang="es-AR" sz="2700">
                <a:solidFill>
                  <a:srgbClr val="000000"/>
                </a:solidFill>
                <a:latin typeface="Gill Sans MT" pitchFamily="34" charset="0"/>
              </a:rPr>
              <a:t>¿</a:t>
            </a:r>
            <a:r>
              <a:rPr lang="es-ES" altLang="es-AR" sz="2700" b="1">
                <a:solidFill>
                  <a:srgbClr val="000000"/>
                </a:solidFill>
                <a:latin typeface="Gill Sans MT" pitchFamily="34" charset="0"/>
              </a:rPr>
              <a:t>Qué trascendencia tiene la distinción</a:t>
            </a:r>
            <a:r>
              <a:rPr lang="es-ES" altLang="es-AR" sz="2700">
                <a:solidFill>
                  <a:srgbClr val="000000"/>
                </a:solidFill>
                <a:latin typeface="Gill Sans MT" pitchFamily="34" charset="0"/>
              </a:rPr>
              <a:t>?</a:t>
            </a:r>
          </a:p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None/>
            </a:pPr>
            <a:endParaRPr lang="es-ES" altLang="es-AR" sz="2700">
              <a:solidFill>
                <a:srgbClr val="000000"/>
              </a:solidFill>
              <a:latin typeface="Gill Sans MT" pitchFamily="34" charset="0"/>
            </a:endParaRPr>
          </a:p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</a:pPr>
            <a:r>
              <a:rPr lang="es-ES" altLang="es-AR" sz="2700">
                <a:solidFill>
                  <a:srgbClr val="000000"/>
                </a:solidFill>
                <a:latin typeface="Gill Sans MT" pitchFamily="34" charset="0"/>
              </a:rPr>
              <a:t>Actualmente, la distinción tiene trascendencia en el plano del factor de atribución. </a:t>
            </a:r>
          </a:p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</a:pPr>
            <a:r>
              <a:rPr lang="es-ES" altLang="es-AR" sz="2700">
                <a:solidFill>
                  <a:srgbClr val="000000"/>
                </a:solidFill>
                <a:latin typeface="Gill Sans MT" pitchFamily="34" charset="0"/>
              </a:rPr>
              <a:t>Así en la O.M., el factor es subjetivo (la culpa), </a:t>
            </a:r>
          </a:p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</a:pPr>
            <a:r>
              <a:rPr lang="es-ES" altLang="es-AR" sz="2700">
                <a:solidFill>
                  <a:srgbClr val="000000"/>
                </a:solidFill>
                <a:latin typeface="Gill Sans MT" pitchFamily="34" charset="0"/>
              </a:rPr>
              <a:t>En las O.R. el factor de atribución es objetivo (la garantía, el deber calificado de seguridad)</a:t>
            </a:r>
          </a:p>
        </p:txBody>
      </p:sp>
      <p:sp>
        <p:nvSpPr>
          <p:cNvPr id="38916" name="6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500DC64-1DF8-4E0E-9109-12E8BB845EFD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7" name="5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851" y="6305550"/>
            <a:ext cx="289515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s-AR">
                <a:solidFill>
                  <a:srgbClr val="FFFFFF"/>
                </a:solidFill>
                <a:latin typeface="Arial" pitchFamily="34" charset="0"/>
              </a:rPr>
              <a:t>Raúl Martínez Appiolaza</a:t>
            </a:r>
          </a:p>
        </p:txBody>
      </p:sp>
    </p:spTree>
    <p:extLst>
      <p:ext uri="{BB962C8B-B14F-4D97-AF65-F5344CB8AC3E}">
        <p14:creationId xmlns:p14="http://schemas.microsoft.com/office/powerpoint/2010/main" val="2616923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052530" y="115888"/>
            <a:ext cx="76442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AR" sz="3200" b="1">
                <a:solidFill>
                  <a:srgbClr val="000000"/>
                </a:solidFill>
              </a:rPr>
              <a:t>El DOLO.  ACEPCIONES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AR" sz="3200" b="1">
                <a:solidFill>
                  <a:srgbClr val="000000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987630" y="1052521"/>
            <a:ext cx="7999765" cy="5805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" pitchFamily="2" charset="2"/>
              <a:buChar char=""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/>
            </a:pPr>
            <a:r>
              <a:rPr lang="es-ES" altLang="es-AR" sz="2600" b="1" dirty="0">
                <a:solidFill>
                  <a:srgbClr val="000000"/>
                </a:solidFill>
              </a:rPr>
              <a:t>Vicio de la voluntad</a:t>
            </a:r>
            <a:r>
              <a:rPr lang="es-ES" altLang="es-AR" sz="2600" dirty="0">
                <a:solidFill>
                  <a:srgbClr val="000000"/>
                </a:solidFill>
              </a:rPr>
              <a:t> </a:t>
            </a:r>
            <a:r>
              <a:rPr lang="es-ES" altLang="es-AR" sz="2600" b="1" dirty="0">
                <a:solidFill>
                  <a:srgbClr val="000000"/>
                </a:solidFill>
              </a:rPr>
              <a:t>art. 271 C.C</a:t>
            </a:r>
            <a:r>
              <a:rPr lang="es-ES" altLang="es-AR" sz="2600" dirty="0">
                <a:solidFill>
                  <a:srgbClr val="000000"/>
                </a:solidFill>
              </a:rPr>
              <a:t>.” Es toda aserción de lo que  es falso disimulación de lo verdadero, cualquier astucia maquinación o engaño que se emplee  con  ,…” el fin de obtener la realización de un acto jurídico.-</a:t>
            </a:r>
          </a:p>
          <a:p>
            <a:pPr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None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/>
            </a:pPr>
            <a:endParaRPr lang="es-ES" altLang="es-AR" sz="2600" dirty="0">
              <a:solidFill>
                <a:srgbClr val="000000"/>
              </a:solidFill>
            </a:endParaRPr>
          </a:p>
          <a:p>
            <a:pPr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/>
            </a:pPr>
            <a:r>
              <a:rPr lang="es-ES" altLang="es-AR" sz="2600" b="1" dirty="0">
                <a:solidFill>
                  <a:srgbClr val="000000"/>
                </a:solidFill>
              </a:rPr>
              <a:t>Dolo : Factor de Atribución</a:t>
            </a:r>
            <a:r>
              <a:rPr lang="es-ES" altLang="es-AR" sz="2600" dirty="0">
                <a:solidFill>
                  <a:srgbClr val="000000"/>
                </a:solidFill>
              </a:rPr>
              <a:t>. </a:t>
            </a:r>
            <a:r>
              <a:rPr lang="es-ES" altLang="es-AR" sz="2600" b="1" dirty="0">
                <a:solidFill>
                  <a:srgbClr val="000000"/>
                </a:solidFill>
              </a:rPr>
              <a:t>Art.1724. </a:t>
            </a:r>
            <a:r>
              <a:rPr lang="es-ES" altLang="es-AR" sz="2600" dirty="0">
                <a:solidFill>
                  <a:srgbClr val="000000"/>
                </a:solidFill>
              </a:rPr>
              <a:t>“El dolo se configura por la producción de un daño de manera intencional o con manifiesta indiferencia por los intereses ajenos. </a:t>
            </a:r>
          </a:p>
          <a:p>
            <a:pPr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/>
            </a:pPr>
            <a:endParaRPr lang="es-ES" altLang="es-AR" sz="2600" dirty="0">
              <a:solidFill>
                <a:srgbClr val="000000"/>
              </a:solidFill>
            </a:endParaRPr>
          </a:p>
          <a:p>
            <a:pPr algn="just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/>
            </a:pPr>
            <a:r>
              <a:rPr lang="es-ES" sz="2600" b="1" dirty="0">
                <a:solidFill>
                  <a:srgbClr val="000000"/>
                </a:solidFill>
              </a:rPr>
              <a:t>Dolo obligacional (art. 1084 inc. d]): </a:t>
            </a:r>
            <a:r>
              <a:rPr lang="es-ES" sz="2600" dirty="0">
                <a:solidFill>
                  <a:srgbClr val="000000"/>
                </a:solidFill>
              </a:rPr>
              <a:t>se refiere al incumplimiento intencional de una obligación y habilita la resolución del contrato.</a:t>
            </a:r>
          </a:p>
          <a:p>
            <a:pPr algn="just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80000"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/>
            </a:pPr>
            <a:endParaRPr lang="es-ES" altLang="es-AR" sz="2600" dirty="0">
              <a:solidFill>
                <a:srgbClr val="000000"/>
              </a:solidFill>
            </a:endParaRPr>
          </a:p>
          <a:p>
            <a:pPr algn="just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/>
            </a:pPr>
            <a:r>
              <a:rPr lang="es-ES" altLang="es-AR" sz="2600" b="1" dirty="0">
                <a:solidFill>
                  <a:srgbClr val="000000"/>
                </a:solidFill>
              </a:rPr>
              <a:t>Art. 1728</a:t>
            </a:r>
            <a:r>
              <a:rPr lang="es-ES" altLang="es-AR" sz="2600" dirty="0">
                <a:solidFill>
                  <a:srgbClr val="000000"/>
                </a:solidFill>
              </a:rPr>
              <a:t>. Cuando existe dolo del deudor, la responsabilidad se fija tomando en cuenta estas consecuencias también al momento del incumplimiento. </a:t>
            </a:r>
          </a:p>
        </p:txBody>
      </p:sp>
      <p:sp>
        <p:nvSpPr>
          <p:cNvPr id="39940" name="6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237B9FF-240B-4BE4-A2DF-96D9C9B62D9D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41" name="5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851" y="6305550"/>
            <a:ext cx="289515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s-AR">
                <a:solidFill>
                  <a:srgbClr val="FFFFFF"/>
                </a:solidFill>
                <a:latin typeface="Arial" pitchFamily="34" charset="0"/>
              </a:rPr>
              <a:t>Raúl Martínez Appiolaza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083451" y="2205038"/>
            <a:ext cx="1536462" cy="430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200" b="1" dirty="0" err="1">
                <a:solidFill>
                  <a:srgbClr val="000000"/>
                </a:solidFill>
              </a:rPr>
              <a:t>Idem</a:t>
            </a:r>
            <a:r>
              <a:rPr lang="es-MX" sz="2200" b="1" dirty="0">
                <a:solidFill>
                  <a:srgbClr val="000000"/>
                </a:solidFill>
              </a:rPr>
              <a:t> </a:t>
            </a:r>
            <a:r>
              <a:rPr lang="es-MX" sz="2200" b="1" dirty="0" err="1">
                <a:solidFill>
                  <a:srgbClr val="000000"/>
                </a:solidFill>
              </a:rPr>
              <a:t>Velez</a:t>
            </a:r>
            <a:endParaRPr lang="es-ES" sz="2200" b="1" dirty="0">
              <a:solidFill>
                <a:srgbClr val="000000"/>
              </a:solidFill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5915881" y="3500438"/>
            <a:ext cx="2367479" cy="70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2000" b="1" dirty="0">
                <a:solidFill>
                  <a:srgbClr val="000000"/>
                </a:solidFill>
                <a:ea typeface="ＭＳ Ｐゴシック" charset="-128"/>
              </a:rPr>
              <a:t>Comprende al dolo </a:t>
            </a:r>
            <a:r>
              <a:rPr lang="es-MX" sz="2000" b="1" dirty="0" err="1">
                <a:solidFill>
                  <a:srgbClr val="000000"/>
                </a:solidFill>
                <a:ea typeface="ＭＳ Ｐゴシック" charset="-128"/>
              </a:rPr>
              <a:t>enventual</a:t>
            </a:r>
            <a:endParaRPr lang="es-ES" sz="2000" b="1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4535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1"/>
          <p:cNvSpPr txBox="1">
            <a:spLocks noChangeArrowheads="1"/>
          </p:cNvSpPr>
          <p:nvPr/>
        </p:nvSpPr>
        <p:spPr bwMode="auto">
          <a:xfrm>
            <a:off x="1434883" y="274638"/>
            <a:ext cx="749748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altLang="es-AR" sz="4300" dirty="0">
                <a:solidFill>
                  <a:srgbClr val="000000"/>
                </a:solidFill>
              </a:rPr>
              <a:t>Especies de Dolo</a:t>
            </a:r>
            <a:endParaRPr lang="es-ES" altLang="es-AR" sz="4300" dirty="0">
              <a:solidFill>
                <a:srgbClr val="000000"/>
              </a:solidFill>
            </a:endParaRPr>
          </a:p>
        </p:txBody>
      </p:sp>
      <p:sp>
        <p:nvSpPr>
          <p:cNvPr id="150531" name="Text Box 2"/>
          <p:cNvSpPr txBox="1">
            <a:spLocks noChangeArrowheads="1"/>
          </p:cNvSpPr>
          <p:nvPr/>
        </p:nvSpPr>
        <p:spPr bwMode="auto">
          <a:xfrm>
            <a:off x="1051118" y="1412881"/>
            <a:ext cx="7936274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65125" indent="-280988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s-ES" altLang="es-AR" sz="2700" b="1" u="sng" dirty="0">
              <a:solidFill>
                <a:srgbClr val="000000"/>
              </a:solidFill>
            </a:endParaRPr>
          </a:p>
          <a:p>
            <a:pPr marL="365125" indent="-280988" algn="just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s-ES" altLang="es-AR" sz="2700" u="sng" dirty="0">
                <a:solidFill>
                  <a:srgbClr val="000000"/>
                </a:solidFill>
              </a:rPr>
              <a:t>DOLO DIRECTO</a:t>
            </a:r>
            <a:r>
              <a:rPr lang="es-ES" altLang="es-AR" sz="2700" dirty="0">
                <a:solidFill>
                  <a:srgbClr val="000000"/>
                </a:solidFill>
              </a:rPr>
              <a:t> .- Quiero  y preveo el resultado dañoso</a:t>
            </a:r>
          </a:p>
          <a:p>
            <a:pPr marL="365125" indent="-280988" algn="just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s-ES" altLang="es-AR" sz="2700" dirty="0">
              <a:solidFill>
                <a:srgbClr val="000000"/>
              </a:solidFill>
            </a:endParaRPr>
          </a:p>
          <a:p>
            <a:pPr marL="365125" indent="-280988" algn="just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s-ES" altLang="es-AR" sz="2700" u="sng" dirty="0">
                <a:solidFill>
                  <a:srgbClr val="000000"/>
                </a:solidFill>
              </a:rPr>
              <a:t>DOLO INDIRECTO</a:t>
            </a:r>
            <a:r>
              <a:rPr lang="es-ES" altLang="es-AR" sz="2700" dirty="0">
                <a:solidFill>
                  <a:srgbClr val="000000"/>
                </a:solidFill>
              </a:rPr>
              <a:t>.- Quiero un determinado resultado que implica en el camino provocar otro resultado  no directamente deseado o incluso no deseado, pero aceptado  y querido en tanto se encuentra necesariamente ligado al resultado buscado.-</a:t>
            </a:r>
          </a:p>
          <a:p>
            <a:pPr marL="365125" indent="-280988" algn="just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s-ES" altLang="es-AR" sz="2700" dirty="0">
              <a:solidFill>
                <a:srgbClr val="000000"/>
              </a:solidFill>
            </a:endParaRPr>
          </a:p>
          <a:p>
            <a:pPr marL="365125" indent="-280988" algn="just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s-ES" altLang="es-AR" sz="2700" u="sng" dirty="0">
                <a:solidFill>
                  <a:srgbClr val="000000"/>
                </a:solidFill>
              </a:rPr>
              <a:t>DOLO EVENTUAL</a:t>
            </a:r>
            <a:r>
              <a:rPr lang="es-ES" altLang="es-AR" sz="2700" dirty="0">
                <a:solidFill>
                  <a:srgbClr val="000000"/>
                </a:solidFill>
              </a:rPr>
              <a:t> : No existe intención directa de dañar pero en el actuar se acepta el posible resultado </a:t>
            </a:r>
            <a:r>
              <a:rPr lang="es-ES" altLang="es-AR" sz="2700" dirty="0" err="1">
                <a:solidFill>
                  <a:srgbClr val="000000"/>
                </a:solidFill>
              </a:rPr>
              <a:t>disvalioso</a:t>
            </a:r>
            <a:r>
              <a:rPr lang="es-ES" altLang="es-AR" sz="2700" dirty="0">
                <a:solidFill>
                  <a:srgbClr val="000000"/>
                </a:solidFill>
              </a:rPr>
              <a:t>. (</a:t>
            </a:r>
            <a:r>
              <a:rPr lang="es-ES" altLang="es-AR" sz="2700" dirty="0" err="1">
                <a:solidFill>
                  <a:srgbClr val="000000"/>
                </a:solidFill>
              </a:rPr>
              <a:t>Mosset</a:t>
            </a:r>
            <a:r>
              <a:rPr lang="es-ES" altLang="es-AR" sz="2700" dirty="0">
                <a:solidFill>
                  <a:srgbClr val="000000"/>
                </a:solidFill>
              </a:rPr>
              <a:t> </a:t>
            </a:r>
            <a:r>
              <a:rPr lang="es-ES" altLang="es-AR" sz="2700" dirty="0" err="1">
                <a:solidFill>
                  <a:srgbClr val="000000"/>
                </a:solidFill>
              </a:rPr>
              <a:t>Iturraspe</a:t>
            </a:r>
            <a:r>
              <a:rPr lang="es-ES" altLang="es-AR" sz="2800" dirty="0">
                <a:solidFill>
                  <a:srgbClr val="000000"/>
                </a:solidFill>
                <a:latin typeface="Gill Sans MT" pitchFamily="34" charset="0"/>
              </a:rPr>
              <a:t>)</a:t>
            </a:r>
          </a:p>
          <a:p>
            <a:pPr marL="365125" indent="-280988" algn="just" defTabSz="449263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s-ES" altLang="es-AR" sz="28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0964" name="6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EB363C0-73D4-426C-BA16-15EC18206416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65" name="5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851" y="6305550"/>
            <a:ext cx="289515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s-AR">
                <a:solidFill>
                  <a:srgbClr val="FFFFFF"/>
                </a:solidFill>
                <a:latin typeface="Arial" pitchFamily="34" charset="0"/>
              </a:rPr>
              <a:t>Raúl Martínez Appiolaza</a:t>
            </a:r>
          </a:p>
        </p:txBody>
      </p:sp>
    </p:spTree>
    <p:extLst>
      <p:ext uri="{BB962C8B-B14F-4D97-AF65-F5344CB8AC3E}">
        <p14:creationId xmlns:p14="http://schemas.microsoft.com/office/powerpoint/2010/main" val="2169018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304753" y="6248400"/>
            <a:ext cx="19047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AR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7009318" y="6248400"/>
            <a:ext cx="19047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18D1A000-A963-4824-A787-4294BB0E51E0}" type="slidenum">
              <a:rPr lang="es-ES" altLang="es-AR" sz="1400">
                <a:solidFill>
                  <a:srgbClr val="000000"/>
                </a:solidFill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76</a:t>
            </a:fld>
            <a:endParaRPr lang="es-ES" altLang="es-AR" sz="1400">
              <a:solidFill>
                <a:srgbClr val="000000"/>
              </a:solidFill>
            </a:endParaRPr>
          </a:p>
        </p:txBody>
      </p:sp>
      <p:sp>
        <p:nvSpPr>
          <p:cNvPr id="93187" name="AutoShape 3"/>
          <p:cNvSpPr>
            <a:spLocks noChangeArrowheads="1"/>
          </p:cNvSpPr>
          <p:nvPr/>
        </p:nvSpPr>
        <p:spPr bwMode="auto">
          <a:xfrm>
            <a:off x="1116017" y="188913"/>
            <a:ext cx="7542636" cy="609600"/>
          </a:xfrm>
          <a:prstGeom prst="wedgeRectCallout">
            <a:avLst>
              <a:gd name="adj1" fmla="val 12856"/>
              <a:gd name="adj2" fmla="val 44852"/>
            </a:avLst>
          </a:prstGeom>
          <a:solidFill>
            <a:schemeClr val="bg1"/>
          </a:solidFill>
          <a:ln w="25560">
            <a:solidFill>
              <a:srgbClr val="08509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ＭＳ Ｐゴシック" charset="-128"/>
              </a:rPr>
              <a:t>CLASES DE FACTORES DE ATRIBUCIÓN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5" y="1125538"/>
            <a:ext cx="2971341" cy="5237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2160" tIns="46080" rIns="92160" bIns="4608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600" b="1">
                <a:solidFill>
                  <a:srgbClr val="000000"/>
                </a:solidFill>
                <a:latin typeface="Gill Sans MT" pitchFamily="34" charset="0"/>
              </a:rPr>
              <a:t>Algunos casos de responsabilidad subjetiva en el CCyC  </a:t>
            </a:r>
          </a:p>
        </p:txBody>
      </p:sp>
      <p:sp>
        <p:nvSpPr>
          <p:cNvPr id="93190" name="AutoShape 6"/>
          <p:cNvSpPr>
            <a:spLocks noChangeArrowheads="1"/>
          </p:cNvSpPr>
          <p:nvPr/>
        </p:nvSpPr>
        <p:spPr bwMode="auto">
          <a:xfrm>
            <a:off x="3047530" y="908058"/>
            <a:ext cx="6095059" cy="5400675"/>
          </a:xfrm>
          <a:prstGeom prst="leftArrow">
            <a:avLst>
              <a:gd name="adj1" fmla="val 100000"/>
              <a:gd name="adj2" fmla="val 19137"/>
            </a:avLst>
          </a:prstGeom>
          <a:solidFill>
            <a:schemeClr val="bg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341313" indent="-341313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US" sz="2600" b="1" dirty="0" err="1">
                <a:solidFill>
                  <a:srgbClr val="000000"/>
                </a:solidFill>
                <a:ea typeface="ＭＳ Ｐゴシック" charset="-128"/>
              </a:rPr>
              <a:t>Responsabilidad</a:t>
            </a:r>
            <a:r>
              <a:rPr lang="en-US" sz="26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a typeface="ＭＳ Ｐゴシック" charset="-128"/>
              </a:rPr>
              <a:t>Directa</a:t>
            </a:r>
            <a:r>
              <a:rPr lang="en-US" sz="2600" b="1" dirty="0">
                <a:solidFill>
                  <a:srgbClr val="000000"/>
                </a:solidFill>
                <a:ea typeface="ＭＳ Ｐゴシック" charset="-128"/>
              </a:rPr>
              <a:t> (art. 1.749)</a:t>
            </a:r>
          </a:p>
          <a:p>
            <a:pPr marL="341313" indent="-341313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US" sz="2600" b="1" dirty="0" err="1">
                <a:solidFill>
                  <a:srgbClr val="000000"/>
                </a:solidFill>
                <a:ea typeface="ＭＳ Ｐゴシック" charset="-128"/>
              </a:rPr>
              <a:t>Responsabilidad</a:t>
            </a:r>
            <a:r>
              <a:rPr lang="en-US" sz="2600" b="1" dirty="0">
                <a:solidFill>
                  <a:srgbClr val="000000"/>
                </a:solidFill>
                <a:ea typeface="ＭＳ Ｐゴシック" charset="-128"/>
              </a:rPr>
              <a:t> de los </a:t>
            </a:r>
            <a:r>
              <a:rPr lang="en-US" sz="2600" b="1" dirty="0" err="1">
                <a:solidFill>
                  <a:srgbClr val="000000"/>
                </a:solidFill>
                <a:ea typeface="ＭＳ Ｐゴシック" charset="-128"/>
              </a:rPr>
              <a:t>Profesionales</a:t>
            </a:r>
            <a:r>
              <a:rPr lang="en-US" sz="26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a typeface="ＭＳ Ｐゴシック" charset="-128"/>
              </a:rPr>
              <a:t>liberales</a:t>
            </a:r>
            <a:r>
              <a:rPr lang="en-US" sz="2600" b="1" dirty="0">
                <a:solidFill>
                  <a:srgbClr val="000000"/>
                </a:solidFill>
                <a:ea typeface="ＭＳ Ｐゴシック" charset="-128"/>
              </a:rPr>
              <a:t> (art. 1.768)</a:t>
            </a:r>
          </a:p>
          <a:p>
            <a:pPr marL="341313" indent="-341313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US" sz="2600" b="1" dirty="0" err="1">
                <a:solidFill>
                  <a:srgbClr val="000000"/>
                </a:solidFill>
                <a:ea typeface="ＭＳ Ｐゴシック" charset="-128"/>
              </a:rPr>
              <a:t>Responsabilidad</a:t>
            </a:r>
            <a:r>
              <a:rPr lang="en-US" sz="26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a typeface="ＭＳ Ｐゴシック" charset="-128"/>
              </a:rPr>
              <a:t>por</a:t>
            </a:r>
            <a:r>
              <a:rPr lang="en-US" sz="26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a typeface="ＭＳ Ｐゴシック" charset="-128"/>
              </a:rPr>
              <a:t>violación</a:t>
            </a:r>
            <a:r>
              <a:rPr lang="en-US" sz="2600" b="1" dirty="0">
                <a:solidFill>
                  <a:srgbClr val="000000"/>
                </a:solidFill>
                <a:ea typeface="ＭＳ Ｐゴシック" charset="-128"/>
              </a:rPr>
              <a:t> a la </a:t>
            </a:r>
            <a:r>
              <a:rPr lang="en-US" sz="2600" b="1" dirty="0" err="1">
                <a:solidFill>
                  <a:srgbClr val="000000"/>
                </a:solidFill>
                <a:ea typeface="ＭＳ Ｐゴシック" charset="-128"/>
              </a:rPr>
              <a:t>intimidad</a:t>
            </a:r>
            <a:r>
              <a:rPr lang="en-US" sz="2600" b="1" dirty="0">
                <a:solidFill>
                  <a:srgbClr val="000000"/>
                </a:solidFill>
                <a:ea typeface="ＭＳ Ｐゴシック" charset="-128"/>
              </a:rPr>
              <a:t> y de los </a:t>
            </a:r>
            <a:r>
              <a:rPr lang="en-US" sz="2600" b="1" dirty="0" err="1">
                <a:solidFill>
                  <a:srgbClr val="000000"/>
                </a:solidFill>
                <a:ea typeface="ＭＳ Ｐゴシック" charset="-128"/>
              </a:rPr>
              <a:t>medios</a:t>
            </a:r>
            <a:r>
              <a:rPr lang="en-US" sz="2600" b="1" dirty="0">
                <a:solidFill>
                  <a:srgbClr val="000000"/>
                </a:solidFill>
                <a:ea typeface="ＭＳ Ｐゴシック" charset="-128"/>
              </a:rPr>
              <a:t> de </a:t>
            </a:r>
            <a:r>
              <a:rPr lang="en-US" sz="2600" b="1" dirty="0" err="1">
                <a:solidFill>
                  <a:srgbClr val="000000"/>
                </a:solidFill>
                <a:ea typeface="ＭＳ Ｐゴシック" charset="-128"/>
              </a:rPr>
              <a:t>prensa</a:t>
            </a:r>
            <a:r>
              <a:rPr lang="en-US" sz="2600" b="1" dirty="0">
                <a:solidFill>
                  <a:srgbClr val="000000"/>
                </a:solidFill>
                <a:ea typeface="ＭＳ Ｐゴシック" charset="-128"/>
              </a:rPr>
              <a:t> (art. 1.770)</a:t>
            </a:r>
          </a:p>
          <a:p>
            <a:pPr marL="341313" indent="-341313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US" sz="2600" b="1" dirty="0" err="1">
                <a:solidFill>
                  <a:srgbClr val="000000"/>
                </a:solidFill>
                <a:ea typeface="ＭＳ Ｐゴシック" charset="-128"/>
              </a:rPr>
              <a:t>Responsabilidad</a:t>
            </a:r>
            <a:r>
              <a:rPr lang="en-US" sz="26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a typeface="ＭＳ Ｐゴシック" charset="-128"/>
              </a:rPr>
              <a:t>por</a:t>
            </a:r>
            <a:r>
              <a:rPr lang="en-US" sz="26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a typeface="ＭＳ Ｐゴシック" charset="-128"/>
              </a:rPr>
              <a:t>acusación</a:t>
            </a:r>
            <a:r>
              <a:rPr lang="en-US" sz="26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a typeface="ＭＳ Ｐゴシック" charset="-128"/>
              </a:rPr>
              <a:t>calumniosa</a:t>
            </a:r>
            <a:r>
              <a:rPr lang="en-US" sz="2600" b="1" dirty="0">
                <a:solidFill>
                  <a:srgbClr val="000000"/>
                </a:solidFill>
                <a:ea typeface="ＭＳ Ｐゴシック" charset="-128"/>
              </a:rPr>
              <a:t> (art. 1.771) </a:t>
            </a:r>
          </a:p>
        </p:txBody>
      </p:sp>
      <p:sp>
        <p:nvSpPr>
          <p:cNvPr id="41991" name="10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1A23A12-3D73-4BE6-9556-10199FDDC0A7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992" name="9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851" y="6305550"/>
            <a:ext cx="289515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s-AR">
                <a:solidFill>
                  <a:srgbClr val="FFFFFF"/>
                </a:solidFill>
                <a:latin typeface="Arial" pitchFamily="34" charset="0"/>
              </a:rPr>
              <a:t>Raúl Martínez Appiolaza</a:t>
            </a:r>
          </a:p>
        </p:txBody>
      </p:sp>
    </p:spTree>
    <p:extLst>
      <p:ext uri="{BB962C8B-B14F-4D97-AF65-F5344CB8AC3E}">
        <p14:creationId xmlns:p14="http://schemas.microsoft.com/office/powerpoint/2010/main" val="1971014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6780755" y="6248400"/>
            <a:ext cx="19047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97B04B65-A4CA-4E9A-8996-2BC150C27133}" type="slidenum">
              <a:rPr lang="es-AR" altLang="es-AR" sz="1000">
                <a:solidFill>
                  <a:srgbClr val="000000"/>
                </a:solidFill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77</a:t>
            </a:fld>
            <a:endParaRPr lang="es-AR" altLang="es-AR" sz="1000">
              <a:solidFill>
                <a:srgbClr val="000000"/>
              </a:solidFill>
            </a:endParaRP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434883" y="274638"/>
            <a:ext cx="7497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AR" sz="4300" b="1">
                <a:solidFill>
                  <a:srgbClr val="006B8D"/>
                </a:solidFill>
                <a:latin typeface="Tahoma" pitchFamily="34" charset="0"/>
              </a:rPr>
              <a:t>Código Civil y Comercial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MX" altLang="es-AR" sz="4300" b="1">
                <a:solidFill>
                  <a:srgbClr val="006B8D"/>
                </a:solidFill>
                <a:latin typeface="Tahoma" pitchFamily="34" charset="0"/>
              </a:rPr>
              <a:t>Factor Objetivo</a:t>
            </a:r>
            <a:endParaRPr lang="es-ES" altLang="es-AR" sz="4300" b="1">
              <a:solidFill>
                <a:srgbClr val="006B8D"/>
              </a:solidFill>
              <a:latin typeface="Tahoma" pitchFamily="34" charset="0"/>
            </a:endParaRP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914259" y="1600206"/>
            <a:ext cx="7957438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5125" indent="-280988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49263" fontAlgn="base">
              <a:spcBef>
                <a:spcPts val="600"/>
              </a:spcBef>
              <a:spcAft>
                <a:spcPct val="0"/>
              </a:spcAft>
              <a:buSzPct val="80000"/>
            </a:pPr>
            <a:r>
              <a:rPr lang="es-ES" altLang="es-AR" sz="3200" b="1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algn="ctr" defTabSz="449263" fontAlgn="base">
              <a:spcBef>
                <a:spcPts val="600"/>
              </a:spcBef>
              <a:spcAft>
                <a:spcPct val="0"/>
              </a:spcAft>
              <a:buSzPct val="80000"/>
            </a:pPr>
            <a:r>
              <a:rPr lang="es-ES" altLang="es-AR" sz="3200" b="1">
                <a:solidFill>
                  <a:srgbClr val="000000"/>
                </a:solidFill>
                <a:latin typeface="Tahoma" pitchFamily="34" charset="0"/>
              </a:rPr>
              <a:t>Art. 1722</a:t>
            </a:r>
          </a:p>
          <a:p>
            <a:pPr algn="ctr" defTabSz="449263" fontAlgn="base">
              <a:spcBef>
                <a:spcPts val="600"/>
              </a:spcBef>
              <a:spcAft>
                <a:spcPct val="0"/>
              </a:spcAft>
              <a:buSzPct val="80000"/>
            </a:pPr>
            <a:r>
              <a:rPr lang="es-ES" altLang="es-AR" sz="3200">
                <a:solidFill>
                  <a:srgbClr val="000000"/>
                </a:solidFill>
                <a:latin typeface="Tahoma" pitchFamily="34" charset="0"/>
              </a:rPr>
              <a:t>“</a:t>
            </a:r>
            <a:r>
              <a:rPr lang="es-ES" altLang="es-AR" sz="3200">
                <a:solidFill>
                  <a:srgbClr val="FF3300"/>
                </a:solidFill>
                <a:latin typeface="Tahoma" pitchFamily="34" charset="0"/>
              </a:rPr>
              <a:t>El factor de atribución es </a:t>
            </a:r>
            <a:r>
              <a:rPr lang="es-ES" altLang="es-AR" sz="3200" b="1">
                <a:solidFill>
                  <a:srgbClr val="FF3300"/>
                </a:solidFill>
                <a:latin typeface="Tahoma" pitchFamily="34" charset="0"/>
              </a:rPr>
              <a:t>objetivo</a:t>
            </a:r>
            <a:r>
              <a:rPr lang="es-ES" altLang="es-AR" sz="320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s-ES" altLang="es-AR" sz="3200" u="sng">
                <a:solidFill>
                  <a:srgbClr val="FF3300"/>
                </a:solidFill>
                <a:latin typeface="Tahoma" pitchFamily="34" charset="0"/>
              </a:rPr>
              <a:t>cuando la culpa del agente es irrelevante a los efectos de atribuir responsabilidad</a:t>
            </a:r>
            <a:r>
              <a:rPr lang="es-ES" altLang="es-AR" sz="3200">
                <a:solidFill>
                  <a:srgbClr val="FF3300"/>
                </a:solidFill>
                <a:latin typeface="Tahoma" pitchFamily="34" charset="0"/>
              </a:rPr>
              <a:t>. En tales casos, el responsable se libera demostrando la </a:t>
            </a:r>
            <a:r>
              <a:rPr lang="es-ES" altLang="es-AR" sz="3200" u="sng">
                <a:solidFill>
                  <a:srgbClr val="FF3300"/>
                </a:solidFill>
                <a:latin typeface="Tahoma" pitchFamily="34" charset="0"/>
              </a:rPr>
              <a:t>causa ajena</a:t>
            </a:r>
            <a:r>
              <a:rPr lang="es-ES" altLang="es-AR" sz="3200">
                <a:solidFill>
                  <a:srgbClr val="FF3300"/>
                </a:solidFill>
                <a:latin typeface="Tahoma" pitchFamily="34" charset="0"/>
              </a:rPr>
              <a:t>, excepto disposición legal en contrario”.</a:t>
            </a:r>
          </a:p>
        </p:txBody>
      </p:sp>
      <p:sp>
        <p:nvSpPr>
          <p:cNvPr id="43013" name="7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5F7EDD8-7DEA-412D-AD1B-FAC28DE5A6BA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014" name="6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851" y="6305550"/>
            <a:ext cx="289515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s-AR">
                <a:solidFill>
                  <a:srgbClr val="FFFFFF"/>
                </a:solidFill>
                <a:latin typeface="Arial" pitchFamily="34" charset="0"/>
              </a:rPr>
              <a:t>Raúl Martínez Appiolaza</a:t>
            </a:r>
          </a:p>
        </p:txBody>
      </p:sp>
    </p:spTree>
    <p:extLst>
      <p:ext uri="{BB962C8B-B14F-4D97-AF65-F5344CB8AC3E}">
        <p14:creationId xmlns:p14="http://schemas.microsoft.com/office/powerpoint/2010/main" val="2331303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8495" y="1066800"/>
            <a:ext cx="4114165" cy="579120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tx2">
                    <a:satMod val="130000"/>
                  </a:schemeClr>
                </a:solidFill>
                <a:ea typeface="ＭＳ Ｐゴシック" charset="-128"/>
              </a:rPr>
              <a:t/>
            </a:r>
            <a:br>
              <a:rPr lang="es-ES" sz="2800" dirty="0" smtClean="0">
                <a:solidFill>
                  <a:schemeClr val="tx2">
                    <a:satMod val="130000"/>
                  </a:schemeClr>
                </a:solidFill>
                <a:ea typeface="ＭＳ Ｐゴシック" charset="-128"/>
              </a:rPr>
            </a:br>
            <a:r>
              <a:rPr lang="es-ES" sz="2800" dirty="0" smtClean="0">
                <a:solidFill>
                  <a:schemeClr val="tx2">
                    <a:satMod val="130000"/>
                  </a:schemeClr>
                </a:solidFill>
                <a:ea typeface="ＭＳ Ｐゴシック" charset="-128"/>
              </a:rPr>
              <a:t/>
            </a:r>
            <a:br>
              <a:rPr lang="es-ES" sz="2800" dirty="0" smtClean="0">
                <a:solidFill>
                  <a:schemeClr val="tx2">
                    <a:satMod val="130000"/>
                  </a:schemeClr>
                </a:solidFill>
                <a:ea typeface="ＭＳ Ｐゴシック" charset="-128"/>
              </a:rPr>
            </a:br>
            <a:r>
              <a:rPr lang="es-ES" sz="2800" dirty="0" smtClean="0">
                <a:solidFill>
                  <a:schemeClr val="tx2">
                    <a:satMod val="130000"/>
                  </a:schemeClr>
                </a:solidFill>
                <a:ea typeface="ＭＳ Ｐゴシック" charset="-128"/>
              </a:rPr>
              <a:t/>
            </a:r>
            <a:br>
              <a:rPr lang="es-ES" sz="2800" dirty="0" smtClean="0">
                <a:solidFill>
                  <a:schemeClr val="tx2">
                    <a:satMod val="130000"/>
                  </a:schemeClr>
                </a:solidFill>
                <a:ea typeface="ＭＳ Ｐゴシック" charset="-128"/>
              </a:rPr>
            </a:br>
            <a:r>
              <a:rPr lang="es-ES" sz="2800" dirty="0" smtClean="0">
                <a:solidFill>
                  <a:schemeClr val="tx2">
                    <a:satMod val="130000"/>
                  </a:schemeClr>
                </a:solidFill>
                <a:ea typeface="ＭＳ Ｐゴシック" charset="-128"/>
              </a:rPr>
              <a:t/>
            </a:r>
            <a:br>
              <a:rPr lang="es-ES" sz="2800" dirty="0" smtClean="0">
                <a:solidFill>
                  <a:schemeClr val="tx2">
                    <a:satMod val="130000"/>
                  </a:schemeClr>
                </a:solidFill>
                <a:ea typeface="ＭＳ Ｐゴシック" charset="-128"/>
              </a:rPr>
            </a:br>
            <a:r>
              <a:rPr lang="es-ES" sz="26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ARTÍCULO 1722.- </a:t>
            </a:r>
            <a:r>
              <a:rPr lang="es-ES" sz="2600" dirty="0" smtClean="0">
                <a:solidFill>
                  <a:srgbClr val="FF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Factor objetivo</a:t>
            </a:r>
            <a:r>
              <a:rPr lang="es-ES" sz="26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</a:t>
            </a:r>
            <a:r>
              <a:rPr lang="es-ES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El factor de atribución es objetivo cuando </a:t>
            </a:r>
            <a:r>
              <a:rPr lang="es-E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la culpa del agente es irrelevante </a:t>
            </a:r>
            <a:r>
              <a:rPr lang="es-ES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 los efectos de atribuir responsabilidad. </a:t>
            </a:r>
            <a:r>
              <a:rPr lang="es-ES" sz="2800" dirty="0" smtClean="0">
                <a:solidFill>
                  <a:schemeClr val="tx2">
                    <a:satMod val="130000"/>
                  </a:schemeClr>
                </a:solidFill>
                <a:ea typeface="ＭＳ Ｐゴシック" charset="-128"/>
              </a:rPr>
              <a:t/>
            </a:r>
            <a:br>
              <a:rPr lang="es-ES" sz="2800" dirty="0" smtClean="0">
                <a:solidFill>
                  <a:schemeClr val="tx2">
                    <a:satMod val="130000"/>
                  </a:schemeClr>
                </a:solidFill>
                <a:ea typeface="ＭＳ Ｐゴシック" charset="-128"/>
              </a:rPr>
            </a:br>
            <a:r>
              <a:rPr lang="es-ES" sz="2800" dirty="0" smtClean="0">
                <a:solidFill>
                  <a:schemeClr val="tx2">
                    <a:satMod val="130000"/>
                  </a:schemeClr>
                </a:solidFill>
                <a:ea typeface="ＭＳ Ｐゴシック" charset="-128"/>
              </a:rPr>
              <a:t> 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  <a:ea typeface="ＭＳ Ｐゴシック" charset="-128"/>
              </a:rPr>
              <a:t/>
            </a:r>
            <a:br>
              <a:rPr lang="en-US" sz="2800" dirty="0" smtClean="0">
                <a:solidFill>
                  <a:schemeClr val="tx2">
                    <a:satMod val="130000"/>
                  </a:schemeClr>
                </a:solidFill>
                <a:ea typeface="ＭＳ Ｐゴシック" charset="-128"/>
              </a:rPr>
            </a:br>
            <a:r>
              <a:rPr lang="es-ES" sz="2600" dirty="0" smtClean="0">
                <a:solidFill>
                  <a:schemeClr val="tx2">
                    <a:satMod val="130000"/>
                  </a:schemeClr>
                </a:solidFill>
                <a:ea typeface="ＭＳ Ｐゴシック" charset="-128"/>
              </a:rPr>
              <a:t>ARTÍCULO 1723.- </a:t>
            </a:r>
            <a:r>
              <a:rPr lang="es-ES" sz="2600" dirty="0" smtClean="0">
                <a:solidFill>
                  <a:srgbClr val="FF0000"/>
                </a:solidFill>
                <a:ea typeface="ＭＳ Ｐゴシック" charset="-128"/>
              </a:rPr>
              <a:t>Responsabilidad objetiva. </a:t>
            </a:r>
            <a:r>
              <a:rPr lang="es-ES" sz="2600" dirty="0" smtClean="0">
                <a:solidFill>
                  <a:schemeClr val="tx2">
                    <a:satMod val="130000"/>
                  </a:schemeClr>
                </a:solidFill>
                <a:ea typeface="ＭＳ Ｐゴシック" charset="-128"/>
              </a:rPr>
              <a:t>Cuando de las circunstancias de la obligación, o de lo convenido por las partes, surge que </a:t>
            </a:r>
            <a:r>
              <a:rPr lang="es-E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el deudor debe obtener un resultado determinado</a:t>
            </a:r>
            <a:r>
              <a:rPr lang="es-ES" sz="2600" dirty="0" smtClean="0">
                <a:solidFill>
                  <a:schemeClr val="tx2">
                    <a:satMod val="130000"/>
                  </a:schemeClr>
                </a:solidFill>
                <a:ea typeface="ＭＳ Ｐゴシック" charset="-128"/>
              </a:rPr>
              <a:t>, su responsabilidad es objetiva. </a:t>
            </a:r>
            <a:br>
              <a:rPr lang="es-ES" sz="2600" dirty="0" smtClean="0">
                <a:solidFill>
                  <a:schemeClr val="tx2">
                    <a:satMod val="130000"/>
                  </a:schemeClr>
                </a:solidFill>
                <a:ea typeface="ＭＳ Ｐゴシック" charset="-128"/>
              </a:rPr>
            </a:br>
            <a:r>
              <a:rPr lang="es-ES" sz="2600" dirty="0" smtClean="0">
                <a:solidFill>
                  <a:schemeClr val="tx2">
                    <a:satMod val="130000"/>
                  </a:schemeClr>
                </a:solidFill>
                <a:ea typeface="ＭＳ Ｐゴシック" charset="-128"/>
              </a:rPr>
              <a:t/>
            </a:r>
            <a:br>
              <a:rPr lang="es-ES" sz="2600" dirty="0" smtClean="0">
                <a:solidFill>
                  <a:schemeClr val="tx2">
                    <a:satMod val="130000"/>
                  </a:schemeClr>
                </a:solidFill>
                <a:ea typeface="ＭＳ Ｐゴシック" charset="-128"/>
              </a:rPr>
            </a:b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a typeface="ＭＳ Ｐゴシック" charset="-128"/>
              </a:rPr>
              <a:t/>
            </a:r>
            <a:br>
              <a:rPr lang="en-US" sz="4800" dirty="0" smtClean="0">
                <a:solidFill>
                  <a:schemeClr val="tx2">
                    <a:satMod val="130000"/>
                  </a:schemeClr>
                </a:solidFill>
                <a:ea typeface="ＭＳ Ｐゴシック" charset="-128"/>
              </a:rPr>
            </a:br>
            <a:endParaRPr lang="en-US" sz="4800" dirty="0" smtClean="0">
              <a:solidFill>
                <a:schemeClr val="tx2">
                  <a:satMod val="130000"/>
                </a:schemeClr>
              </a:solidFill>
              <a:ea typeface="ＭＳ Ｐゴシック" charset="-128"/>
            </a:endParaRPr>
          </a:p>
        </p:txBody>
      </p:sp>
      <p:sp>
        <p:nvSpPr>
          <p:cNvPr id="44035" name="3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3CE302F-450A-4F73-9915-6A1BC116ED0B}" type="datetime1">
              <a:rPr lang="es-ES" altLang="es-AR" smtClean="0">
                <a:solidFill>
                  <a:srgbClr val="95BCC2"/>
                </a:solidFill>
                <a:latin typeface="Times New Roman" pitchFamily="18" charset="0"/>
              </a:rPr>
              <a:pPr/>
              <a:t>21/05/2019</a:t>
            </a:fld>
            <a:endParaRPr lang="es-ES" altLang="es-AR" smtClean="0">
              <a:solidFill>
                <a:srgbClr val="95BCC2"/>
              </a:solidFill>
              <a:latin typeface="Times New Roman" pitchFamily="18" charset="0"/>
            </a:endParaRPr>
          </a:p>
        </p:txBody>
      </p:sp>
      <p:sp>
        <p:nvSpPr>
          <p:cNvPr id="6" name="5 Llamada rectangular"/>
          <p:cNvSpPr/>
          <p:nvPr/>
        </p:nvSpPr>
        <p:spPr>
          <a:xfrm>
            <a:off x="990452" y="152400"/>
            <a:ext cx="7544047" cy="609600"/>
          </a:xfrm>
          <a:prstGeom prst="wedgeRectCallout">
            <a:avLst>
              <a:gd name="adj1" fmla="val 12857"/>
              <a:gd name="adj2" fmla="val 448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800" b="1" dirty="0">
                <a:solidFill>
                  <a:srgbClr val="000000"/>
                </a:solidFill>
                <a:ea typeface="ＭＳ Ｐゴシック" charset="-128"/>
              </a:rPr>
              <a:t>FACTORES DE ATRIBUCIÓN OBJETIVOS</a:t>
            </a:r>
          </a:p>
        </p:txBody>
      </p:sp>
      <p:sp>
        <p:nvSpPr>
          <p:cNvPr id="8" name="7 Flecha izquierda"/>
          <p:cNvSpPr/>
          <p:nvPr/>
        </p:nvSpPr>
        <p:spPr>
          <a:xfrm>
            <a:off x="4572706" y="838200"/>
            <a:ext cx="4418918" cy="3276600"/>
          </a:xfrm>
          <a:prstGeom prst="leftArrow">
            <a:avLst>
              <a:gd name="adj1" fmla="val 89530"/>
              <a:gd name="adj2" fmla="val 10516"/>
            </a:avLst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La </a:t>
            </a:r>
            <a:r>
              <a:rPr lang="en-US" sz="2000" b="1" dirty="0" err="1">
                <a:solidFill>
                  <a:srgbClr val="000000"/>
                </a:solidFill>
                <a:ea typeface="ＭＳ Ｐゴシック" charset="-128"/>
              </a:rPr>
              <a:t>norma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ＭＳ Ｐゴシック" charset="-128"/>
              </a:rPr>
              <a:t>regula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 la </a:t>
            </a:r>
            <a:r>
              <a:rPr lang="en-US" sz="2000" b="1" dirty="0" err="1">
                <a:solidFill>
                  <a:srgbClr val="000000"/>
                </a:solidFill>
                <a:ea typeface="ＭＳ Ｐゴシック" charset="-128"/>
              </a:rPr>
              <a:t>responsabilidad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ＭＳ Ｐゴシック" charset="-128"/>
              </a:rPr>
              <a:t>objetiva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 en los </a:t>
            </a:r>
            <a:r>
              <a:rPr lang="en-US" sz="2000" b="1" dirty="0" err="1">
                <a:solidFill>
                  <a:srgbClr val="000000"/>
                </a:solidFill>
                <a:ea typeface="ＭＳ Ｐゴシック" charset="-128"/>
              </a:rPr>
              <a:t>hechos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ＭＳ Ｐゴシック" charset="-128"/>
              </a:rPr>
              <a:t>ilícitos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 (</a:t>
            </a:r>
            <a:r>
              <a:rPr lang="en-US" sz="2000" b="1" dirty="0" err="1">
                <a:solidFill>
                  <a:srgbClr val="000000"/>
                </a:solidFill>
                <a:ea typeface="ＭＳ Ｐゴシック" charset="-128"/>
              </a:rPr>
              <a:t>órbita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ＭＳ Ｐゴシック" charset="-128"/>
              </a:rPr>
              <a:t>extracontractual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)</a:t>
            </a: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El </a:t>
            </a:r>
            <a:r>
              <a:rPr lang="en-US" sz="2000" b="1" dirty="0" err="1">
                <a:solidFill>
                  <a:srgbClr val="000000"/>
                </a:solidFill>
                <a:ea typeface="ＭＳ Ｐゴシック" charset="-128"/>
              </a:rPr>
              <a:t>damnificado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 no </a:t>
            </a:r>
            <a:r>
              <a:rPr lang="en-US" sz="2000" b="1" dirty="0" err="1">
                <a:solidFill>
                  <a:srgbClr val="000000"/>
                </a:solidFill>
                <a:ea typeface="ＭＳ Ｐゴシック" charset="-128"/>
              </a:rPr>
              <a:t>debe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ＭＳ Ｐゴシック" charset="-128"/>
              </a:rPr>
              <a:t>ni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ＭＳ Ｐゴシック" charset="-128"/>
              </a:rPr>
              <a:t>necesita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ＭＳ Ｐゴシック" charset="-128"/>
              </a:rPr>
              <a:t>probar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 la culpa del responsible</a:t>
            </a: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Son </a:t>
            </a:r>
            <a:r>
              <a:rPr lang="en-US" sz="2000" b="1" dirty="0" err="1">
                <a:solidFill>
                  <a:srgbClr val="FF0000"/>
                </a:solidFill>
                <a:ea typeface="ＭＳ Ｐゴシック" charset="-128"/>
              </a:rPr>
              <a:t>factores</a:t>
            </a:r>
            <a:r>
              <a:rPr lang="en-US" sz="2000" b="1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ＭＳ Ｐゴシック" charset="-128"/>
              </a:rPr>
              <a:t>objetivos</a:t>
            </a:r>
            <a:r>
              <a:rPr lang="en-US" sz="2000" b="1" dirty="0">
                <a:solidFill>
                  <a:srgbClr val="FF0000"/>
                </a:solidFill>
                <a:ea typeface="ＭＳ Ｐゴシック" charset="-128"/>
              </a:rPr>
              <a:t>: la </a:t>
            </a:r>
            <a:r>
              <a:rPr lang="en-US" sz="2000" b="1" dirty="0" err="1">
                <a:solidFill>
                  <a:srgbClr val="FF0000"/>
                </a:solidFill>
                <a:ea typeface="ＭＳ Ｐゴシック" charset="-128"/>
              </a:rPr>
              <a:t>garantía</a:t>
            </a:r>
            <a:r>
              <a:rPr lang="en-US" sz="2000" b="1" dirty="0">
                <a:solidFill>
                  <a:srgbClr val="FF0000"/>
                </a:solidFill>
                <a:ea typeface="ＭＳ Ｐゴシック" charset="-128"/>
              </a:rPr>
              <a:t>, la </a:t>
            </a:r>
            <a:r>
              <a:rPr lang="en-US" sz="2000" b="1" dirty="0" err="1">
                <a:solidFill>
                  <a:srgbClr val="FF0000"/>
                </a:solidFill>
                <a:ea typeface="ＭＳ Ｐゴシック" charset="-128"/>
              </a:rPr>
              <a:t>equidad</a:t>
            </a:r>
            <a:r>
              <a:rPr lang="en-US" sz="2000" b="1" dirty="0">
                <a:solidFill>
                  <a:srgbClr val="FF0000"/>
                </a:solidFill>
                <a:ea typeface="ＭＳ Ｐゴシック" charset="-128"/>
              </a:rPr>
              <a:t>, el </a:t>
            </a:r>
            <a:r>
              <a:rPr lang="en-US" sz="2000" b="1" dirty="0" err="1">
                <a:solidFill>
                  <a:srgbClr val="FF0000"/>
                </a:solidFill>
                <a:ea typeface="ＭＳ Ｐゴシック" charset="-128"/>
              </a:rPr>
              <a:t>riesgo</a:t>
            </a:r>
            <a:r>
              <a:rPr lang="en-US" sz="2000" b="1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ＭＳ Ｐゴシック" charset="-128"/>
              </a:rPr>
              <a:t>creado</a:t>
            </a:r>
            <a:r>
              <a:rPr lang="en-US" sz="2000" b="1" dirty="0">
                <a:solidFill>
                  <a:srgbClr val="FF0000"/>
                </a:solidFill>
                <a:ea typeface="ＭＳ Ｐゴシック" charset="-128"/>
              </a:rPr>
              <a:t>, la </a:t>
            </a:r>
            <a:r>
              <a:rPr lang="en-US" sz="2000" b="1" dirty="0" err="1">
                <a:solidFill>
                  <a:srgbClr val="FF0000"/>
                </a:solidFill>
                <a:ea typeface="ＭＳ Ｐゴシック" charset="-128"/>
              </a:rPr>
              <a:t>actividad</a:t>
            </a:r>
            <a:r>
              <a:rPr lang="en-US" sz="2000" b="1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ＭＳ Ｐゴシック" charset="-128"/>
              </a:rPr>
              <a:t>riesgosa</a:t>
            </a:r>
            <a:endParaRPr lang="en-US" sz="2000" b="1" dirty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9" name="8 Flecha izquierda"/>
          <p:cNvSpPr/>
          <p:nvPr/>
        </p:nvSpPr>
        <p:spPr>
          <a:xfrm>
            <a:off x="4572706" y="4114800"/>
            <a:ext cx="4418918" cy="2738438"/>
          </a:xfrm>
          <a:prstGeom prst="leftArrow">
            <a:avLst>
              <a:gd name="adj1" fmla="val 86913"/>
              <a:gd name="adj2" fmla="val 18235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La </a:t>
            </a:r>
            <a:r>
              <a:rPr lang="en-US" sz="2000" b="1" dirty="0" err="1">
                <a:solidFill>
                  <a:srgbClr val="000000"/>
                </a:solidFill>
                <a:ea typeface="ＭＳ Ｐゴシック" charset="-128"/>
              </a:rPr>
              <a:t>norma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ＭＳ Ｐゴシック" charset="-128"/>
              </a:rPr>
              <a:t>regula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 la </a:t>
            </a:r>
            <a:r>
              <a:rPr lang="en-US" sz="2000" b="1" dirty="0" err="1">
                <a:solidFill>
                  <a:srgbClr val="000000"/>
                </a:solidFill>
                <a:ea typeface="ＭＳ Ｐゴシック" charset="-128"/>
              </a:rPr>
              <a:t>responsabilidad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ＭＳ Ｐゴシック" charset="-128"/>
              </a:rPr>
              <a:t>objetiva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 del </a:t>
            </a:r>
            <a:r>
              <a:rPr lang="en-US" sz="2000" b="1" dirty="0" err="1">
                <a:solidFill>
                  <a:srgbClr val="000000"/>
                </a:solidFill>
                <a:ea typeface="ＭＳ Ｐゴシック" charset="-128"/>
              </a:rPr>
              <a:t>deudor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ea typeface="ＭＳ Ｐゴシック" charset="-128"/>
              </a:rPr>
              <a:t>una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ＭＳ Ｐゴシック" charset="-128"/>
              </a:rPr>
              <a:t>obligación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 (</a:t>
            </a:r>
            <a:r>
              <a:rPr lang="en-US" sz="2000" b="1" dirty="0" err="1">
                <a:solidFill>
                  <a:srgbClr val="000000"/>
                </a:solidFill>
                <a:ea typeface="ＭＳ Ｐゴシック" charset="-128"/>
              </a:rPr>
              <a:t>órbita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 contractual)</a:t>
            </a: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El </a:t>
            </a:r>
            <a:r>
              <a:rPr lang="en-US" sz="2000" b="1" dirty="0" err="1">
                <a:solidFill>
                  <a:srgbClr val="000000"/>
                </a:solidFill>
                <a:ea typeface="ＭＳ Ｐゴシック" charset="-128"/>
              </a:rPr>
              <a:t>acreedor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ＭＳ Ｐゴシック" charset="-128"/>
              </a:rPr>
              <a:t>debe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ＭＳ Ｐゴシック" charset="-128"/>
              </a:rPr>
              <a:t>probar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ＭＳ Ｐゴシック" charset="-128"/>
              </a:rPr>
              <a:t>que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 la </a:t>
            </a:r>
            <a:r>
              <a:rPr lang="en-US" sz="2000" b="1" dirty="0" err="1">
                <a:solidFill>
                  <a:srgbClr val="000000"/>
                </a:solidFill>
                <a:ea typeface="ＭＳ Ｐゴシック" charset="-128"/>
              </a:rPr>
              <a:t>obligación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ＭＳ Ｐゴシック" charset="-128"/>
              </a:rPr>
              <a:t>es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ea typeface="ＭＳ Ｐゴシック" charset="-128"/>
              </a:rPr>
              <a:t>resultado</a:t>
            </a:r>
            <a:endParaRPr lang="en-US" sz="2000" b="1" dirty="0">
              <a:solidFill>
                <a:srgbClr val="000000"/>
              </a:solidFill>
              <a:ea typeface="ＭＳ Ｐゴシック" charset="-128"/>
            </a:endParaRP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El factor </a:t>
            </a:r>
            <a:r>
              <a:rPr lang="en-US" sz="2000" b="1" dirty="0" err="1">
                <a:solidFill>
                  <a:srgbClr val="000000"/>
                </a:solidFill>
                <a:ea typeface="ＭＳ Ｐゴシック" charset="-128"/>
              </a:rPr>
              <a:t>es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000" b="1" dirty="0">
                <a:solidFill>
                  <a:srgbClr val="FF0000"/>
                </a:solidFill>
                <a:ea typeface="ＭＳ Ｐゴシック" charset="-128"/>
              </a:rPr>
              <a:t>la </a:t>
            </a:r>
            <a:r>
              <a:rPr lang="en-US" sz="2000" b="1" dirty="0" err="1">
                <a:solidFill>
                  <a:srgbClr val="FF0000"/>
                </a:solidFill>
                <a:ea typeface="ＭＳ Ｐゴシック" charset="-128"/>
              </a:rPr>
              <a:t>garantía</a:t>
            </a:r>
            <a:r>
              <a:rPr lang="en-US" sz="2000" b="1" dirty="0">
                <a:solidFill>
                  <a:srgbClr val="FF0000"/>
                </a:solidFill>
                <a:ea typeface="ＭＳ Ｐゴシック" charset="-128"/>
              </a:rPr>
              <a:t> o el </a:t>
            </a:r>
            <a:r>
              <a:rPr lang="en-US" sz="2000" b="1" dirty="0" err="1">
                <a:solidFill>
                  <a:srgbClr val="FF0000"/>
                </a:solidFill>
                <a:ea typeface="ＭＳ Ｐゴシック" charset="-128"/>
              </a:rPr>
              <a:t>deber</a:t>
            </a:r>
            <a:r>
              <a:rPr lang="en-US" sz="2000" b="1" dirty="0">
                <a:solidFill>
                  <a:srgbClr val="FF0000"/>
                </a:solidFill>
                <a:ea typeface="ＭＳ Ｐゴシック" charset="-128"/>
              </a:rPr>
              <a:t> de </a:t>
            </a:r>
            <a:r>
              <a:rPr lang="en-US" sz="2000" b="1" dirty="0" err="1">
                <a:solidFill>
                  <a:srgbClr val="FF0000"/>
                </a:solidFill>
                <a:ea typeface="ＭＳ Ｐゴシック" charset="-128"/>
              </a:rPr>
              <a:t>seguridad</a:t>
            </a:r>
            <a:endParaRPr lang="en-US" sz="2000" b="1" dirty="0">
              <a:solidFill>
                <a:srgbClr val="FF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5095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3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F282417-5AA3-425A-93B5-B112DE47CCC7}" type="datetime1">
              <a:rPr lang="es-ES" altLang="es-AR" smtClean="0">
                <a:solidFill>
                  <a:srgbClr val="95BCC2"/>
                </a:solidFill>
                <a:latin typeface="Times New Roman" pitchFamily="18" charset="0"/>
              </a:rPr>
              <a:pPr/>
              <a:t>21/05/2019</a:t>
            </a:fld>
            <a:endParaRPr lang="es-ES" altLang="es-AR" smtClean="0">
              <a:solidFill>
                <a:srgbClr val="95BCC2"/>
              </a:solidFill>
              <a:latin typeface="Times New Roman" pitchFamily="18" charset="0"/>
            </a:endParaRPr>
          </a:p>
        </p:txBody>
      </p:sp>
      <p:sp>
        <p:nvSpPr>
          <p:cNvPr id="6" name="5 Llamada rectangular"/>
          <p:cNvSpPr/>
          <p:nvPr/>
        </p:nvSpPr>
        <p:spPr>
          <a:xfrm>
            <a:off x="990452" y="152400"/>
            <a:ext cx="7544047" cy="609600"/>
          </a:xfrm>
          <a:prstGeom prst="wedgeRectCallout">
            <a:avLst>
              <a:gd name="adj1" fmla="val 12857"/>
              <a:gd name="adj2" fmla="val 448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800" b="1" dirty="0">
                <a:solidFill>
                  <a:srgbClr val="000000"/>
                </a:solidFill>
                <a:ea typeface="ＭＳ Ｐゴシック" charset="-128"/>
              </a:rPr>
              <a:t>FACTORES DE ATRIBUCIÓN OBJETIVOS</a:t>
            </a:r>
          </a:p>
        </p:txBody>
      </p:sp>
      <p:sp>
        <p:nvSpPr>
          <p:cNvPr id="8" name="7 Flecha izquierda"/>
          <p:cNvSpPr/>
          <p:nvPr/>
        </p:nvSpPr>
        <p:spPr>
          <a:xfrm>
            <a:off x="4572706" y="838200"/>
            <a:ext cx="4418918" cy="3276600"/>
          </a:xfrm>
          <a:prstGeom prst="leftArrow">
            <a:avLst>
              <a:gd name="adj1" fmla="val 89530"/>
              <a:gd name="adj2" fmla="val 1051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En los 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hechos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ilícitos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 (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órbita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extracontractual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) 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si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 la 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responsabilidad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es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objetiva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 (factor 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garantía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equidad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,  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riesgo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creado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 o 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actividad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riesgosa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) 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el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damnificado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no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debe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ni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necesita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probar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la culpa del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responsable</a:t>
            </a:r>
            <a:endParaRPr lang="en-US" sz="2200" b="1" dirty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9" name="8 Flecha izquierda"/>
          <p:cNvSpPr/>
          <p:nvPr/>
        </p:nvSpPr>
        <p:spPr>
          <a:xfrm>
            <a:off x="4572706" y="4114800"/>
            <a:ext cx="4418918" cy="2738438"/>
          </a:xfrm>
          <a:prstGeom prst="leftArrow">
            <a:avLst>
              <a:gd name="adj1" fmla="val 86913"/>
              <a:gd name="adj2" fmla="val 1823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En la 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responsabilidad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 contractual 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objetiva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 (factor 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garantía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 o el 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deber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 de 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seguridad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) 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el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acreedor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debe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probar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que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no se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cumplió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el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resultado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comprometido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(y no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necesita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probar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la culpa del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deudor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)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47" y="846141"/>
            <a:ext cx="2066959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6141"/>
            <a:ext cx="2057082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96" y="2651125"/>
            <a:ext cx="284718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12" y="4876800"/>
            <a:ext cx="299391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444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4" y="273050"/>
            <a:ext cx="7769225" cy="1143000"/>
          </a:xfrm>
          <a:solidFill>
            <a:schemeClr val="bg1"/>
          </a:solidFill>
        </p:spPr>
        <p:txBody>
          <a:bodyPr/>
          <a:lstStyle/>
          <a:p>
            <a:r>
              <a:rPr lang="es-ES_tradnl" altLang="es-AR" sz="3600" b="1" i="1" smtClean="0"/>
              <a:t>GENERALIDADES</a:t>
            </a:r>
            <a:br>
              <a:rPr lang="es-ES_tradnl" altLang="es-AR" sz="3600" b="1" i="1" smtClean="0"/>
            </a:br>
            <a:r>
              <a:rPr lang="es-ES_tradnl" altLang="es-AR" sz="3600" smtClean="0"/>
              <a:t>Acepciones de RESPONSABILIDAD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24000"/>
            <a:ext cx="8748712" cy="51054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s-ES" altLang="es-AR" sz="2600" b="1" i="1" smtClean="0"/>
              <a:t>Punto de vista JURIDICO: </a:t>
            </a:r>
            <a:r>
              <a:rPr lang="es-ES" altLang="es-AR" sz="2600" smtClean="0"/>
              <a:t>dos sentidos: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s-ES" altLang="es-AR" sz="2100" b="1" smtClean="0"/>
              <a:t>  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s-ES" altLang="es-AR" sz="2100" b="1" smtClean="0"/>
              <a:t> </a:t>
            </a:r>
            <a:r>
              <a:rPr lang="es-ES" altLang="es-AR" sz="2200" b="1" smtClean="0"/>
              <a:t>En sentido amplio</a:t>
            </a:r>
            <a:r>
              <a:rPr lang="es-ES" altLang="es-AR" sz="2200" smtClean="0"/>
              <a:t>: se dice que es responsable todo aquel que debe cumplir.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s-ES" altLang="es-AR" sz="2200" smtClean="0"/>
              <a:t>	Ej. Juan me vendió 10 cajas de vino. Juan es responsable de la entrega de las cajas. Este sentido equipara el significado de responsabilidad con el del deber u obligación.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s-ES" altLang="es-AR" sz="2200" b="1" smtClean="0"/>
              <a:t>	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s-ES" altLang="es-AR" sz="2200" b="1" smtClean="0"/>
              <a:t>En sentido estricto:</a:t>
            </a:r>
            <a:r>
              <a:rPr lang="es-ES" altLang="es-AR" sz="2200" smtClean="0"/>
              <a:t> </a:t>
            </a:r>
            <a:r>
              <a:rPr lang="es-ES" altLang="es-AR" sz="2200" b="1" i="1" smtClean="0"/>
              <a:t>la responsabilidad jurídica es la consecuencia jurídica que el ordenamiento establece ante el incumplimiento de un deber o una obligación.</a:t>
            </a:r>
            <a:r>
              <a:rPr lang="es-ES" altLang="es-AR" sz="2200" smtClean="0"/>
              <a:t> 	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s-ES" altLang="es-AR" sz="2200" smtClean="0"/>
              <a:t>	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s-ES" altLang="es-AR" sz="2200" smtClean="0"/>
              <a:t>Dicha consecuencia consiste en el deber de reparar sea in natura o a través de la indemnización pecuniaria sustitutiva, el daño causado a otro en su persona o en sus bienes. </a:t>
            </a:r>
            <a:endParaRPr lang="es-ES_tradnl" altLang="es-AR" sz="2200" smtClean="0"/>
          </a:p>
        </p:txBody>
      </p:sp>
    </p:spTree>
    <p:extLst>
      <p:ext uri="{BB962C8B-B14F-4D97-AF65-F5344CB8AC3E}">
        <p14:creationId xmlns:p14="http://schemas.microsoft.com/office/powerpoint/2010/main" val="384521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6780755" y="6248400"/>
            <a:ext cx="19047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41DC0B3A-7DD3-4189-90FA-071DAF48C198}" type="slidenum">
              <a:rPr lang="es-AR" altLang="es-AR" sz="1000">
                <a:solidFill>
                  <a:srgbClr val="000000"/>
                </a:solidFill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80</a:t>
            </a:fld>
            <a:endParaRPr lang="es-AR" altLang="es-AR" sz="1000">
              <a:solidFill>
                <a:srgbClr val="000000"/>
              </a:solidFill>
            </a:endParaRPr>
          </a:p>
        </p:txBody>
      </p:sp>
      <p:sp>
        <p:nvSpPr>
          <p:cNvPr id="114691" name="Text Box 2"/>
          <p:cNvSpPr txBox="1">
            <a:spLocks noChangeArrowheads="1"/>
          </p:cNvSpPr>
          <p:nvPr/>
        </p:nvSpPr>
        <p:spPr bwMode="auto">
          <a:xfrm>
            <a:off x="1434883" y="206384"/>
            <a:ext cx="7497487" cy="1281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altLang="es-AR" sz="3900" b="1" dirty="0">
                <a:solidFill>
                  <a:srgbClr val="000000"/>
                </a:solidFill>
              </a:rPr>
              <a:t>Factor: Equidad</a:t>
            </a:r>
            <a:r>
              <a:rPr lang="es-ES" altLang="es-AR" sz="3900" b="1" dirty="0">
                <a:solidFill>
                  <a:srgbClr val="006B8D"/>
                </a:solidFill>
                <a:latin typeface="Tahoma" pitchFamily="34" charset="0"/>
              </a:rPr>
              <a:t/>
            </a:r>
            <a:br>
              <a:rPr lang="es-ES" altLang="es-AR" sz="3900" b="1" dirty="0">
                <a:solidFill>
                  <a:srgbClr val="006B8D"/>
                </a:solidFill>
                <a:latin typeface="Tahoma" pitchFamily="34" charset="0"/>
              </a:rPr>
            </a:br>
            <a:endParaRPr lang="es-ES" altLang="es-AR" sz="3900" b="1" dirty="0">
              <a:solidFill>
                <a:srgbClr val="006B8D"/>
              </a:solidFill>
              <a:latin typeface="Tahoma" pitchFamily="34" charset="0"/>
            </a:endParaRPr>
          </a:p>
        </p:txBody>
      </p:sp>
      <p:sp>
        <p:nvSpPr>
          <p:cNvPr id="185348" name="Text Box 3"/>
          <p:cNvSpPr txBox="1">
            <a:spLocks noChangeArrowheads="1"/>
          </p:cNvSpPr>
          <p:nvPr/>
        </p:nvSpPr>
        <p:spPr bwMode="auto">
          <a:xfrm>
            <a:off x="283590" y="1052513"/>
            <a:ext cx="8575410" cy="5256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1274763" lvl="1" indent="-531813" defTabSz="449263" fontAlgn="base">
              <a:spcBef>
                <a:spcPts val="600"/>
              </a:spcBef>
              <a:spcAft>
                <a:spcPct val="0"/>
              </a:spcAft>
              <a:buClr>
                <a:srgbClr val="0F6FC6"/>
              </a:buClr>
              <a:buSzPct val="80000"/>
              <a:buFont typeface="Wingdings 2" pitchFamily="18" charset="2"/>
              <a:buChar char=""/>
              <a:tabLst>
                <a:tab pos="1079500" algn="l"/>
                <a:tab pos="1993900" algn="l"/>
                <a:tab pos="2908300" algn="l"/>
                <a:tab pos="3822700" algn="l"/>
                <a:tab pos="4737100" algn="l"/>
                <a:tab pos="5651500" algn="l"/>
                <a:tab pos="6565900" algn="l"/>
                <a:tab pos="7480300" algn="l"/>
                <a:tab pos="8394700" algn="l"/>
                <a:tab pos="9309100" algn="l"/>
                <a:tab pos="10223500" algn="l"/>
              </a:tabLst>
              <a:defRPr/>
            </a:pPr>
            <a:r>
              <a:rPr lang="es-ES" altLang="es-AR" sz="2600" b="1" dirty="0">
                <a:solidFill>
                  <a:srgbClr val="000000"/>
                </a:solidFill>
              </a:rPr>
              <a:t>Valor jurídico:  ‘justicia situada’</a:t>
            </a:r>
          </a:p>
          <a:p>
            <a:pPr marL="1158875" lvl="2" indent="-266700" defTabSz="449263" fontAlgn="base">
              <a:spcBef>
                <a:spcPts val="550"/>
              </a:spcBef>
              <a:spcAft>
                <a:spcPct val="0"/>
              </a:spcAft>
              <a:buClr>
                <a:srgbClr val="009DD9"/>
              </a:buClr>
              <a:buSzPct val="100000"/>
              <a:buFont typeface="Wingdings 2" pitchFamily="18" charset="2"/>
              <a:buChar char=""/>
              <a:tabLst>
                <a:tab pos="1079500" algn="l"/>
                <a:tab pos="1993900" algn="l"/>
                <a:tab pos="2908300" algn="l"/>
                <a:tab pos="3822700" algn="l"/>
                <a:tab pos="4737100" algn="l"/>
                <a:tab pos="5651500" algn="l"/>
                <a:tab pos="6565900" algn="l"/>
                <a:tab pos="7480300" algn="l"/>
                <a:tab pos="8394700" algn="l"/>
                <a:tab pos="9309100" algn="l"/>
                <a:tab pos="10223500" algn="l"/>
              </a:tabLst>
              <a:defRPr/>
            </a:pPr>
            <a:endParaRPr lang="es-ES" altLang="es-AR" sz="2600" b="1" u="sng" dirty="0">
              <a:solidFill>
                <a:srgbClr val="000000"/>
              </a:solidFill>
            </a:endParaRPr>
          </a:p>
          <a:p>
            <a:pPr marL="1158875" lvl="2" indent="-266700" defTabSz="449263" fontAlgn="base">
              <a:spcBef>
                <a:spcPts val="550"/>
              </a:spcBef>
              <a:spcAft>
                <a:spcPct val="0"/>
              </a:spcAft>
              <a:buClr>
                <a:srgbClr val="009DD9"/>
              </a:buClr>
              <a:buSzPct val="100000"/>
              <a:buFont typeface="Wingdings 2" pitchFamily="18" charset="2"/>
              <a:buChar char=""/>
              <a:tabLst>
                <a:tab pos="1079500" algn="l"/>
                <a:tab pos="1993900" algn="l"/>
                <a:tab pos="2908300" algn="l"/>
                <a:tab pos="3822700" algn="l"/>
                <a:tab pos="4737100" algn="l"/>
                <a:tab pos="5651500" algn="l"/>
                <a:tab pos="6565900" algn="l"/>
                <a:tab pos="7480300" algn="l"/>
                <a:tab pos="8394700" algn="l"/>
                <a:tab pos="9309100" algn="l"/>
                <a:tab pos="10223500" algn="l"/>
              </a:tabLst>
              <a:defRPr/>
            </a:pPr>
            <a:r>
              <a:rPr lang="es-ES" altLang="es-AR" sz="2600" b="1" u="sng" dirty="0">
                <a:solidFill>
                  <a:srgbClr val="000000"/>
                </a:solidFill>
              </a:rPr>
              <a:t>Art. 1750</a:t>
            </a:r>
            <a:r>
              <a:rPr lang="es-ES" altLang="es-AR" sz="2600" dirty="0">
                <a:solidFill>
                  <a:srgbClr val="000000"/>
                </a:solidFill>
              </a:rPr>
              <a:t>.-</a:t>
            </a:r>
            <a:r>
              <a:rPr lang="es-ES" altLang="es-AR" sz="2600" b="1" dirty="0">
                <a:solidFill>
                  <a:srgbClr val="000000"/>
                </a:solidFill>
              </a:rPr>
              <a:t>Daños causados por actos involuntarios</a:t>
            </a:r>
            <a:r>
              <a:rPr lang="es-ES" altLang="es-AR" sz="2600" dirty="0">
                <a:solidFill>
                  <a:srgbClr val="000000"/>
                </a:solidFill>
              </a:rPr>
              <a:t>. El autor de un daño causado por un acto involuntario responde por razones de equidad. Se aplica lo dispuesto en el artículo 1742. </a:t>
            </a:r>
            <a:endParaRPr lang="es-ES" altLang="es-AR" sz="2600" b="1" dirty="0">
              <a:solidFill>
                <a:srgbClr val="000000"/>
              </a:solidFill>
            </a:endParaRPr>
          </a:p>
          <a:p>
            <a:pPr marL="1158875" lvl="2" indent="-266700" defTabSz="449263" fontAlgn="base">
              <a:spcBef>
                <a:spcPts val="550"/>
              </a:spcBef>
              <a:spcAft>
                <a:spcPct val="0"/>
              </a:spcAft>
              <a:buClr>
                <a:srgbClr val="009DD9"/>
              </a:buClr>
              <a:buSzPct val="100000"/>
              <a:buFont typeface="Wingdings 2" pitchFamily="18" charset="2"/>
              <a:buChar char=""/>
              <a:tabLst>
                <a:tab pos="1079500" algn="l"/>
                <a:tab pos="1993900" algn="l"/>
                <a:tab pos="2908300" algn="l"/>
                <a:tab pos="3822700" algn="l"/>
                <a:tab pos="4737100" algn="l"/>
                <a:tab pos="5651500" algn="l"/>
                <a:tab pos="6565900" algn="l"/>
                <a:tab pos="7480300" algn="l"/>
                <a:tab pos="8394700" algn="l"/>
                <a:tab pos="9309100" algn="l"/>
                <a:tab pos="10223500" algn="l"/>
              </a:tabLst>
              <a:defRPr/>
            </a:pPr>
            <a:endParaRPr lang="es-ES" altLang="es-AR" sz="2600" b="1" u="sng" dirty="0">
              <a:solidFill>
                <a:srgbClr val="000000"/>
              </a:solidFill>
            </a:endParaRPr>
          </a:p>
          <a:p>
            <a:pPr marL="1158875" lvl="2" indent="-266700" defTabSz="449263" fontAlgn="base">
              <a:spcBef>
                <a:spcPts val="550"/>
              </a:spcBef>
              <a:spcAft>
                <a:spcPct val="0"/>
              </a:spcAft>
              <a:buClr>
                <a:srgbClr val="009DD9"/>
              </a:buClr>
              <a:buSzPct val="100000"/>
              <a:buFont typeface="Wingdings 2" pitchFamily="18" charset="2"/>
              <a:buChar char=""/>
              <a:tabLst>
                <a:tab pos="1079500" algn="l"/>
                <a:tab pos="1993900" algn="l"/>
                <a:tab pos="2908300" algn="l"/>
                <a:tab pos="3822700" algn="l"/>
                <a:tab pos="4737100" algn="l"/>
                <a:tab pos="5651500" algn="l"/>
                <a:tab pos="6565900" algn="l"/>
                <a:tab pos="7480300" algn="l"/>
                <a:tab pos="8394700" algn="l"/>
                <a:tab pos="9309100" algn="l"/>
                <a:tab pos="10223500" algn="l"/>
              </a:tabLst>
              <a:defRPr/>
            </a:pPr>
            <a:r>
              <a:rPr lang="es-ES" altLang="es-AR" sz="2600" b="1" u="sng" dirty="0">
                <a:solidFill>
                  <a:srgbClr val="000000"/>
                </a:solidFill>
              </a:rPr>
              <a:t>Art. 1742</a:t>
            </a:r>
            <a:r>
              <a:rPr lang="es-ES" altLang="es-AR" sz="2600" dirty="0">
                <a:solidFill>
                  <a:srgbClr val="000000"/>
                </a:solidFill>
              </a:rPr>
              <a:t>.-</a:t>
            </a:r>
            <a:r>
              <a:rPr lang="es-ES" altLang="es-AR" sz="2600" b="1" dirty="0">
                <a:solidFill>
                  <a:srgbClr val="000000"/>
                </a:solidFill>
              </a:rPr>
              <a:t>Atenuación de la responsabilidad</a:t>
            </a:r>
            <a:r>
              <a:rPr lang="es-ES" altLang="es-AR" sz="2600" dirty="0">
                <a:solidFill>
                  <a:srgbClr val="000000"/>
                </a:solidFill>
              </a:rPr>
              <a:t>. El juez, al fijar la indemnización, puede atenuarla si es equitativo en función del patrimonio del deudor, la situación personal de la víctima y las circunstancias del hecho. Esta facultad no es aplicable en caso de dolo del responsable. ”.</a:t>
            </a:r>
          </a:p>
          <a:p>
            <a:pPr marL="1158875" lvl="2" indent="-266700" defTabSz="449263" fontAlgn="base">
              <a:spcBef>
                <a:spcPts val="550"/>
              </a:spcBef>
              <a:spcAft>
                <a:spcPct val="0"/>
              </a:spcAft>
              <a:buClr>
                <a:srgbClr val="009DD9"/>
              </a:buClr>
              <a:buSzPct val="100000"/>
              <a:buFont typeface="Wingdings 2" pitchFamily="18" charset="2"/>
              <a:buChar char=""/>
              <a:tabLst>
                <a:tab pos="1079500" algn="l"/>
                <a:tab pos="1993900" algn="l"/>
                <a:tab pos="2908300" algn="l"/>
                <a:tab pos="3822700" algn="l"/>
                <a:tab pos="4737100" algn="l"/>
                <a:tab pos="5651500" algn="l"/>
                <a:tab pos="6565900" algn="l"/>
                <a:tab pos="7480300" algn="l"/>
                <a:tab pos="8394700" algn="l"/>
                <a:tab pos="9309100" algn="l"/>
                <a:tab pos="10223500" algn="l"/>
              </a:tabLst>
              <a:defRPr/>
            </a:pPr>
            <a:r>
              <a:rPr lang="es-MX" altLang="es-AR" sz="2600" dirty="0">
                <a:solidFill>
                  <a:srgbClr val="000000"/>
                </a:solidFill>
              </a:rPr>
              <a:t>Similar al 907 </a:t>
            </a:r>
            <a:r>
              <a:rPr lang="es-MX" altLang="es-AR" sz="2600" dirty="0" err="1">
                <a:solidFill>
                  <a:srgbClr val="000000"/>
                </a:solidFill>
              </a:rPr>
              <a:t>cód</a:t>
            </a:r>
            <a:r>
              <a:rPr lang="es-MX" altLang="es-AR" sz="2600" dirty="0">
                <a:solidFill>
                  <a:srgbClr val="000000"/>
                </a:solidFill>
              </a:rPr>
              <a:t> Vélez</a:t>
            </a:r>
            <a:endParaRPr lang="es-ES" altLang="es-AR" sz="2600" dirty="0">
              <a:solidFill>
                <a:srgbClr val="000000"/>
              </a:solidFill>
            </a:endParaRPr>
          </a:p>
          <a:p>
            <a:pPr marL="1158875" lvl="2" indent="-266700" algn="ctr" defTabSz="449263" fontAlgn="base">
              <a:spcBef>
                <a:spcPts val="550"/>
              </a:spcBef>
              <a:spcAft>
                <a:spcPct val="0"/>
              </a:spcAft>
              <a:buSzPct val="100000"/>
              <a:tabLst>
                <a:tab pos="1079500" algn="l"/>
                <a:tab pos="1993900" algn="l"/>
                <a:tab pos="2908300" algn="l"/>
                <a:tab pos="3822700" algn="l"/>
                <a:tab pos="4737100" algn="l"/>
                <a:tab pos="5651500" algn="l"/>
                <a:tab pos="6565900" algn="l"/>
                <a:tab pos="7480300" algn="l"/>
                <a:tab pos="8394700" algn="l"/>
                <a:tab pos="9309100" algn="l"/>
                <a:tab pos="10223500" algn="l"/>
              </a:tabLst>
              <a:defRPr/>
            </a:pPr>
            <a:endParaRPr lang="es-ES" altLang="es-AR" sz="2600" dirty="0">
              <a:solidFill>
                <a:srgbClr val="000000"/>
              </a:solidFill>
            </a:endParaRPr>
          </a:p>
        </p:txBody>
      </p:sp>
      <p:sp>
        <p:nvSpPr>
          <p:cNvPr id="46085" name="7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85E70A1-44BF-4F22-A2D2-8ED0E5D36EF6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6086" name="6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851" y="6305550"/>
            <a:ext cx="289515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s-AR">
                <a:solidFill>
                  <a:srgbClr val="FFFFFF"/>
                </a:solidFill>
                <a:latin typeface="Arial" pitchFamily="34" charset="0"/>
              </a:rPr>
              <a:t>Raúl Martínez Appiolaza</a:t>
            </a:r>
          </a:p>
        </p:txBody>
      </p:sp>
    </p:spTree>
    <p:extLst>
      <p:ext uri="{BB962C8B-B14F-4D97-AF65-F5344CB8AC3E}">
        <p14:creationId xmlns:p14="http://schemas.microsoft.com/office/powerpoint/2010/main" val="4256467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6780755" y="6248400"/>
            <a:ext cx="19047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40CB14C0-C701-4619-8923-54BDAAC5EC8D}" type="slidenum">
              <a:rPr lang="es-AR" altLang="es-AR" sz="1000">
                <a:solidFill>
                  <a:srgbClr val="000000"/>
                </a:solidFill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81</a:t>
            </a:fld>
            <a:endParaRPr lang="es-AR" altLang="es-AR" sz="1000">
              <a:solidFill>
                <a:srgbClr val="000000"/>
              </a:solidFill>
            </a:endParaRPr>
          </a:p>
        </p:txBody>
      </p:sp>
      <p:sp>
        <p:nvSpPr>
          <p:cNvPr id="115715" name="Text Box 2"/>
          <p:cNvSpPr txBox="1">
            <a:spLocks noChangeArrowheads="1"/>
          </p:cNvSpPr>
          <p:nvPr/>
        </p:nvSpPr>
        <p:spPr bwMode="auto">
          <a:xfrm>
            <a:off x="1434883" y="274638"/>
            <a:ext cx="749748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altLang="es-AR" sz="4300" b="1" dirty="0">
                <a:solidFill>
                  <a:srgbClr val="000000"/>
                </a:solidFill>
              </a:rPr>
              <a:t>Factor: Equidad</a:t>
            </a:r>
          </a:p>
        </p:txBody>
      </p:sp>
      <p:sp>
        <p:nvSpPr>
          <p:cNvPr id="187396" name="Text Box 3"/>
          <p:cNvSpPr txBox="1">
            <a:spLocks noChangeArrowheads="1"/>
          </p:cNvSpPr>
          <p:nvPr/>
        </p:nvSpPr>
        <p:spPr bwMode="auto">
          <a:xfrm>
            <a:off x="914259" y="1600200"/>
            <a:ext cx="7957438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 algn="ctr" defTabSz="449263" fontAlgn="base">
              <a:spcBef>
                <a:spcPts val="600"/>
              </a:spcBef>
              <a:spcAft>
                <a:spcPct val="0"/>
              </a:spcAft>
              <a:buSzPct val="80000"/>
              <a:tabLst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/>
            </a:pPr>
            <a:r>
              <a:rPr lang="es-ES" altLang="es-AR" sz="3600" b="1" u="sng" dirty="0">
                <a:solidFill>
                  <a:srgbClr val="000000"/>
                </a:solidFill>
              </a:rPr>
              <a:t>Requisitos:</a:t>
            </a:r>
          </a:p>
          <a:p>
            <a:pPr marL="952500" lvl="1" indent="-493713" defTabSz="449263" fontAlgn="base">
              <a:spcBef>
                <a:spcPts val="550"/>
              </a:spcBef>
              <a:spcAft>
                <a:spcPct val="0"/>
              </a:spcAft>
              <a:buSzPct val="100000"/>
              <a:tabLst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/>
            </a:pPr>
            <a:r>
              <a:rPr lang="es-ES" altLang="es-AR" sz="3000" b="1" dirty="0">
                <a:solidFill>
                  <a:srgbClr val="000000"/>
                </a:solidFill>
              </a:rPr>
              <a:t>1º) Involuntariedad del acto</a:t>
            </a:r>
          </a:p>
          <a:p>
            <a:pPr marL="1350963" lvl="2" indent="-436563" defTabSz="449263" fontAlgn="base">
              <a:spcBef>
                <a:spcPts val="625"/>
              </a:spcBef>
              <a:spcAft>
                <a:spcPct val="0"/>
              </a:spcAft>
              <a:buClr>
                <a:srgbClr val="009DD9"/>
              </a:buClr>
              <a:buSzPct val="100000"/>
              <a:buFont typeface="Wingdings 2" pitchFamily="18" charset="2"/>
              <a:buChar char=""/>
              <a:tabLst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/>
            </a:pPr>
            <a:r>
              <a:rPr lang="es-ES" altLang="es-AR" sz="2500" dirty="0">
                <a:solidFill>
                  <a:srgbClr val="000000"/>
                </a:solidFill>
              </a:rPr>
              <a:t>Sin discernimiento, intención, o libertad</a:t>
            </a:r>
          </a:p>
          <a:p>
            <a:pPr marL="952500" lvl="1" indent="-493713" defTabSz="449263" fontAlgn="base">
              <a:spcBef>
                <a:spcPts val="550"/>
              </a:spcBef>
              <a:spcAft>
                <a:spcPct val="0"/>
              </a:spcAft>
              <a:buSzPct val="100000"/>
              <a:tabLst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/>
            </a:pPr>
            <a:endParaRPr lang="es-ES" altLang="es-AR" sz="2700" b="1" dirty="0">
              <a:solidFill>
                <a:srgbClr val="000000"/>
              </a:solidFill>
            </a:endParaRPr>
          </a:p>
          <a:p>
            <a:pPr marL="952500" lvl="1" indent="-493713" defTabSz="449263" fontAlgn="base">
              <a:spcBef>
                <a:spcPts val="550"/>
              </a:spcBef>
              <a:spcAft>
                <a:spcPct val="0"/>
              </a:spcAft>
              <a:buSzPct val="100000"/>
              <a:tabLst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/>
            </a:pPr>
            <a:r>
              <a:rPr lang="es-ES" altLang="es-AR" sz="3000" b="1" dirty="0">
                <a:solidFill>
                  <a:srgbClr val="000000"/>
                </a:solidFill>
              </a:rPr>
              <a:t>2º) Concurrencia de los restantes presupuestos</a:t>
            </a:r>
          </a:p>
          <a:p>
            <a:pPr marL="1350963" lvl="2" indent="-436563" defTabSz="449263" fontAlgn="base">
              <a:spcBef>
                <a:spcPts val="625"/>
              </a:spcBef>
              <a:spcAft>
                <a:spcPct val="0"/>
              </a:spcAft>
              <a:buClr>
                <a:srgbClr val="009DD9"/>
              </a:buClr>
              <a:buSzPct val="100000"/>
              <a:buFont typeface="Wingdings 2" pitchFamily="18" charset="2"/>
              <a:buChar char=""/>
              <a:tabLst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/>
            </a:pPr>
            <a:r>
              <a:rPr lang="es-ES" altLang="es-AR" sz="2500" dirty="0">
                <a:solidFill>
                  <a:srgbClr val="000000"/>
                </a:solidFill>
              </a:rPr>
              <a:t>Daño</a:t>
            </a:r>
          </a:p>
          <a:p>
            <a:pPr marL="1350963" lvl="2" indent="-436563" defTabSz="449263" fontAlgn="base">
              <a:spcBef>
                <a:spcPts val="625"/>
              </a:spcBef>
              <a:spcAft>
                <a:spcPct val="0"/>
              </a:spcAft>
              <a:buClr>
                <a:srgbClr val="009DD9"/>
              </a:buClr>
              <a:buSzPct val="100000"/>
              <a:buFont typeface="Wingdings 2" pitchFamily="18" charset="2"/>
              <a:buChar char=""/>
              <a:tabLst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/>
            </a:pPr>
            <a:r>
              <a:rPr lang="es-ES" altLang="es-AR" sz="2500" dirty="0">
                <a:solidFill>
                  <a:srgbClr val="000000"/>
                </a:solidFill>
              </a:rPr>
              <a:t>Relación causal</a:t>
            </a:r>
          </a:p>
          <a:p>
            <a:pPr marL="1350963" lvl="2" indent="-436563" defTabSz="449263" fontAlgn="base">
              <a:spcBef>
                <a:spcPts val="625"/>
              </a:spcBef>
              <a:spcAft>
                <a:spcPct val="0"/>
              </a:spcAft>
              <a:buClr>
                <a:srgbClr val="009DD9"/>
              </a:buClr>
              <a:buSzPct val="100000"/>
              <a:buFont typeface="Wingdings 2" pitchFamily="18" charset="2"/>
              <a:buChar char=""/>
              <a:tabLst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/>
            </a:pPr>
            <a:r>
              <a:rPr lang="es-ES" altLang="es-AR" sz="2500" dirty="0" err="1">
                <a:solidFill>
                  <a:srgbClr val="000000"/>
                </a:solidFill>
              </a:rPr>
              <a:t>Antijuricidad</a:t>
            </a:r>
            <a:r>
              <a:rPr lang="es-ES" altLang="es-AR" sz="2500" dirty="0">
                <a:solidFill>
                  <a:srgbClr val="000000"/>
                </a:solidFill>
              </a:rPr>
              <a:t>   material y objetiva</a:t>
            </a:r>
            <a:r>
              <a:rPr lang="es-ES" altLang="es-AR" sz="2500" b="1" dirty="0">
                <a:solidFill>
                  <a:srgbClr val="000000"/>
                </a:solidFill>
              </a:rPr>
              <a:t>	</a:t>
            </a:r>
            <a:r>
              <a:rPr lang="es-ES" altLang="es-AR" sz="2500" b="1" dirty="0">
                <a:solidFill>
                  <a:srgbClr val="000000"/>
                </a:solidFill>
                <a:latin typeface="Tahoma" pitchFamily="34" charset="0"/>
              </a:rPr>
              <a:t>	</a:t>
            </a:r>
          </a:p>
          <a:p>
            <a:pPr marL="1350963" lvl="2" indent="-436563" defTabSz="449263" fontAlgn="base">
              <a:spcBef>
                <a:spcPts val="750"/>
              </a:spcBef>
              <a:spcAft>
                <a:spcPct val="0"/>
              </a:spcAft>
              <a:buClr>
                <a:srgbClr val="009DD9"/>
              </a:buClr>
              <a:buSzPct val="100000"/>
              <a:buFont typeface="Wingdings 2" pitchFamily="18" charset="2"/>
              <a:buNone/>
              <a:tabLst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/>
            </a:pPr>
            <a:endParaRPr lang="es-ES" altLang="es-AR" sz="3000" dirty="0">
              <a:solidFill>
                <a:srgbClr val="000000"/>
              </a:solidFill>
              <a:latin typeface="Tahoma" pitchFamily="34" charset="0"/>
            </a:endParaRPr>
          </a:p>
          <a:p>
            <a:pPr marL="1350963" lvl="2" indent="-436563" defTabSz="449263" fontAlgn="base">
              <a:spcBef>
                <a:spcPts val="750"/>
              </a:spcBef>
              <a:spcAft>
                <a:spcPct val="0"/>
              </a:spcAft>
              <a:buClr>
                <a:srgbClr val="009DD9"/>
              </a:buClr>
              <a:buSzPct val="100000"/>
              <a:buFont typeface="Wingdings 2" pitchFamily="18" charset="2"/>
              <a:buNone/>
              <a:tabLst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/>
            </a:pPr>
            <a:endParaRPr lang="es-ES" altLang="es-AR" sz="30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7109" name="7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08273DA-2927-4AE9-B56D-07A8D52EFA51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7110" name="6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851" y="6305550"/>
            <a:ext cx="289515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s-AR">
                <a:solidFill>
                  <a:srgbClr val="FFFFFF"/>
                </a:solidFill>
                <a:latin typeface="Arial" pitchFamily="34" charset="0"/>
              </a:rPr>
              <a:t>Raúl Martínez Appiolaza</a:t>
            </a:r>
          </a:p>
        </p:txBody>
      </p:sp>
    </p:spTree>
    <p:extLst>
      <p:ext uri="{BB962C8B-B14F-4D97-AF65-F5344CB8AC3E}">
        <p14:creationId xmlns:p14="http://schemas.microsoft.com/office/powerpoint/2010/main" val="23932328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6780755" y="6248400"/>
            <a:ext cx="19047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FED5B556-E293-4A98-B1F9-272829B8EC62}" type="slidenum">
              <a:rPr lang="es-AR" altLang="es-AR" sz="1000">
                <a:solidFill>
                  <a:srgbClr val="000000"/>
                </a:solidFill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82</a:t>
            </a:fld>
            <a:endParaRPr lang="es-AR" altLang="es-AR" sz="1000">
              <a:solidFill>
                <a:srgbClr val="000000"/>
              </a:solidFill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1434883" y="274638"/>
            <a:ext cx="7497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altLang="es-AR" sz="4300" b="1">
                <a:solidFill>
                  <a:srgbClr val="006B8D"/>
                </a:solidFill>
                <a:latin typeface="Tahoma" pitchFamily="34" charset="0"/>
              </a:rPr>
              <a:t>Factor: Garantía</a:t>
            </a:r>
          </a:p>
        </p:txBody>
      </p:sp>
      <p:sp>
        <p:nvSpPr>
          <p:cNvPr id="191492" name="Text Box 3"/>
          <p:cNvSpPr txBox="1">
            <a:spLocks noChangeArrowheads="1"/>
          </p:cNvSpPr>
          <p:nvPr/>
        </p:nvSpPr>
        <p:spPr bwMode="auto">
          <a:xfrm>
            <a:off x="270891" y="1600200"/>
            <a:ext cx="8600806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1352550" lvl="2" indent="-436563" algn="ctr" defTabSz="449263" fontAlgn="base">
              <a:spcBef>
                <a:spcPts val="750"/>
              </a:spcBef>
              <a:spcAft>
                <a:spcPct val="0"/>
              </a:spcAft>
              <a:buSzPct val="100000"/>
              <a:tabLst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l"/>
                <a:tab pos="8694738" algn="l"/>
                <a:tab pos="9609138" algn="l"/>
                <a:tab pos="10523538" algn="l"/>
              </a:tabLst>
              <a:defRPr/>
            </a:pPr>
            <a:r>
              <a:rPr lang="es-ES" altLang="es-AR" sz="2800" b="1" dirty="0">
                <a:solidFill>
                  <a:srgbClr val="000000"/>
                </a:solidFill>
              </a:rPr>
              <a:t>Zavala de González: </a:t>
            </a:r>
          </a:p>
          <a:p>
            <a:pPr marL="1352550" lvl="2" indent="-436563" algn="ctr" defTabSz="449263" fontAlgn="base">
              <a:spcBef>
                <a:spcPts val="650"/>
              </a:spcBef>
              <a:spcAft>
                <a:spcPct val="0"/>
              </a:spcAft>
              <a:buSzPct val="100000"/>
              <a:tabLst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l"/>
                <a:tab pos="8694738" algn="l"/>
                <a:tab pos="9609138" algn="l"/>
                <a:tab pos="10523538" algn="l"/>
              </a:tabLst>
              <a:defRPr/>
            </a:pPr>
            <a:r>
              <a:rPr lang="es-ES" altLang="es-AR" sz="2800" dirty="0">
                <a:solidFill>
                  <a:srgbClr val="000000"/>
                </a:solidFill>
              </a:rPr>
              <a:t>“Es la seguridad que alguien brinda a terceros de que, si se produce un daño en determinadas circunstancias, afrontará su resarcimiento”	</a:t>
            </a:r>
          </a:p>
          <a:p>
            <a:pPr marL="1352550" lvl="2" indent="-436563" defTabSz="449263" fontAlgn="base">
              <a:spcBef>
                <a:spcPts val="650"/>
              </a:spcBef>
              <a:spcAft>
                <a:spcPct val="0"/>
              </a:spcAft>
              <a:buSzPct val="100000"/>
              <a:tabLst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l"/>
                <a:tab pos="8694738" algn="l"/>
                <a:tab pos="9609138" algn="l"/>
                <a:tab pos="10523538" algn="l"/>
              </a:tabLst>
              <a:defRPr/>
            </a:pPr>
            <a:endParaRPr lang="es-ES" altLang="es-AR" sz="2800" dirty="0">
              <a:solidFill>
                <a:srgbClr val="000000"/>
              </a:solidFill>
            </a:endParaRPr>
          </a:p>
          <a:p>
            <a:pPr marL="1352550" lvl="2" indent="-436563" defTabSz="449263" fontAlgn="base">
              <a:spcBef>
                <a:spcPts val="650"/>
              </a:spcBef>
              <a:spcAft>
                <a:spcPct val="0"/>
              </a:spcAft>
              <a:buClr>
                <a:srgbClr val="009DD9"/>
              </a:buClr>
              <a:buSzPct val="100000"/>
              <a:buFont typeface="Wingdings 2" pitchFamily="18" charset="2"/>
              <a:buChar char=""/>
              <a:tabLst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l"/>
                <a:tab pos="8694738" algn="l"/>
                <a:tab pos="9609138" algn="l"/>
                <a:tab pos="10523538" algn="l"/>
              </a:tabLst>
              <a:defRPr/>
            </a:pPr>
            <a:r>
              <a:rPr lang="es-ES" altLang="es-AR" sz="2800" b="1" dirty="0">
                <a:solidFill>
                  <a:srgbClr val="000000"/>
                </a:solidFill>
              </a:rPr>
              <a:t>Se asegura la ‘indemnización’ y no la ‘inocuidad’</a:t>
            </a:r>
          </a:p>
          <a:p>
            <a:pPr marL="1352550" lvl="2" indent="-436563" defTabSz="449263" fontAlgn="base">
              <a:spcBef>
                <a:spcPts val="925"/>
              </a:spcBef>
              <a:spcAft>
                <a:spcPct val="0"/>
              </a:spcAft>
              <a:buClr>
                <a:srgbClr val="009DD9"/>
              </a:buClr>
              <a:buSzPct val="100000"/>
              <a:buFont typeface="Tahoma" pitchFamily="34" charset="0"/>
              <a:buNone/>
              <a:tabLst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l"/>
                <a:tab pos="8694738" algn="l"/>
                <a:tab pos="9609138" algn="l"/>
                <a:tab pos="10523538" algn="l"/>
              </a:tabLst>
              <a:defRPr/>
            </a:pPr>
            <a:endParaRPr lang="es-ES" altLang="es-AR" sz="3700" b="1" dirty="0">
              <a:solidFill>
                <a:srgbClr val="000000"/>
              </a:solidFill>
              <a:latin typeface="Tahoma" pitchFamily="34" charset="0"/>
            </a:endParaRPr>
          </a:p>
          <a:p>
            <a:pPr marL="1752600" lvl="3" indent="-379413" defTabSz="449263" fontAlgn="base">
              <a:spcBef>
                <a:spcPts val="575"/>
              </a:spcBef>
              <a:spcAft>
                <a:spcPct val="0"/>
              </a:spcAft>
              <a:buClr>
                <a:srgbClr val="0BD0D9"/>
              </a:buClr>
              <a:buSzPct val="100000"/>
              <a:buFont typeface="Tahoma" pitchFamily="34" charset="0"/>
              <a:buNone/>
              <a:tabLst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l"/>
                <a:tab pos="8694738" algn="l"/>
                <a:tab pos="9609138" algn="l"/>
                <a:tab pos="10523538" algn="l"/>
              </a:tabLst>
              <a:defRPr/>
            </a:pPr>
            <a:endParaRPr lang="es-ES" altLang="es-AR" sz="2300" b="1" dirty="0">
              <a:solidFill>
                <a:srgbClr val="000000"/>
              </a:solidFill>
              <a:latin typeface="Tahoma" pitchFamily="34" charset="0"/>
            </a:endParaRPr>
          </a:p>
          <a:p>
            <a:pPr marL="1752600" lvl="3" indent="-379413" defTabSz="449263" fontAlgn="base">
              <a:spcBef>
                <a:spcPts val="575"/>
              </a:spcBef>
              <a:spcAft>
                <a:spcPct val="0"/>
              </a:spcAft>
              <a:buClr>
                <a:srgbClr val="0BD0D9"/>
              </a:buClr>
              <a:buSzPct val="100000"/>
              <a:buFont typeface="Tahoma" pitchFamily="34" charset="0"/>
              <a:buNone/>
              <a:tabLst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l"/>
                <a:tab pos="8694738" algn="l"/>
                <a:tab pos="9609138" algn="l"/>
                <a:tab pos="10523538" algn="l"/>
              </a:tabLst>
              <a:defRPr/>
            </a:pPr>
            <a:endParaRPr lang="es-ES" altLang="es-AR" sz="23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8133" name="7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D60A30D-B832-4E90-92DA-C4FFF085778C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8134" name="6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851" y="6305550"/>
            <a:ext cx="289515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s-AR">
                <a:solidFill>
                  <a:srgbClr val="FFFFFF"/>
                </a:solidFill>
                <a:latin typeface="Arial" pitchFamily="34" charset="0"/>
              </a:rPr>
              <a:t>Raúl Martínez Appiolaza</a:t>
            </a:r>
          </a:p>
        </p:txBody>
      </p:sp>
    </p:spTree>
    <p:extLst>
      <p:ext uri="{BB962C8B-B14F-4D97-AF65-F5344CB8AC3E}">
        <p14:creationId xmlns:p14="http://schemas.microsoft.com/office/powerpoint/2010/main" val="2400160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6780755" y="6248400"/>
            <a:ext cx="19047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838BCCA8-0ED7-4CDB-B49B-C251C09DB4C1}" type="slidenum">
              <a:rPr lang="es-AR" altLang="es-AR" sz="1000">
                <a:solidFill>
                  <a:srgbClr val="000000"/>
                </a:solidFill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83</a:t>
            </a:fld>
            <a:endParaRPr lang="es-AR" altLang="es-AR" sz="1000">
              <a:solidFill>
                <a:srgbClr val="000000"/>
              </a:solidFill>
            </a:endParaRPr>
          </a:p>
        </p:txBody>
      </p:sp>
      <p:sp>
        <p:nvSpPr>
          <p:cNvPr id="118787" name="Text Box 2"/>
          <p:cNvSpPr txBox="1">
            <a:spLocks noChangeArrowheads="1"/>
          </p:cNvSpPr>
          <p:nvPr/>
        </p:nvSpPr>
        <p:spPr bwMode="auto">
          <a:xfrm>
            <a:off x="1434883" y="274638"/>
            <a:ext cx="749748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altLang="es-AR" sz="4300" b="1" dirty="0">
                <a:solidFill>
                  <a:srgbClr val="000000"/>
                </a:solidFill>
              </a:rPr>
              <a:t>Factor: Garantía</a:t>
            </a:r>
          </a:p>
        </p:txBody>
      </p:sp>
      <p:sp>
        <p:nvSpPr>
          <p:cNvPr id="193540" name="Text Box 3"/>
          <p:cNvSpPr txBox="1">
            <a:spLocks noChangeArrowheads="1"/>
          </p:cNvSpPr>
          <p:nvPr/>
        </p:nvSpPr>
        <p:spPr bwMode="auto">
          <a:xfrm>
            <a:off x="914259" y="1268417"/>
            <a:ext cx="7957438" cy="5284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33400" indent="-531813" defTabSz="449263" fontAlgn="base">
              <a:spcBef>
                <a:spcPts val="600"/>
              </a:spcBef>
              <a:spcAft>
                <a:spcPct val="0"/>
              </a:spcAft>
              <a:buSzPct val="80000"/>
              <a:tabLst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/>
            </a:pPr>
            <a:r>
              <a:rPr lang="es-ES" altLang="es-AR" sz="3400" b="1" u="sng" dirty="0">
                <a:solidFill>
                  <a:srgbClr val="000000"/>
                </a:solidFill>
              </a:rPr>
              <a:t>Contractual:</a:t>
            </a:r>
          </a:p>
          <a:p>
            <a:pPr marL="950913" lvl="1" indent="-493713" defTabSz="449263" fontAlgn="base">
              <a:spcBef>
                <a:spcPts val="550"/>
              </a:spcBef>
              <a:spcAft>
                <a:spcPct val="0"/>
              </a:spcAft>
              <a:buClr>
                <a:srgbClr val="0F6FC6"/>
              </a:buClr>
              <a:buSzPct val="100000"/>
              <a:buFont typeface="Verdana" pitchFamily="34" charset="0"/>
              <a:buChar char="◦"/>
              <a:tabLst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/>
            </a:pPr>
            <a:r>
              <a:rPr lang="es-ES" altLang="es-AR" sz="3200" b="1" dirty="0">
                <a:solidFill>
                  <a:srgbClr val="000000"/>
                </a:solidFill>
              </a:rPr>
              <a:t>Obligación de seguridad</a:t>
            </a:r>
          </a:p>
          <a:p>
            <a:pPr marL="1352550" lvl="2" indent="-436563" defTabSz="449263" fontAlgn="base">
              <a:spcBef>
                <a:spcPts val="600"/>
              </a:spcBef>
              <a:spcAft>
                <a:spcPct val="0"/>
              </a:spcAft>
              <a:buSzPct val="100000"/>
              <a:tabLst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/>
            </a:pPr>
            <a:r>
              <a:rPr lang="es-ES" altLang="es-AR" sz="2400" dirty="0">
                <a:solidFill>
                  <a:srgbClr val="000000"/>
                </a:solidFill>
              </a:rPr>
              <a:t>a) Expresa: en el contrato.</a:t>
            </a:r>
          </a:p>
          <a:p>
            <a:pPr marL="1352550" lvl="2" indent="-436563" defTabSz="449263" fontAlgn="base">
              <a:spcBef>
                <a:spcPts val="600"/>
              </a:spcBef>
              <a:spcAft>
                <a:spcPct val="0"/>
              </a:spcAft>
              <a:buSzPct val="100000"/>
              <a:tabLst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/>
            </a:pPr>
            <a:r>
              <a:rPr lang="es-ES" altLang="es-AR" sz="2400" dirty="0">
                <a:solidFill>
                  <a:srgbClr val="000000"/>
                </a:solidFill>
              </a:rPr>
              <a:t>b) Tácita: (Buena fe – art. 961 CC.) </a:t>
            </a:r>
          </a:p>
          <a:p>
            <a:pPr marL="1751013" lvl="3" indent="-379413" defTabSz="449263" fontAlgn="base">
              <a:spcBef>
                <a:spcPts val="525"/>
              </a:spcBef>
              <a:spcAft>
                <a:spcPct val="0"/>
              </a:spcAft>
              <a:buClr>
                <a:srgbClr val="0BD0D9"/>
              </a:buClr>
              <a:buSzPct val="100000"/>
              <a:buFont typeface="Wingdings 2" pitchFamily="18" charset="2"/>
              <a:buChar char=""/>
              <a:tabLst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/>
            </a:pPr>
            <a:r>
              <a:rPr lang="es-ES" altLang="es-AR" sz="2400" dirty="0">
                <a:solidFill>
                  <a:srgbClr val="000000"/>
                </a:solidFill>
              </a:rPr>
              <a:t>Espectáculos públicos</a:t>
            </a:r>
          </a:p>
          <a:p>
            <a:pPr marL="1751013" lvl="3" indent="-379413" defTabSz="449263" fontAlgn="base">
              <a:spcBef>
                <a:spcPts val="525"/>
              </a:spcBef>
              <a:spcAft>
                <a:spcPct val="0"/>
              </a:spcAft>
              <a:buClr>
                <a:srgbClr val="0BD0D9"/>
              </a:buClr>
              <a:buSzPct val="100000"/>
              <a:buFont typeface="Wingdings 2" pitchFamily="18" charset="2"/>
              <a:buChar char=""/>
              <a:tabLst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/>
            </a:pPr>
            <a:r>
              <a:rPr lang="es-ES" altLang="es-AR" sz="2400" dirty="0">
                <a:solidFill>
                  <a:srgbClr val="000000"/>
                </a:solidFill>
              </a:rPr>
              <a:t>Clínicas o sanatorios</a:t>
            </a:r>
          </a:p>
          <a:p>
            <a:pPr marL="1352550" lvl="2" indent="-436563" defTabSz="449263" fontAlgn="base">
              <a:spcBef>
                <a:spcPts val="600"/>
              </a:spcBef>
              <a:spcAft>
                <a:spcPct val="0"/>
              </a:spcAft>
              <a:buSzPct val="100000"/>
              <a:tabLst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/>
            </a:pPr>
            <a:r>
              <a:rPr lang="es-ES" altLang="es-AR" sz="2400" dirty="0">
                <a:solidFill>
                  <a:srgbClr val="000000"/>
                </a:solidFill>
              </a:rPr>
              <a:t>c) Ley </a:t>
            </a:r>
          </a:p>
          <a:p>
            <a:pPr marL="1751013" lvl="3" indent="-379413" defTabSz="449263" fontAlgn="base">
              <a:spcBef>
                <a:spcPts val="525"/>
              </a:spcBef>
              <a:spcAft>
                <a:spcPct val="0"/>
              </a:spcAft>
              <a:buClr>
                <a:srgbClr val="0BD0D9"/>
              </a:buClr>
              <a:buSzPct val="100000"/>
              <a:buFont typeface="Wingdings 2" pitchFamily="18" charset="2"/>
              <a:buChar char=""/>
              <a:tabLst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/>
            </a:pPr>
            <a:r>
              <a:rPr lang="es-ES" altLang="es-AR" sz="2400" dirty="0">
                <a:solidFill>
                  <a:srgbClr val="000000"/>
                </a:solidFill>
              </a:rPr>
              <a:t>Transportista (art. 1289, C.C.C.)</a:t>
            </a:r>
          </a:p>
          <a:p>
            <a:pPr marL="1751013" lvl="3" indent="-379413" defTabSz="449263" fontAlgn="base">
              <a:spcBef>
                <a:spcPts val="525"/>
              </a:spcBef>
              <a:spcAft>
                <a:spcPct val="0"/>
              </a:spcAft>
              <a:buClr>
                <a:srgbClr val="0BD0D9"/>
              </a:buClr>
              <a:buSzPct val="100000"/>
              <a:buFont typeface="Wingdings 2" pitchFamily="18" charset="2"/>
              <a:buChar char=""/>
              <a:tabLst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/>
            </a:pPr>
            <a:r>
              <a:rPr lang="es-ES" altLang="es-AR" sz="2400" dirty="0">
                <a:solidFill>
                  <a:srgbClr val="000000"/>
                </a:solidFill>
              </a:rPr>
              <a:t>Espectáculo deportivo (art. 51,  Ley 24.192) </a:t>
            </a:r>
          </a:p>
          <a:p>
            <a:pPr marL="1751013" lvl="3" indent="-379413" defTabSz="449263" fontAlgn="base">
              <a:spcBef>
                <a:spcPts val="525"/>
              </a:spcBef>
              <a:spcAft>
                <a:spcPct val="0"/>
              </a:spcAft>
              <a:buClr>
                <a:srgbClr val="0BD0D9"/>
              </a:buClr>
              <a:buSzPct val="100000"/>
              <a:buFont typeface="Wingdings 2" pitchFamily="18" charset="2"/>
              <a:buChar char=""/>
              <a:tabLst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/>
            </a:pPr>
            <a:r>
              <a:rPr lang="es-ES" altLang="es-AR" sz="2400" dirty="0">
                <a:solidFill>
                  <a:srgbClr val="000000"/>
                </a:solidFill>
              </a:rPr>
              <a:t>Contrato de consumo (art. 42 C.N. – art. 5, Ley 24.240)</a:t>
            </a:r>
          </a:p>
          <a:p>
            <a:pPr marL="1751013" lvl="3" indent="-379413" defTabSz="449263" fontAlgn="base">
              <a:spcBef>
                <a:spcPts val="525"/>
              </a:spcBef>
              <a:spcAft>
                <a:spcPct val="0"/>
              </a:spcAft>
              <a:buSzPct val="100000"/>
              <a:tabLst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/>
            </a:pPr>
            <a:endParaRPr lang="es-ES" altLang="es-AR" sz="2100" dirty="0">
              <a:solidFill>
                <a:srgbClr val="000000"/>
              </a:solidFill>
              <a:latin typeface="Tahoma" pitchFamily="34" charset="0"/>
            </a:endParaRPr>
          </a:p>
          <a:p>
            <a:pPr marL="1751013" lvl="3" indent="-379413" defTabSz="449263" fontAlgn="base">
              <a:spcBef>
                <a:spcPts val="525"/>
              </a:spcBef>
              <a:spcAft>
                <a:spcPct val="0"/>
              </a:spcAft>
              <a:buClr>
                <a:srgbClr val="0BD0D9"/>
              </a:buClr>
              <a:buSzPct val="100000"/>
              <a:buFont typeface="Wingdings 2" pitchFamily="18" charset="2"/>
              <a:buNone/>
              <a:tabLst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/>
            </a:pPr>
            <a:endParaRPr lang="es-ES" altLang="es-AR" sz="2100" dirty="0">
              <a:solidFill>
                <a:srgbClr val="000000"/>
              </a:solidFill>
              <a:latin typeface="Tahoma" pitchFamily="34" charset="0"/>
            </a:endParaRPr>
          </a:p>
          <a:p>
            <a:pPr marL="1352550" lvl="2" indent="-436563" defTabSz="449263" fontAlgn="base">
              <a:spcBef>
                <a:spcPts val="575"/>
              </a:spcBef>
              <a:spcAft>
                <a:spcPct val="0"/>
              </a:spcAft>
              <a:buClr>
                <a:srgbClr val="009DD9"/>
              </a:buClr>
              <a:buSzPct val="100000"/>
              <a:buFont typeface="Wingdings 2" pitchFamily="18" charset="2"/>
              <a:buNone/>
              <a:tabLst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/>
            </a:pPr>
            <a:endParaRPr lang="es-ES" altLang="es-AR" sz="2300" dirty="0">
              <a:solidFill>
                <a:srgbClr val="000000"/>
              </a:solidFill>
              <a:latin typeface="Tahoma" pitchFamily="34" charset="0"/>
            </a:endParaRPr>
          </a:p>
          <a:p>
            <a:pPr marL="1352550" lvl="2" indent="-436563" defTabSz="449263" fontAlgn="base">
              <a:spcBef>
                <a:spcPts val="575"/>
              </a:spcBef>
              <a:spcAft>
                <a:spcPct val="0"/>
              </a:spcAft>
              <a:buSzPct val="100000"/>
              <a:tabLst>
                <a:tab pos="1081088" algn="l"/>
                <a:tab pos="1995488" algn="l"/>
                <a:tab pos="2909888" algn="l"/>
                <a:tab pos="3824288" algn="l"/>
                <a:tab pos="4738688" algn="l"/>
                <a:tab pos="5653088" algn="l"/>
                <a:tab pos="6567488" algn="l"/>
                <a:tab pos="7481888" algn="l"/>
                <a:tab pos="8396288" algn="l"/>
                <a:tab pos="9310688" algn="l"/>
                <a:tab pos="10225088" algn="l"/>
              </a:tabLst>
              <a:defRPr/>
            </a:pPr>
            <a:endParaRPr lang="es-ES" altLang="es-AR" sz="23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9157" name="7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259964F-8D60-47F4-99DA-B2053186F824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9158" name="6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851" y="6305550"/>
            <a:ext cx="289515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s-AR">
                <a:solidFill>
                  <a:srgbClr val="FFFFFF"/>
                </a:solidFill>
                <a:latin typeface="Arial" pitchFamily="34" charset="0"/>
              </a:rPr>
              <a:t>Raúl Martínez Appiolaza</a:t>
            </a:r>
          </a:p>
        </p:txBody>
      </p:sp>
    </p:spTree>
    <p:extLst>
      <p:ext uri="{BB962C8B-B14F-4D97-AF65-F5344CB8AC3E}">
        <p14:creationId xmlns:p14="http://schemas.microsoft.com/office/powerpoint/2010/main" val="3877889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6780755" y="6248400"/>
            <a:ext cx="19047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74B30949-32D4-43DF-BFFA-A563F32D9C08}" type="slidenum">
              <a:rPr lang="es-AR" altLang="es-AR" sz="1000">
                <a:solidFill>
                  <a:srgbClr val="000000"/>
                </a:solidFill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84</a:t>
            </a:fld>
            <a:endParaRPr lang="es-AR" altLang="es-AR" sz="1000">
              <a:solidFill>
                <a:srgbClr val="000000"/>
              </a:solidFill>
            </a:endParaRPr>
          </a:p>
        </p:txBody>
      </p:sp>
      <p:sp>
        <p:nvSpPr>
          <p:cNvPr id="119811" name="Text Box 2"/>
          <p:cNvSpPr txBox="1">
            <a:spLocks noChangeArrowheads="1"/>
          </p:cNvSpPr>
          <p:nvPr/>
        </p:nvSpPr>
        <p:spPr bwMode="auto">
          <a:xfrm>
            <a:off x="1434883" y="274638"/>
            <a:ext cx="749748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altLang="es-AR" sz="4300" b="1" dirty="0">
                <a:solidFill>
                  <a:srgbClr val="000000"/>
                </a:solidFill>
              </a:rPr>
              <a:t>Factor: Garantía</a:t>
            </a:r>
          </a:p>
        </p:txBody>
      </p:sp>
      <p:sp>
        <p:nvSpPr>
          <p:cNvPr id="195588" name="Text Box 3"/>
          <p:cNvSpPr txBox="1">
            <a:spLocks noChangeArrowheads="1"/>
          </p:cNvSpPr>
          <p:nvPr/>
        </p:nvSpPr>
        <p:spPr bwMode="auto">
          <a:xfrm>
            <a:off x="914259" y="1600200"/>
            <a:ext cx="7957438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952500" lvl="1" indent="-493713" defTabSz="449263" fontAlgn="base">
              <a:spcBef>
                <a:spcPts val="550"/>
              </a:spcBef>
              <a:spcAft>
                <a:spcPct val="0"/>
              </a:spcAft>
              <a:buSzPct val="100000"/>
              <a:tabLst>
                <a:tab pos="1225550" algn="l"/>
                <a:tab pos="2139950" algn="l"/>
                <a:tab pos="3054350" algn="l"/>
                <a:tab pos="3968750" algn="l"/>
                <a:tab pos="4883150" algn="l"/>
                <a:tab pos="5797550" algn="l"/>
                <a:tab pos="6711950" algn="l"/>
                <a:tab pos="7626350" algn="l"/>
                <a:tab pos="8540750" algn="l"/>
                <a:tab pos="9455150" algn="l"/>
                <a:tab pos="10369550" algn="l"/>
              </a:tabLst>
              <a:defRPr/>
            </a:pPr>
            <a:r>
              <a:rPr lang="es-ES" altLang="es-AR" sz="2700" b="1" u="sng" dirty="0">
                <a:solidFill>
                  <a:srgbClr val="000000"/>
                </a:solidFill>
              </a:rPr>
              <a:t>Extracontractual</a:t>
            </a:r>
          </a:p>
          <a:p>
            <a:pPr marL="952500" lvl="1" indent="-493713" defTabSz="449263" fontAlgn="base">
              <a:spcBef>
                <a:spcPts val="550"/>
              </a:spcBef>
              <a:spcAft>
                <a:spcPct val="0"/>
              </a:spcAft>
              <a:buClr>
                <a:srgbClr val="0F6FC6"/>
              </a:buClr>
              <a:buSzPct val="100000"/>
              <a:buFont typeface="Verdana" pitchFamily="34" charset="0"/>
              <a:buChar char="◦"/>
              <a:tabLst>
                <a:tab pos="1225550" algn="l"/>
                <a:tab pos="2139950" algn="l"/>
                <a:tab pos="3054350" algn="l"/>
                <a:tab pos="3968750" algn="l"/>
                <a:tab pos="4883150" algn="l"/>
                <a:tab pos="5797550" algn="l"/>
                <a:tab pos="6711950" algn="l"/>
                <a:tab pos="7626350" algn="l"/>
                <a:tab pos="8540750" algn="l"/>
                <a:tab pos="9455150" algn="l"/>
                <a:tab pos="10369550" algn="l"/>
              </a:tabLst>
              <a:defRPr/>
            </a:pPr>
            <a:r>
              <a:rPr lang="es-ES" altLang="es-AR" sz="2700" dirty="0">
                <a:solidFill>
                  <a:srgbClr val="000000"/>
                </a:solidFill>
              </a:rPr>
              <a:t>La ley crea el deber de seguridad</a:t>
            </a:r>
          </a:p>
          <a:p>
            <a:pPr marL="952500" lvl="1" indent="-493713" defTabSz="449263" fontAlgn="base">
              <a:spcBef>
                <a:spcPts val="550"/>
              </a:spcBef>
              <a:spcAft>
                <a:spcPct val="0"/>
              </a:spcAft>
              <a:buClr>
                <a:srgbClr val="0F6FC6"/>
              </a:buClr>
              <a:buSzPct val="100000"/>
              <a:buFont typeface="Verdana" pitchFamily="34" charset="0"/>
              <a:buChar char="◦"/>
              <a:tabLst>
                <a:tab pos="1225550" algn="l"/>
                <a:tab pos="2139950" algn="l"/>
                <a:tab pos="3054350" algn="l"/>
                <a:tab pos="3968750" algn="l"/>
                <a:tab pos="4883150" algn="l"/>
                <a:tab pos="5797550" algn="l"/>
                <a:tab pos="6711950" algn="l"/>
                <a:tab pos="7626350" algn="l"/>
                <a:tab pos="8540750" algn="l"/>
                <a:tab pos="9455150" algn="l"/>
                <a:tab pos="10369550" algn="l"/>
              </a:tabLst>
              <a:defRPr/>
            </a:pPr>
            <a:r>
              <a:rPr lang="es-ES" altLang="es-AR" sz="2700" dirty="0">
                <a:solidFill>
                  <a:srgbClr val="000000"/>
                </a:solidFill>
              </a:rPr>
              <a:t>Dos inocentes (victima y civilmente responsable)</a:t>
            </a:r>
          </a:p>
          <a:p>
            <a:pPr marL="952500" lvl="1" indent="-493713" defTabSz="449263" fontAlgn="base">
              <a:spcBef>
                <a:spcPts val="550"/>
              </a:spcBef>
              <a:spcAft>
                <a:spcPct val="0"/>
              </a:spcAft>
              <a:buClr>
                <a:srgbClr val="0F6FC6"/>
              </a:buClr>
              <a:buSzPct val="100000"/>
              <a:buFont typeface="Verdana" pitchFamily="34" charset="0"/>
              <a:buNone/>
              <a:tabLst>
                <a:tab pos="1225550" algn="l"/>
                <a:tab pos="2139950" algn="l"/>
                <a:tab pos="3054350" algn="l"/>
                <a:tab pos="3968750" algn="l"/>
                <a:tab pos="4883150" algn="l"/>
                <a:tab pos="5797550" algn="l"/>
                <a:tab pos="6711950" algn="l"/>
                <a:tab pos="7626350" algn="l"/>
                <a:tab pos="8540750" algn="l"/>
                <a:tab pos="9455150" algn="l"/>
                <a:tab pos="10369550" algn="l"/>
              </a:tabLst>
              <a:defRPr/>
            </a:pPr>
            <a:endParaRPr lang="es-ES" altLang="es-AR" sz="2700" dirty="0">
              <a:solidFill>
                <a:srgbClr val="000000"/>
              </a:solidFill>
            </a:endParaRPr>
          </a:p>
          <a:p>
            <a:pPr marL="952500" lvl="1" indent="-493713" defTabSz="449263" fontAlgn="base">
              <a:spcBef>
                <a:spcPts val="550"/>
              </a:spcBef>
              <a:spcAft>
                <a:spcPct val="0"/>
              </a:spcAft>
              <a:buClr>
                <a:srgbClr val="0F6FC6"/>
              </a:buClr>
              <a:buSzPct val="100000"/>
              <a:buFont typeface="Verdana" pitchFamily="34" charset="0"/>
              <a:buChar char="◦"/>
              <a:tabLst>
                <a:tab pos="1225550" algn="l"/>
                <a:tab pos="2139950" algn="l"/>
                <a:tab pos="3054350" algn="l"/>
                <a:tab pos="3968750" algn="l"/>
                <a:tab pos="4883150" algn="l"/>
                <a:tab pos="5797550" algn="l"/>
                <a:tab pos="6711950" algn="l"/>
                <a:tab pos="7626350" algn="l"/>
                <a:tab pos="8540750" algn="l"/>
                <a:tab pos="9455150" algn="l"/>
                <a:tab pos="10369550" algn="l"/>
              </a:tabLst>
              <a:defRPr/>
            </a:pPr>
            <a:r>
              <a:rPr lang="es-ES" altLang="es-AR" sz="2700" dirty="0">
                <a:solidFill>
                  <a:srgbClr val="000000"/>
                </a:solidFill>
              </a:rPr>
              <a:t>Casos:</a:t>
            </a:r>
          </a:p>
          <a:p>
            <a:pPr marL="1350963" lvl="2" indent="-436563" defTabSz="449263" fontAlgn="base">
              <a:spcBef>
                <a:spcPts val="600"/>
              </a:spcBef>
              <a:spcAft>
                <a:spcPct val="0"/>
              </a:spcAft>
              <a:buClr>
                <a:srgbClr val="009DD9"/>
              </a:buClr>
              <a:buSzPct val="100000"/>
              <a:buFont typeface="Wingdings 2" pitchFamily="18" charset="2"/>
              <a:buChar char=""/>
              <a:tabLst>
                <a:tab pos="1225550" algn="l"/>
                <a:tab pos="2139950" algn="l"/>
                <a:tab pos="3054350" algn="l"/>
                <a:tab pos="3968750" algn="l"/>
                <a:tab pos="4883150" algn="l"/>
                <a:tab pos="5797550" algn="l"/>
                <a:tab pos="6711950" algn="l"/>
                <a:tab pos="7626350" algn="l"/>
                <a:tab pos="8540750" algn="l"/>
                <a:tab pos="9455150" algn="l"/>
                <a:tab pos="10369550" algn="l"/>
              </a:tabLst>
              <a:defRPr/>
            </a:pPr>
            <a:r>
              <a:rPr lang="es-ES" altLang="es-AR" sz="2700" dirty="0">
                <a:solidFill>
                  <a:srgbClr val="000000"/>
                </a:solidFill>
              </a:rPr>
              <a:t>Responsabilidad del patrono (Art. 1753, C.C.C.N.)</a:t>
            </a:r>
          </a:p>
          <a:p>
            <a:pPr marL="1350963" lvl="2" indent="-436563" defTabSz="449263" fontAlgn="base">
              <a:spcBef>
                <a:spcPts val="600"/>
              </a:spcBef>
              <a:spcAft>
                <a:spcPct val="0"/>
              </a:spcAft>
              <a:buClr>
                <a:srgbClr val="009DD9"/>
              </a:buClr>
              <a:buSzPct val="100000"/>
              <a:buFont typeface="Wingdings 2" pitchFamily="18" charset="2"/>
              <a:buChar char=""/>
              <a:tabLst>
                <a:tab pos="1225550" algn="l"/>
                <a:tab pos="2139950" algn="l"/>
                <a:tab pos="3054350" algn="l"/>
                <a:tab pos="3968750" algn="l"/>
                <a:tab pos="4883150" algn="l"/>
                <a:tab pos="5797550" algn="l"/>
                <a:tab pos="6711950" algn="l"/>
                <a:tab pos="7626350" algn="l"/>
                <a:tab pos="8540750" algn="l"/>
                <a:tab pos="9455150" algn="l"/>
                <a:tab pos="10369550" algn="l"/>
              </a:tabLst>
              <a:defRPr/>
            </a:pPr>
            <a:r>
              <a:rPr lang="es-ES" altLang="es-AR" sz="2700" dirty="0">
                <a:solidFill>
                  <a:srgbClr val="000000"/>
                </a:solidFill>
              </a:rPr>
              <a:t>Responsabilidad del dueño del establecimiento educativo (Art. 1767) - por daños causados a terceros</a:t>
            </a:r>
          </a:p>
        </p:txBody>
      </p:sp>
      <p:sp>
        <p:nvSpPr>
          <p:cNvPr id="50181" name="7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A52D467-F447-45E0-8609-6958D11E0BAE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0182" name="6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851" y="6305550"/>
            <a:ext cx="289515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s-AR">
                <a:solidFill>
                  <a:srgbClr val="FFFFFF"/>
                </a:solidFill>
                <a:latin typeface="Arial" pitchFamily="34" charset="0"/>
              </a:rPr>
              <a:t>Raúl Martínez Appiolaza</a:t>
            </a:r>
          </a:p>
        </p:txBody>
      </p:sp>
    </p:spTree>
    <p:extLst>
      <p:ext uri="{BB962C8B-B14F-4D97-AF65-F5344CB8AC3E}">
        <p14:creationId xmlns:p14="http://schemas.microsoft.com/office/powerpoint/2010/main" val="473394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304753" y="6248400"/>
            <a:ext cx="19047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AR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7009318" y="6248400"/>
            <a:ext cx="19047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E732B8A1-DAF1-43F3-8A04-5A38BDE1B1F7}" type="slidenum">
              <a:rPr lang="es-ES" altLang="es-AR" sz="1400">
                <a:solidFill>
                  <a:srgbClr val="000000"/>
                </a:solidFill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85</a:t>
            </a:fld>
            <a:endParaRPr lang="es-ES" altLang="es-AR" sz="1400">
              <a:solidFill>
                <a:srgbClr val="000000"/>
              </a:solidFill>
            </a:endParaRPr>
          </a:p>
        </p:txBody>
      </p:sp>
      <p:sp>
        <p:nvSpPr>
          <p:cNvPr id="93187" name="AutoShape 3"/>
          <p:cNvSpPr>
            <a:spLocks noChangeArrowheads="1"/>
          </p:cNvSpPr>
          <p:nvPr/>
        </p:nvSpPr>
        <p:spPr bwMode="auto">
          <a:xfrm>
            <a:off x="1116017" y="0"/>
            <a:ext cx="7542636" cy="609600"/>
          </a:xfrm>
          <a:prstGeom prst="wedgeRectCallout">
            <a:avLst>
              <a:gd name="adj1" fmla="val 12856"/>
              <a:gd name="adj2" fmla="val 44852"/>
            </a:avLst>
          </a:prstGeom>
          <a:solidFill>
            <a:schemeClr val="bg1"/>
          </a:solidFill>
          <a:ln w="25560">
            <a:solidFill>
              <a:srgbClr val="08509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  <a:ea typeface="ＭＳ Ｐゴシック" charset="-128"/>
              </a:rPr>
              <a:t>FACTORES  OBJETIVOS EN EL CCCN</a:t>
            </a:r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2395697" y="692150"/>
            <a:ext cx="6746892" cy="5761038"/>
          </a:xfrm>
          <a:prstGeom prst="leftArrow">
            <a:avLst>
              <a:gd name="adj1" fmla="val 100000"/>
              <a:gd name="adj2" fmla="val 9847"/>
            </a:avLst>
          </a:prstGeom>
          <a:solidFill>
            <a:schemeClr val="accent1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2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</a:rPr>
              <a:t> 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400" b="1" dirty="0">
                <a:solidFill>
                  <a:srgbClr val="000000"/>
                </a:solidFill>
                <a:ea typeface="ＭＳ Ｐゴシック" charset="-128"/>
              </a:rPr>
              <a:t>Responsabilidad del Principal por el hecho del dependiente (art. 1.753);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400" b="1" dirty="0">
                <a:solidFill>
                  <a:srgbClr val="000000"/>
                </a:solidFill>
                <a:ea typeface="ＭＳ Ｐゴシック" charset="-128"/>
              </a:rPr>
              <a:t>Responsabilidad de los Padres por el hecho de los hijos menores (art. 1.754, 1.755);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400" b="1" dirty="0">
                <a:solidFill>
                  <a:srgbClr val="000000"/>
                </a:solidFill>
                <a:ea typeface="ＭＳ Ｐゴシック" charset="-128"/>
              </a:rPr>
              <a:t>Responsabilidad por el hecho de las cosas y actividades riesgosas (art. 1.730);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400" b="1" dirty="0">
                <a:solidFill>
                  <a:srgbClr val="000000"/>
                </a:solidFill>
                <a:ea typeface="ＭＳ Ｐゴシック" charset="-128"/>
              </a:rPr>
              <a:t>Responsabilidad de los establecimientos educativos (art. 1.765)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400" b="1" dirty="0">
                <a:solidFill>
                  <a:srgbClr val="000000"/>
                </a:solidFill>
                <a:ea typeface="ＭＳ Ｐゴシック" charset="-128"/>
              </a:rPr>
              <a:t>Responsabilidad Colectiva y Anónima (art. 1.760-1.762).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400" b="1" dirty="0">
                <a:solidFill>
                  <a:srgbClr val="000000"/>
                </a:solidFill>
              </a:rPr>
              <a:t> Responsabilidad del tomador o guardián de las cosas dadas en leasing: arts. 1243 y 1757 </a:t>
            </a:r>
            <a:r>
              <a:rPr lang="es-ES" sz="2400" b="1" dirty="0" err="1">
                <a:solidFill>
                  <a:srgbClr val="000000"/>
                </a:solidFill>
              </a:rPr>
              <a:t>CCyCN</a:t>
            </a:r>
            <a:r>
              <a:rPr lang="es-ES" sz="2400" b="1" dirty="0">
                <a:solidFill>
                  <a:srgbClr val="000000"/>
                </a:solidFill>
              </a:rPr>
              <a:t>.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400" b="1" dirty="0">
                <a:solidFill>
                  <a:srgbClr val="000000"/>
                </a:solidFill>
              </a:rPr>
              <a:t>Responsabilidad por obras en ruina o impropias para su destino: (art. 1273 </a:t>
            </a:r>
            <a:r>
              <a:rPr lang="es-ES" sz="2400" b="1" dirty="0" err="1">
                <a:solidFill>
                  <a:srgbClr val="000000"/>
                </a:solidFill>
              </a:rPr>
              <a:t>CCyCN</a:t>
            </a:r>
            <a:r>
              <a:rPr lang="es-ES" sz="2400" b="1" dirty="0">
                <a:solidFill>
                  <a:srgbClr val="000000"/>
                </a:solidFill>
              </a:rPr>
              <a:t>)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400" b="1" dirty="0">
                <a:solidFill>
                  <a:srgbClr val="000000"/>
                </a:solidFill>
              </a:rPr>
              <a:t> Responsabilidad del Estado: ley 26.944/2014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sz="2200" b="1" dirty="0">
              <a:solidFill>
                <a:srgbClr val="000000"/>
              </a:solidFill>
              <a:ea typeface="ＭＳ Ｐゴシック" charset="-128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sz="2400" b="1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5" y="725488"/>
            <a:ext cx="2971341" cy="563721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es-AR" sz="2600">
                <a:solidFill>
                  <a:srgbClr val="FF0000"/>
                </a:solidFill>
                <a:latin typeface="Gill Sans MT" pitchFamily="34" charset="0"/>
              </a:rPr>
              <a:t/>
            </a:r>
            <a:br>
              <a:rPr lang="en-US" altLang="es-AR" sz="2600">
                <a:solidFill>
                  <a:srgbClr val="FF0000"/>
                </a:solidFill>
                <a:latin typeface="Gill Sans MT" pitchFamily="34" charset="0"/>
              </a:rPr>
            </a:br>
            <a:r>
              <a:rPr lang="en-US" altLang="es-AR" sz="2600">
                <a:solidFill>
                  <a:srgbClr val="FF0000"/>
                </a:solidFill>
                <a:latin typeface="Gill Sans MT" pitchFamily="34" charset="0"/>
              </a:rPr>
              <a:t/>
            </a:r>
            <a:br>
              <a:rPr lang="en-US" altLang="es-AR" sz="2600">
                <a:solidFill>
                  <a:srgbClr val="FF0000"/>
                </a:solidFill>
                <a:latin typeface="Gill Sans MT" pitchFamily="34" charset="0"/>
              </a:rPr>
            </a:br>
            <a:r>
              <a:rPr lang="en-US" altLang="es-AR" sz="2600">
                <a:solidFill>
                  <a:srgbClr val="FF0000"/>
                </a:solidFill>
                <a:latin typeface="Gill Sans MT" pitchFamily="34" charset="0"/>
              </a:rPr>
              <a:t/>
            </a:r>
            <a:br>
              <a:rPr lang="en-US" altLang="es-AR" sz="2600">
                <a:solidFill>
                  <a:srgbClr val="FF0000"/>
                </a:solidFill>
                <a:latin typeface="Gill Sans MT" pitchFamily="34" charset="0"/>
              </a:rPr>
            </a:br>
            <a:r>
              <a:rPr lang="en-US" altLang="es-AR" sz="2600" b="1">
                <a:solidFill>
                  <a:srgbClr val="000000"/>
                </a:solidFill>
                <a:latin typeface="Gill Sans MT" pitchFamily="34" charset="0"/>
              </a:rPr>
              <a:t>Algunos casos de responsabilidad objetiva en el CCyC</a:t>
            </a:r>
            <a:br>
              <a:rPr lang="en-US" altLang="es-AR" sz="2600" b="1">
                <a:solidFill>
                  <a:srgbClr val="000000"/>
                </a:solidFill>
                <a:latin typeface="Gill Sans MT" pitchFamily="34" charset="0"/>
              </a:rPr>
            </a:br>
            <a:r>
              <a:rPr lang="en-US" altLang="es-AR" sz="2600" b="1">
                <a:solidFill>
                  <a:srgbClr val="000000"/>
                </a:solidFill>
                <a:latin typeface="Gill Sans MT" pitchFamily="34" charset="0"/>
              </a:rPr>
              <a:t/>
            </a:r>
            <a:br>
              <a:rPr lang="en-US" altLang="es-AR" sz="2600" b="1">
                <a:solidFill>
                  <a:srgbClr val="000000"/>
                </a:solidFill>
                <a:latin typeface="Gill Sans MT" pitchFamily="34" charset="0"/>
              </a:rPr>
            </a:br>
            <a:r>
              <a:rPr lang="en-US" altLang="es-AR" sz="2600" b="1">
                <a:solidFill>
                  <a:srgbClr val="000000"/>
                </a:solidFill>
                <a:latin typeface="Gill Sans MT" pitchFamily="34" charset="0"/>
              </a:rPr>
              <a:t/>
            </a:r>
            <a:br>
              <a:rPr lang="en-US" altLang="es-AR" sz="2600" b="1">
                <a:solidFill>
                  <a:srgbClr val="000000"/>
                </a:solidFill>
                <a:latin typeface="Gill Sans MT" pitchFamily="34" charset="0"/>
              </a:rPr>
            </a:br>
            <a:r>
              <a:rPr lang="en-US" altLang="es-AR" sz="2600" b="1">
                <a:solidFill>
                  <a:srgbClr val="000000"/>
                </a:solidFill>
                <a:latin typeface="Gill Sans MT" pitchFamily="34" charset="0"/>
              </a:rPr>
              <a:t/>
            </a:r>
            <a:br>
              <a:rPr lang="en-US" altLang="es-AR" sz="2600" b="1">
                <a:solidFill>
                  <a:srgbClr val="000000"/>
                </a:solidFill>
                <a:latin typeface="Gill Sans MT" pitchFamily="34" charset="0"/>
              </a:rPr>
            </a:br>
            <a:r>
              <a:rPr lang="en-US" altLang="es-AR" sz="2600" b="1">
                <a:solidFill>
                  <a:srgbClr val="000000"/>
                </a:solidFill>
                <a:latin typeface="Gill Sans MT" pitchFamily="34" charset="0"/>
              </a:rPr>
              <a:t/>
            </a:r>
            <a:br>
              <a:rPr lang="en-US" altLang="es-AR" sz="2600" b="1">
                <a:solidFill>
                  <a:srgbClr val="000000"/>
                </a:solidFill>
                <a:latin typeface="Gill Sans MT" pitchFamily="34" charset="0"/>
              </a:rPr>
            </a:br>
            <a:endParaRPr lang="en-US" altLang="es-AR" sz="2600" b="1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1207" name="10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D671A90-4361-418D-985C-1F058D34A110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08" name="9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851" y="6305550"/>
            <a:ext cx="289515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s-AR">
                <a:solidFill>
                  <a:srgbClr val="FFFFFF"/>
                </a:solidFill>
                <a:latin typeface="Arial" pitchFamily="34" charset="0"/>
              </a:rPr>
              <a:t>Raúl Martínez Appiolaza</a:t>
            </a:r>
          </a:p>
        </p:txBody>
      </p:sp>
    </p:spTree>
    <p:extLst>
      <p:ext uri="{BB962C8B-B14F-4D97-AF65-F5344CB8AC3E}">
        <p14:creationId xmlns:p14="http://schemas.microsoft.com/office/powerpoint/2010/main" val="520931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987625" y="-2054225"/>
            <a:ext cx="7360631" cy="11425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altLang="es-AR" sz="2600" b="1" dirty="0">
                <a:solidFill>
                  <a:srgbClr val="006B8D"/>
                </a:solidFill>
                <a:latin typeface="Gill Sans MT" pitchFamily="34" charset="0"/>
              </a:rPr>
              <a:t/>
            </a:r>
            <a:br>
              <a:rPr lang="es-ES" altLang="es-AR" sz="2600" b="1" dirty="0">
                <a:solidFill>
                  <a:srgbClr val="006B8D"/>
                </a:solidFill>
                <a:latin typeface="Gill Sans MT" pitchFamily="34" charset="0"/>
              </a:rPr>
            </a:br>
            <a:r>
              <a:rPr lang="es-ES" altLang="es-AR" sz="2600" b="1" dirty="0">
                <a:solidFill>
                  <a:srgbClr val="FF0000"/>
                </a:solidFill>
              </a:rPr>
              <a:t>¿Cuál es la diferencia entre ambas clases de factores </a:t>
            </a:r>
            <a:r>
              <a:rPr lang="es-ES" altLang="es-AR" sz="2600" b="1" dirty="0">
                <a:solidFill>
                  <a:srgbClr val="000000"/>
                </a:solidFill>
              </a:rPr>
              <a:t>(subjetivos y objetivos)</a:t>
            </a:r>
            <a:r>
              <a:rPr lang="es-ES" altLang="es-AR" sz="2600" b="1" dirty="0">
                <a:solidFill>
                  <a:srgbClr val="FF0000"/>
                </a:solidFill>
              </a:rPr>
              <a:t>?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altLang="es-AR" sz="2800" b="1" dirty="0">
                <a:solidFill>
                  <a:srgbClr val="FF0000"/>
                </a:solidFill>
              </a:rPr>
              <a:t>La Eximente de Responsabilidad</a:t>
            </a:r>
            <a:r>
              <a:rPr lang="es-ES" altLang="es-AR" sz="2600" b="1" dirty="0">
                <a:solidFill>
                  <a:srgbClr val="FF0000"/>
                </a:solidFill>
              </a:rPr>
              <a:t/>
            </a:r>
            <a:br>
              <a:rPr lang="es-ES" altLang="es-AR" sz="2600" b="1" dirty="0">
                <a:solidFill>
                  <a:srgbClr val="FF0000"/>
                </a:solidFill>
              </a:rPr>
            </a:br>
            <a:r>
              <a:rPr lang="es-ES" altLang="es-AR" sz="2600" dirty="0">
                <a:solidFill>
                  <a:srgbClr val="FF0000"/>
                </a:solidFill>
                <a:latin typeface="Gill Sans MT" pitchFamily="34" charset="0"/>
              </a:rPr>
              <a:t/>
            </a:r>
            <a:br>
              <a:rPr lang="es-ES" altLang="es-AR" sz="2600" dirty="0">
                <a:solidFill>
                  <a:srgbClr val="FF0000"/>
                </a:solidFill>
                <a:latin typeface="Gill Sans MT" pitchFamily="34" charset="0"/>
              </a:rPr>
            </a:br>
            <a:r>
              <a:rPr lang="es-ES" altLang="es-AR" sz="2600" b="1" dirty="0">
                <a:solidFill>
                  <a:srgbClr val="FF0000"/>
                </a:solidFill>
                <a:latin typeface="Gill Sans MT" pitchFamily="34" charset="0"/>
              </a:rPr>
              <a:t/>
            </a:r>
            <a:br>
              <a:rPr lang="es-ES" altLang="es-AR" sz="2600" b="1" dirty="0">
                <a:solidFill>
                  <a:srgbClr val="FF0000"/>
                </a:solidFill>
                <a:latin typeface="Gill Sans MT" pitchFamily="34" charset="0"/>
              </a:rPr>
            </a:br>
            <a:r>
              <a:rPr lang="es-ES" altLang="es-AR" sz="2600" b="1" dirty="0">
                <a:solidFill>
                  <a:srgbClr val="FF0000"/>
                </a:solidFill>
                <a:latin typeface="Gill Sans MT" pitchFamily="34" charset="0"/>
              </a:rPr>
              <a:t/>
            </a:r>
            <a:br>
              <a:rPr lang="es-ES" altLang="es-AR" sz="2600" b="1" dirty="0">
                <a:solidFill>
                  <a:srgbClr val="FF0000"/>
                </a:solidFill>
                <a:latin typeface="Gill Sans MT" pitchFamily="34" charset="0"/>
              </a:rPr>
            </a:br>
            <a:r>
              <a:rPr lang="es-ES" altLang="es-AR" sz="2600" b="1" dirty="0">
                <a:solidFill>
                  <a:srgbClr val="FF0000"/>
                </a:solidFill>
                <a:latin typeface="Gill Sans MT" pitchFamily="34" charset="0"/>
              </a:rPr>
              <a:t/>
            </a:r>
            <a:br>
              <a:rPr lang="es-ES" altLang="es-AR" sz="2600" b="1" dirty="0">
                <a:solidFill>
                  <a:srgbClr val="FF0000"/>
                </a:solidFill>
                <a:latin typeface="Gill Sans MT" pitchFamily="34" charset="0"/>
              </a:rPr>
            </a:br>
            <a:r>
              <a:rPr lang="es-ES" altLang="es-AR" sz="2600" b="1" dirty="0">
                <a:solidFill>
                  <a:srgbClr val="FF0000"/>
                </a:solidFill>
                <a:latin typeface="Gill Sans MT" pitchFamily="34" charset="0"/>
              </a:rPr>
              <a:t/>
            </a:r>
            <a:br>
              <a:rPr lang="es-ES" altLang="es-AR" sz="2600" b="1" dirty="0">
                <a:solidFill>
                  <a:srgbClr val="FF0000"/>
                </a:solidFill>
                <a:latin typeface="Gill Sans MT" pitchFamily="34" charset="0"/>
              </a:rPr>
            </a:br>
            <a:r>
              <a:rPr lang="es-ES" altLang="es-AR" sz="2600" b="1" dirty="0">
                <a:solidFill>
                  <a:srgbClr val="FF0000"/>
                </a:solidFill>
                <a:latin typeface="Gill Sans MT" pitchFamily="34" charset="0"/>
              </a:rPr>
              <a:t/>
            </a:r>
            <a:br>
              <a:rPr lang="es-ES" altLang="es-AR" sz="2600" b="1" dirty="0">
                <a:solidFill>
                  <a:srgbClr val="FF0000"/>
                </a:solidFill>
                <a:latin typeface="Gill Sans MT" pitchFamily="34" charset="0"/>
              </a:rPr>
            </a:br>
            <a:r>
              <a:rPr lang="es-ES" altLang="es-AR" sz="2600" b="1" dirty="0">
                <a:solidFill>
                  <a:srgbClr val="006B8D"/>
                </a:solidFill>
                <a:latin typeface="Gill Sans MT" pitchFamily="34" charset="0"/>
              </a:rPr>
              <a:t> </a:t>
            </a:r>
            <a:r>
              <a:rPr lang="en-US" altLang="es-AR" sz="2600" b="1" dirty="0">
                <a:solidFill>
                  <a:srgbClr val="006B8D"/>
                </a:solidFill>
                <a:latin typeface="Gill Sans MT" pitchFamily="34" charset="0"/>
              </a:rPr>
              <a:t/>
            </a:r>
            <a:br>
              <a:rPr lang="en-US" altLang="es-AR" sz="2600" b="1" dirty="0">
                <a:solidFill>
                  <a:srgbClr val="006B8D"/>
                </a:solidFill>
                <a:latin typeface="Gill Sans MT" pitchFamily="34" charset="0"/>
              </a:rPr>
            </a:br>
            <a:r>
              <a:rPr lang="es-ES" altLang="es-AR" sz="2600" b="1" dirty="0">
                <a:solidFill>
                  <a:srgbClr val="006B8D"/>
                </a:solidFill>
                <a:latin typeface="Gill Sans MT" pitchFamily="34" charset="0"/>
              </a:rPr>
              <a:t/>
            </a:r>
            <a:br>
              <a:rPr lang="es-ES" altLang="es-AR" sz="2600" b="1" dirty="0">
                <a:solidFill>
                  <a:srgbClr val="006B8D"/>
                </a:solidFill>
                <a:latin typeface="Gill Sans MT" pitchFamily="34" charset="0"/>
              </a:rPr>
            </a:br>
            <a:r>
              <a:rPr lang="en-US" altLang="es-AR" sz="4700" b="1" dirty="0">
                <a:solidFill>
                  <a:srgbClr val="006B8D"/>
                </a:solidFill>
                <a:latin typeface="Gill Sans MT" pitchFamily="34" charset="0"/>
              </a:rPr>
              <a:t/>
            </a:r>
            <a:br>
              <a:rPr lang="en-US" altLang="es-AR" sz="4700" b="1" dirty="0">
                <a:solidFill>
                  <a:srgbClr val="006B8D"/>
                </a:solidFill>
                <a:latin typeface="Gill Sans MT" pitchFamily="34" charset="0"/>
              </a:rPr>
            </a:br>
            <a:endParaRPr lang="en-US" altLang="es-AR" sz="4700" b="1" dirty="0">
              <a:solidFill>
                <a:srgbClr val="006B8D"/>
              </a:solidFill>
              <a:latin typeface="Gill Sans MT" pitchFamily="34" charset="0"/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7009318" y="6248400"/>
            <a:ext cx="190470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6DF09851-E298-49BF-AA6B-43DDA77DE533}" type="slidenum">
              <a:rPr lang="es-ES" altLang="es-AR" sz="1400">
                <a:solidFill>
                  <a:srgbClr val="000000"/>
                </a:solidFill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86</a:t>
            </a:fld>
            <a:endParaRPr lang="es-ES" altLang="es-AR" sz="1400">
              <a:solidFill>
                <a:srgbClr val="000000"/>
              </a:solidFill>
            </a:endParaRPr>
          </a:p>
        </p:txBody>
      </p:sp>
      <p:sp>
        <p:nvSpPr>
          <p:cNvPr id="52228" name="AutoShape 3"/>
          <p:cNvSpPr>
            <a:spLocks noChangeArrowheads="1"/>
          </p:cNvSpPr>
          <p:nvPr/>
        </p:nvSpPr>
        <p:spPr bwMode="auto">
          <a:xfrm>
            <a:off x="990447" y="152400"/>
            <a:ext cx="7542636" cy="609600"/>
          </a:xfrm>
          <a:prstGeom prst="wedgeRectCallout">
            <a:avLst>
              <a:gd name="adj1" fmla="val 12856"/>
              <a:gd name="adj2" fmla="val 44852"/>
            </a:avLst>
          </a:prstGeom>
          <a:solidFill>
            <a:schemeClr val="bg1"/>
          </a:solidFill>
          <a:ln w="25560">
            <a:solidFill>
              <a:srgbClr val="565656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s-AR" sz="2800" b="1">
                <a:solidFill>
                  <a:srgbClr val="000000"/>
                </a:solidFill>
                <a:latin typeface="Arial" pitchFamily="34" charset="0"/>
              </a:rPr>
              <a:t>CLASES DE FACTORES DE ATRIBUCIÓN</a:t>
            </a:r>
          </a:p>
        </p:txBody>
      </p:sp>
      <p:sp>
        <p:nvSpPr>
          <p:cNvPr id="52229" name="8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797C9F4-089B-47E9-981B-4542078587C6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2230" name="7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851" y="6305550"/>
            <a:ext cx="289515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s-AR">
                <a:solidFill>
                  <a:srgbClr val="FFFFFF"/>
                </a:solidFill>
                <a:latin typeface="Arial" pitchFamily="34" charset="0"/>
              </a:rPr>
              <a:t>Raúl Martínez Appiolaza</a:t>
            </a:r>
          </a:p>
        </p:txBody>
      </p:sp>
      <p:graphicFrame>
        <p:nvGraphicFramePr>
          <p:cNvPr id="8" name="Group 4"/>
          <p:cNvGraphicFramePr>
            <a:graphicFrameLocks noGrp="1"/>
          </p:cNvGraphicFramePr>
          <p:nvPr/>
        </p:nvGraphicFramePr>
        <p:xfrm>
          <a:off x="1116017" y="2492384"/>
          <a:ext cx="7742982" cy="4138991"/>
        </p:xfrm>
        <a:graphic>
          <a:graphicData uri="http://schemas.openxmlformats.org/drawingml/2006/table">
            <a:tbl>
              <a:tblPr/>
              <a:tblGrid>
                <a:gridCol w="2482935"/>
                <a:gridCol w="5260048"/>
              </a:tblGrid>
              <a:tr h="103159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Subjetivo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79981" marR="79981" marT="46767" marB="46767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No culpa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Diligencia debida</a:t>
                      </a:r>
                    </a:p>
                  </a:txBody>
                  <a:tcPr marL="79981" marR="79981" marT="46767" marB="4676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702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Objetivo</a:t>
                      </a:r>
                    </a:p>
                  </a:txBody>
                  <a:tcPr marL="79981" marR="79981" marT="46767" marB="46767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Causa ajena.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F6FC6"/>
                        </a:buClr>
                        <a:buSzPct val="80000"/>
                        <a:buFont typeface="Wingdings 2" pitchFamily="18" charset="2"/>
                        <a:buChar char="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hecho de la víctima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F6FC6"/>
                        </a:buClr>
                        <a:buSzPct val="80000"/>
                        <a:buFont typeface="Wingdings 2" pitchFamily="18" charset="2"/>
                        <a:buChar char="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hecho de un tercero extraño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F6FC6"/>
                        </a:buClr>
                        <a:buSzPct val="80000"/>
                        <a:buFont typeface="Wingdings 2" pitchFamily="18" charset="2"/>
                        <a:buChar char="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caso fortuito ajeno a la esfera del deudor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79981" marR="79981" marT="46767" marB="4676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927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91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1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91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3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397478B-8C05-48C0-8B1A-8E8368E44E96}" type="datetime1">
              <a:rPr lang="es-ES" altLang="es-AR" smtClean="0">
                <a:solidFill>
                  <a:srgbClr val="95BCC2"/>
                </a:solidFill>
                <a:latin typeface="Times New Roman" pitchFamily="18" charset="0"/>
              </a:rPr>
              <a:pPr/>
              <a:t>21/05/2019</a:t>
            </a:fld>
            <a:endParaRPr lang="es-ES" altLang="es-AR" smtClean="0">
              <a:solidFill>
                <a:srgbClr val="95BCC2"/>
              </a:solidFill>
              <a:latin typeface="Times New Roman" pitchFamily="18" charset="0"/>
            </a:endParaRPr>
          </a:p>
        </p:txBody>
      </p:sp>
      <p:sp>
        <p:nvSpPr>
          <p:cNvPr id="6" name="5 Llamada rectangular"/>
          <p:cNvSpPr/>
          <p:nvPr/>
        </p:nvSpPr>
        <p:spPr>
          <a:xfrm>
            <a:off x="1052531" y="260350"/>
            <a:ext cx="7544047" cy="609600"/>
          </a:xfrm>
          <a:prstGeom prst="wedgeRectCallout">
            <a:avLst>
              <a:gd name="adj1" fmla="val 12857"/>
              <a:gd name="adj2" fmla="val 448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700" b="1" dirty="0">
                <a:solidFill>
                  <a:srgbClr val="000000"/>
                </a:solidFill>
                <a:ea typeface="ＭＳ Ｐゴシック" charset="-128"/>
              </a:rPr>
              <a:t>EXIMENTE EN  LOS FACTORES DE ATRIBUCIÓN SUBJETIVOS</a:t>
            </a:r>
          </a:p>
        </p:txBody>
      </p:sp>
      <p:sp>
        <p:nvSpPr>
          <p:cNvPr id="8" name="7 Flecha izquierda"/>
          <p:cNvSpPr/>
          <p:nvPr/>
        </p:nvSpPr>
        <p:spPr>
          <a:xfrm>
            <a:off x="4572706" y="914400"/>
            <a:ext cx="4571294" cy="5486400"/>
          </a:xfrm>
          <a:prstGeom prst="leftArrow">
            <a:avLst>
              <a:gd name="adj1" fmla="val 89215"/>
              <a:gd name="adj2" fmla="val 1041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La 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regla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 general 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es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que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el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damnificado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debe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probar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la culpa o el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dolo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(conf. art. 1.734), 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pero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 el 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juez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puede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distribuir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 la 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carga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 de la 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prueba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 (art. 1.735)</a:t>
            </a: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La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imprudencia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, la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negligencia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y la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impericia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son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rostros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del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obrar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culposo</a:t>
            </a:r>
            <a:endParaRPr lang="en-US" sz="2200" b="1" dirty="0">
              <a:solidFill>
                <a:srgbClr val="FF0000"/>
              </a:solidFill>
              <a:ea typeface="ＭＳ Ｐゴシック" charset="-128"/>
            </a:endParaRP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En el 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incumplimiento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obligacional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 (</a:t>
            </a:r>
            <a:r>
              <a:rPr lang="en-US" sz="2200" b="1" dirty="0" err="1">
                <a:solidFill>
                  <a:srgbClr val="000000"/>
                </a:solidFill>
                <a:ea typeface="ＭＳ Ｐゴシック" charset="-128"/>
              </a:rPr>
              <a:t>órbita</a:t>
            </a:r>
            <a:r>
              <a:rPr lang="en-US" sz="2200" b="1" dirty="0">
                <a:solidFill>
                  <a:srgbClr val="000000"/>
                </a:solidFill>
                <a:ea typeface="ＭＳ Ｐゴシック" charset="-128"/>
              </a:rPr>
              <a:t> contractual), la culpa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rige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cuando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la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obligación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es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de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medios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o de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mero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comportamiento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(no se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compromete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el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logro</a:t>
            </a:r>
            <a:r>
              <a:rPr lang="en-US" sz="2200" b="1" dirty="0">
                <a:solidFill>
                  <a:srgbClr val="FF0000"/>
                </a:solidFill>
                <a:ea typeface="ＭＳ Ｐゴシック" charset="-128"/>
              </a:rPr>
              <a:t> de un </a:t>
            </a:r>
            <a:r>
              <a:rPr lang="en-US" sz="2200" b="1" dirty="0" err="1">
                <a:solidFill>
                  <a:srgbClr val="FF0000"/>
                </a:solidFill>
                <a:ea typeface="ＭＳ Ｐゴシック" charset="-128"/>
              </a:rPr>
              <a:t>resultado</a:t>
            </a:r>
            <a:r>
              <a:rPr lang="en-US" sz="2000" b="1" dirty="0">
                <a:solidFill>
                  <a:srgbClr val="FF0000"/>
                </a:solidFill>
                <a:ea typeface="ＭＳ Ｐゴシック" charset="-128"/>
              </a:rPr>
              <a:t>)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350"/>
            <a:ext cx="2327974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69" y="2870200"/>
            <a:ext cx="202886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3" y="5105409"/>
            <a:ext cx="3887012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023" y="914400"/>
            <a:ext cx="2524089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377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1"/>
          <p:cNvSpPr txBox="1">
            <a:spLocks noChangeArrowheads="1"/>
          </p:cNvSpPr>
          <p:nvPr/>
        </p:nvSpPr>
        <p:spPr bwMode="auto">
          <a:xfrm>
            <a:off x="1116018" y="260350"/>
            <a:ext cx="8225508" cy="158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altLang="es-AR" sz="2900" b="1" dirty="0">
                <a:solidFill>
                  <a:srgbClr val="000000"/>
                </a:solidFill>
              </a:rPr>
              <a:t>FACTOR DE ATRIBUCION Y RESPONSABILIDAD CONTRACTUAL: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altLang="es-AR" sz="2900" b="1" dirty="0">
                <a:solidFill>
                  <a:srgbClr val="000000"/>
                </a:solidFill>
              </a:rPr>
              <a:t> (ART. 1716 Y 1749 CCCN</a:t>
            </a:r>
            <a:r>
              <a:rPr lang="es-ES" altLang="es-AR" sz="26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99683" name="Text Box 2"/>
          <p:cNvSpPr txBox="1">
            <a:spLocks noChangeArrowheads="1"/>
          </p:cNvSpPr>
          <p:nvPr/>
        </p:nvSpPr>
        <p:spPr bwMode="auto">
          <a:xfrm>
            <a:off x="924136" y="2051050"/>
            <a:ext cx="3573792" cy="706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 defTabSz="449263" fontAlgn="base">
              <a:spcBef>
                <a:spcPts val="700"/>
              </a:spcBef>
              <a:spcAft>
                <a:spcPct val="0"/>
              </a:spcAft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altLang="es-AR" sz="2800" b="1" dirty="0">
                <a:solidFill>
                  <a:srgbClr val="000000"/>
                </a:solidFill>
              </a:rPr>
              <a:t>OBLIGACION DE MEDIOS</a:t>
            </a: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7" y="2349509"/>
            <a:ext cx="3939214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9685" name="Text Box 4"/>
          <p:cNvSpPr txBox="1">
            <a:spLocks noChangeArrowheads="1"/>
          </p:cNvSpPr>
          <p:nvPr/>
        </p:nvSpPr>
        <p:spPr bwMode="auto">
          <a:xfrm>
            <a:off x="4891572" y="1989147"/>
            <a:ext cx="4032333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 defTabSz="449263" fontAlgn="base">
              <a:spcBef>
                <a:spcPts val="700"/>
              </a:spcBef>
              <a:spcAft>
                <a:spcPct val="0"/>
              </a:spcAft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altLang="es-AR" sz="2800" b="1" dirty="0">
                <a:solidFill>
                  <a:srgbClr val="000000"/>
                </a:solidFill>
              </a:rPr>
              <a:t>OBLIGACIÓN DE RESULTADO</a:t>
            </a:r>
          </a:p>
        </p:txBody>
      </p:sp>
      <p:pic>
        <p:nvPicPr>
          <p:cNvPr id="5427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390" y="2349509"/>
            <a:ext cx="396461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4279" name="Text Box 6"/>
          <p:cNvSpPr txBox="1">
            <a:spLocks noChangeArrowheads="1"/>
          </p:cNvSpPr>
          <p:nvPr/>
        </p:nvSpPr>
        <p:spPr bwMode="auto">
          <a:xfrm>
            <a:off x="3029193" y="6356359"/>
            <a:ext cx="30842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AR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4280" name="10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C7CC1A5-0248-4CCE-879B-6960E4FC9301}" type="datetime1">
              <a:rPr lang="es-ES" altLang="es-AR" smtClean="0">
                <a:solidFill>
                  <a:srgbClr val="000000"/>
                </a:solidFill>
                <a:latin typeface="Calibri" pitchFamily="34" charset="0"/>
              </a:rPr>
              <a:pPr/>
              <a:t>21/05/2019</a:t>
            </a:fld>
            <a:endParaRPr lang="es-ES" altLang="es-A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4281" name="9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851" y="6305550"/>
            <a:ext cx="289515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s-AR">
                <a:solidFill>
                  <a:srgbClr val="FFFFFF"/>
                </a:solidFill>
                <a:latin typeface="Arial" pitchFamily="34" charset="0"/>
              </a:rPr>
              <a:t>Raúl Martínez Appiolaza</a:t>
            </a:r>
          </a:p>
        </p:txBody>
      </p:sp>
    </p:spTree>
    <p:extLst>
      <p:ext uri="{BB962C8B-B14F-4D97-AF65-F5344CB8AC3E}">
        <p14:creationId xmlns:p14="http://schemas.microsoft.com/office/powerpoint/2010/main" val="342762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3 Marcador de fecha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BFB17DE-8E22-4AE6-9DEA-478799B8B921}" type="datetime1">
              <a:rPr lang="es-ES" altLang="es-AR" smtClean="0">
                <a:solidFill>
                  <a:srgbClr val="95BCC2"/>
                </a:solidFill>
                <a:latin typeface="Times New Roman" pitchFamily="18" charset="0"/>
              </a:rPr>
              <a:pPr/>
              <a:t>21/05/2019</a:t>
            </a:fld>
            <a:endParaRPr lang="es-ES" altLang="es-AR" smtClean="0">
              <a:solidFill>
                <a:srgbClr val="95BCC2"/>
              </a:solidFill>
              <a:latin typeface="Times New Roman" pitchFamily="18" charset="0"/>
            </a:endParaRPr>
          </a:p>
        </p:txBody>
      </p:sp>
      <p:sp>
        <p:nvSpPr>
          <p:cNvPr id="6" name="5 Llamada rectangular"/>
          <p:cNvSpPr/>
          <p:nvPr/>
        </p:nvSpPr>
        <p:spPr>
          <a:xfrm>
            <a:off x="990452" y="152400"/>
            <a:ext cx="7544047" cy="609600"/>
          </a:xfrm>
          <a:prstGeom prst="wedgeRectCallout">
            <a:avLst>
              <a:gd name="adj1" fmla="val 12857"/>
              <a:gd name="adj2" fmla="val 448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800" b="1" dirty="0">
                <a:solidFill>
                  <a:srgbClr val="000000"/>
                </a:solidFill>
                <a:ea typeface="ＭＳ Ｐゴシック" charset="-128"/>
              </a:rPr>
              <a:t>EXIMENTE EN LOS FACTORES OBJETIVOS</a:t>
            </a:r>
          </a:p>
        </p:txBody>
      </p:sp>
      <p:sp>
        <p:nvSpPr>
          <p:cNvPr id="9" name="8 Flecha izquierda"/>
          <p:cNvSpPr/>
          <p:nvPr/>
        </p:nvSpPr>
        <p:spPr>
          <a:xfrm>
            <a:off x="4763176" y="838200"/>
            <a:ext cx="4304636" cy="6019800"/>
          </a:xfrm>
          <a:prstGeom prst="leftArrow">
            <a:avLst>
              <a:gd name="adj1" fmla="val 91965"/>
              <a:gd name="adj2" fmla="val 1468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sz="2400" b="1" dirty="0">
                <a:solidFill>
                  <a:srgbClr val="000000"/>
                </a:solidFill>
                <a:ea typeface="ＭＳ Ｐゴシック" charset="-128"/>
              </a:rPr>
              <a:t>La prueba de la </a:t>
            </a:r>
            <a:r>
              <a:rPr lang="es-ES" sz="2400" b="1" dirty="0">
                <a:solidFill>
                  <a:srgbClr val="FF0000"/>
                </a:solidFill>
                <a:ea typeface="ＭＳ Ｐゴシック" charset="-128"/>
              </a:rPr>
              <a:t>«CAUSA AJENA»</a:t>
            </a:r>
            <a:r>
              <a:rPr lang="es-ES" sz="2400" b="1" dirty="0">
                <a:solidFill>
                  <a:srgbClr val="000000"/>
                </a:solidFill>
                <a:ea typeface="ＭＳ Ｐゴシック" charset="-128"/>
              </a:rPr>
              <a:t>, a cargo del responsable, consiste en acreditar que el daño tiene su causa en: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2400" b="1" dirty="0">
                <a:solidFill>
                  <a:srgbClr val="000000"/>
                </a:solidFill>
                <a:ea typeface="ＭＳ Ｐゴシック" charset="-128"/>
              </a:rPr>
              <a:t>el hecho del damnificado (art. 1.729);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2400" b="1" dirty="0">
                <a:solidFill>
                  <a:srgbClr val="000000"/>
                </a:solidFill>
                <a:ea typeface="ＭＳ Ｐゴシック" charset="-128"/>
              </a:rPr>
              <a:t>el hecho de un tercero por el que no se debe responder (art. 1.731);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2400" b="1" dirty="0">
                <a:solidFill>
                  <a:srgbClr val="000000"/>
                </a:solidFill>
                <a:ea typeface="ＭＳ Ｐゴシック" charset="-128"/>
              </a:rPr>
              <a:t>el caso fortuito o fuerza mayor (art. 1.730);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2400" b="1" dirty="0">
                <a:solidFill>
                  <a:srgbClr val="000000"/>
                </a:solidFill>
                <a:ea typeface="ＭＳ Ｐゴシック" charset="-128"/>
              </a:rPr>
              <a:t>en la imposibilidad de cumplimiento de la obligación (art. 1.732). </a:t>
            </a:r>
            <a:endParaRPr lang="en-US" sz="2400" b="1" dirty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19" y="5486400"/>
            <a:ext cx="2572058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11" y="828684"/>
            <a:ext cx="1920226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19" y="4022725"/>
            <a:ext cx="257205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51" y="2438409"/>
            <a:ext cx="3475031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581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4" y="273050"/>
            <a:ext cx="7769225" cy="1143000"/>
          </a:xfrm>
          <a:solidFill>
            <a:schemeClr val="bg1"/>
          </a:solidFill>
        </p:spPr>
        <p:txBody>
          <a:bodyPr/>
          <a:lstStyle/>
          <a:p>
            <a:r>
              <a:rPr lang="es-ES_tradnl" altLang="es-AR" sz="3600" b="1" i="1" smtClean="0"/>
              <a:t>GENERALIDADES</a:t>
            </a:r>
            <a:br>
              <a:rPr lang="es-ES_tradnl" altLang="es-AR" sz="3600" b="1" i="1" smtClean="0"/>
            </a:br>
            <a:r>
              <a:rPr lang="es-ES_tradnl" altLang="es-AR" sz="3600" smtClean="0"/>
              <a:t>Acepciones de RESPONSABILIDAD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597032"/>
            <a:ext cx="7777559" cy="5072063"/>
          </a:xfrm>
        </p:spPr>
        <p:txBody>
          <a:bodyPr/>
          <a:lstStyle/>
          <a:p>
            <a:pPr algn="just"/>
            <a:r>
              <a:rPr lang="es-ES" altLang="es-AR" dirty="0" smtClean="0">
                <a:latin typeface="Calibri" pitchFamily="34" charset="0"/>
                <a:cs typeface="Calibri" pitchFamily="34" charset="0"/>
              </a:rPr>
              <a:t>La voz responsabilidad proviene de </a:t>
            </a:r>
            <a:r>
              <a:rPr lang="es-ES" altLang="es-AR" b="1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s-ES" altLang="es-AR" b="1" dirty="0" err="1" smtClean="0">
                <a:latin typeface="Calibri" pitchFamily="34" charset="0"/>
                <a:cs typeface="Calibri" pitchFamily="34" charset="0"/>
              </a:rPr>
              <a:t>respondere</a:t>
            </a:r>
            <a:r>
              <a:rPr lang="es-ES" altLang="es-AR" dirty="0" smtClean="0">
                <a:latin typeface="Calibri" pitchFamily="34" charset="0"/>
                <a:cs typeface="Calibri" pitchFamily="34" charset="0"/>
              </a:rPr>
              <a:t>” que significa “</a:t>
            </a:r>
            <a:r>
              <a:rPr lang="es-ES" altLang="es-AR" b="1" dirty="0" smtClean="0">
                <a:latin typeface="Calibri" pitchFamily="34" charset="0"/>
                <a:cs typeface="Calibri" pitchFamily="34" charset="0"/>
              </a:rPr>
              <a:t>prometer</a:t>
            </a:r>
            <a:r>
              <a:rPr lang="es-ES" altLang="es-AR" dirty="0" smtClean="0">
                <a:latin typeface="Calibri" pitchFamily="34" charset="0"/>
                <a:cs typeface="Calibri" pitchFamily="34" charset="0"/>
              </a:rPr>
              <a:t>”; “</a:t>
            </a:r>
            <a:r>
              <a:rPr lang="es-ES" altLang="es-AR" b="1" dirty="0" smtClean="0">
                <a:latin typeface="Calibri" pitchFamily="34" charset="0"/>
                <a:cs typeface="Calibri" pitchFamily="34" charset="0"/>
              </a:rPr>
              <a:t>merecer</a:t>
            </a:r>
            <a:r>
              <a:rPr lang="es-ES" altLang="es-AR" dirty="0" smtClean="0">
                <a:latin typeface="Calibri" pitchFamily="34" charset="0"/>
                <a:cs typeface="Calibri" pitchFamily="34" charset="0"/>
              </a:rPr>
              <a:t>” “</a:t>
            </a:r>
            <a:r>
              <a:rPr lang="es-ES" altLang="es-AR" b="1" dirty="0" smtClean="0">
                <a:latin typeface="Calibri" pitchFamily="34" charset="0"/>
                <a:cs typeface="Calibri" pitchFamily="34" charset="0"/>
              </a:rPr>
              <a:t>pagar</a:t>
            </a:r>
            <a:r>
              <a:rPr lang="es-ES" altLang="es-AR" dirty="0" smtClean="0">
                <a:latin typeface="Calibri" pitchFamily="34" charset="0"/>
                <a:cs typeface="Calibri" pitchFamily="34" charset="0"/>
              </a:rPr>
              <a:t>”.</a:t>
            </a:r>
          </a:p>
          <a:p>
            <a:pPr algn="just"/>
            <a:r>
              <a:rPr lang="es-ES" altLang="es-AR" dirty="0" err="1" smtClean="0">
                <a:latin typeface="Calibri" pitchFamily="34" charset="0"/>
                <a:cs typeface="Calibri" pitchFamily="34" charset="0"/>
              </a:rPr>
              <a:t>Responsum</a:t>
            </a:r>
            <a:r>
              <a:rPr lang="es-ES" altLang="es-AR" dirty="0" smtClean="0">
                <a:latin typeface="Calibri" pitchFamily="34" charset="0"/>
                <a:cs typeface="Calibri" pitchFamily="34" charset="0"/>
              </a:rPr>
              <a:t>: el obligado a responder de algo o de alguien</a:t>
            </a:r>
          </a:p>
          <a:p>
            <a:pPr algn="just"/>
            <a:endParaRPr lang="es-ES" altLang="es-AR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altLang="es-AR" dirty="0" smtClean="0">
                <a:latin typeface="Calibri" pitchFamily="34" charset="0"/>
                <a:cs typeface="Calibri" pitchFamily="34" charset="0"/>
              </a:rPr>
              <a:t>La idea de dar cada uno cuenta de sus actos y de los actos de los que están vinculados a él  o de cosas bajo su control</a:t>
            </a:r>
          </a:p>
          <a:p>
            <a:pPr algn="just"/>
            <a:endParaRPr lang="es-ES" altLang="es-AR" dirty="0" smtClean="0"/>
          </a:p>
        </p:txBody>
      </p:sp>
    </p:spTree>
    <p:extLst>
      <p:ext uri="{BB962C8B-B14F-4D97-AF65-F5344CB8AC3E}">
        <p14:creationId xmlns:p14="http://schemas.microsoft.com/office/powerpoint/2010/main" val="147271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ítulo 1"/>
          <p:cNvSpPr>
            <a:spLocks noGrp="1"/>
          </p:cNvSpPr>
          <p:nvPr>
            <p:ph type="title"/>
          </p:nvPr>
        </p:nvSpPr>
        <p:spPr>
          <a:xfrm>
            <a:off x="722377" y="4406909"/>
            <a:ext cx="7772612" cy="1362075"/>
          </a:xfrm>
        </p:spPr>
        <p:txBody>
          <a:bodyPr/>
          <a:lstStyle/>
          <a:p>
            <a:r>
              <a:rPr lang="es-ES" altLang="es-AR" cap="none" smtClean="0">
                <a:ea typeface="ＭＳ Ｐゴシック" pitchFamily="34" charset="-128"/>
              </a:rPr>
              <a:t>         El daño</a:t>
            </a:r>
          </a:p>
        </p:txBody>
      </p:sp>
    </p:spTree>
    <p:extLst>
      <p:ext uri="{BB962C8B-B14F-4D97-AF65-F5344CB8AC3E}">
        <p14:creationId xmlns:p14="http://schemas.microsoft.com/office/powerpoint/2010/main" val="124845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AR" smtClean="0">
                <a:ea typeface="ＭＳ Ｐゴシック" pitchFamily="34" charset="-128"/>
              </a:rPr>
              <a:t>El daño</a:t>
            </a:r>
          </a:p>
        </p:txBody>
      </p:sp>
      <p:sp>
        <p:nvSpPr>
          <p:cNvPr id="57347" name="Marcador de contenido 2"/>
          <p:cNvSpPr>
            <a:spLocks noGrp="1"/>
          </p:cNvSpPr>
          <p:nvPr>
            <p:ph idx="1"/>
          </p:nvPr>
        </p:nvSpPr>
        <p:spPr>
          <a:xfrm>
            <a:off x="1244411" y="1600200"/>
            <a:ext cx="7314071" cy="3022600"/>
          </a:xfrm>
        </p:spPr>
        <p:txBody>
          <a:bodyPr/>
          <a:lstStyle/>
          <a:p>
            <a:pPr marL="0" indent="0"/>
            <a:r>
              <a:rPr lang="es-ES" altLang="es-AR" smtClean="0">
                <a:solidFill>
                  <a:srgbClr val="FF0000"/>
                </a:solidFill>
                <a:ea typeface="ＭＳ Ｐゴシック" pitchFamily="34" charset="-128"/>
              </a:rPr>
              <a:t>ARTÍCULO 1737.- </a:t>
            </a:r>
            <a:r>
              <a:rPr lang="es-ES" altLang="es-AR" b="1" smtClean="0">
                <a:solidFill>
                  <a:srgbClr val="FF0000"/>
                </a:solidFill>
                <a:ea typeface="ＭＳ Ｐゴシック" pitchFamily="34" charset="-128"/>
              </a:rPr>
              <a:t>Concepto de daño</a:t>
            </a:r>
            <a:r>
              <a:rPr lang="es-ES" altLang="es-AR" smtClean="0">
                <a:solidFill>
                  <a:srgbClr val="FF0000"/>
                </a:solidFill>
                <a:ea typeface="ＭＳ Ｐゴシック" pitchFamily="34" charset="-128"/>
              </a:rPr>
              <a:t>. Hay daño cuando se lesiona un derecho o un interés no reprobado por el ordenamiento jurídico, que tenga por objeto la persona, el patrimonio, o un derecho de incidencia colectiva. </a:t>
            </a:r>
            <a:endParaRPr lang="es-ES_tradnl" altLang="es-AR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69073" y="4683128"/>
            <a:ext cx="838768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000000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El concepto describe el daño como lesión a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000000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 un derecho o a interés no reprobado 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000000">
                    <a:lumMod val="60000"/>
                    <a:lumOff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por la Ley</a:t>
            </a:r>
          </a:p>
        </p:txBody>
      </p:sp>
    </p:spTree>
    <p:extLst>
      <p:ext uri="{BB962C8B-B14F-4D97-AF65-F5344CB8AC3E}">
        <p14:creationId xmlns:p14="http://schemas.microsoft.com/office/powerpoint/2010/main" val="21247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AR" sz="3200" smtClean="0">
                <a:ea typeface="ＭＳ Ｐゴシック" pitchFamily="34" charset="-128"/>
              </a:rPr>
              <a:t>El objeto del derecho o interés dañado</a:t>
            </a:r>
          </a:p>
        </p:txBody>
      </p:sp>
      <p:sp>
        <p:nvSpPr>
          <p:cNvPr id="58371" name="Marcador de contenido 2"/>
          <p:cNvSpPr>
            <a:spLocks noGrp="1"/>
          </p:cNvSpPr>
          <p:nvPr>
            <p:ph idx="1"/>
          </p:nvPr>
        </p:nvSpPr>
        <p:spPr>
          <a:xfrm>
            <a:off x="915670" y="1600200"/>
            <a:ext cx="7314071" cy="3022600"/>
          </a:xfrm>
        </p:spPr>
        <p:txBody>
          <a:bodyPr/>
          <a:lstStyle/>
          <a:p>
            <a:pPr marL="0" indent="0"/>
            <a:r>
              <a:rPr lang="es-ES" altLang="es-AR" smtClean="0">
                <a:solidFill>
                  <a:srgbClr val="FF0000"/>
                </a:solidFill>
                <a:ea typeface="ＭＳ Ｐゴシック" pitchFamily="34" charset="-128"/>
              </a:rPr>
              <a:t>ARTÍCULO 1737.- </a:t>
            </a:r>
            <a:r>
              <a:rPr lang="es-ES" altLang="es-AR" b="1" smtClean="0">
                <a:solidFill>
                  <a:srgbClr val="FF0000"/>
                </a:solidFill>
                <a:ea typeface="ＭＳ Ｐゴシック" pitchFamily="34" charset="-128"/>
              </a:rPr>
              <a:t>Concepto de daño</a:t>
            </a:r>
            <a:r>
              <a:rPr lang="es-ES" altLang="es-AR" smtClean="0">
                <a:solidFill>
                  <a:srgbClr val="FF0000"/>
                </a:solidFill>
                <a:ea typeface="ＭＳ Ｐゴシック" pitchFamily="34" charset="-128"/>
              </a:rPr>
              <a:t>. Hay daño cuando se lesiona un derecho o un interés no reprobado por el ordenamiento jurídico, que tenga por objeto la persona, el patrimonio, o un derecho de incidencia colectiva. </a:t>
            </a:r>
            <a:endParaRPr lang="es-ES_tradnl" altLang="es-AR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3427544" y="3076598"/>
            <a:ext cx="1887565" cy="558385"/>
          </a:xfrm>
          <a:prstGeom prst="ellipse">
            <a:avLst/>
          </a:prstGeom>
          <a:solidFill>
            <a:srgbClr val="B9CDE5">
              <a:alpha val="48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5315107" y="3102205"/>
            <a:ext cx="1887565" cy="558385"/>
          </a:xfrm>
          <a:prstGeom prst="ellipse">
            <a:avLst/>
          </a:prstGeom>
          <a:solidFill>
            <a:srgbClr val="B9CDE5">
              <a:alpha val="48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914965" y="3634974"/>
            <a:ext cx="4915817" cy="558385"/>
          </a:xfrm>
          <a:prstGeom prst="ellipse">
            <a:avLst/>
          </a:prstGeom>
          <a:solidFill>
            <a:srgbClr val="B9CDE5">
              <a:alpha val="48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0" name="Llamada con línea 3 (borde y barra de énfasis) 9"/>
          <p:cNvSpPr>
            <a:spLocks/>
          </p:cNvSpPr>
          <p:nvPr/>
        </p:nvSpPr>
        <p:spPr bwMode="auto">
          <a:xfrm>
            <a:off x="1314957" y="4905375"/>
            <a:ext cx="6966991" cy="1778000"/>
          </a:xfrm>
          <a:prstGeom prst="accentBorderCallout3">
            <a:avLst>
              <a:gd name="adj1" fmla="val 18273"/>
              <a:gd name="adj2" fmla="val -2574"/>
              <a:gd name="adj3" fmla="val 17319"/>
              <a:gd name="adj4" fmla="val -7426"/>
              <a:gd name="adj5" fmla="val -4759"/>
              <a:gd name="adj6" fmla="val -7310"/>
              <a:gd name="adj7" fmla="val -47778"/>
              <a:gd name="adj8" fmla="val 3426"/>
            </a:avLst>
          </a:prstGeom>
          <a:solidFill>
            <a:srgbClr val="8EB4E3"/>
          </a:solidFill>
          <a:ln w="38100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AR" b="1" smtClean="0">
                <a:solidFill>
                  <a:srgbClr val="0D0D0D"/>
                </a:solidFill>
              </a:rPr>
              <a:t>No es necesario que ese interés sea exclusivo (derecho subjetivo), sino que puedo tenerlo en concurrencia con otros (interés como consumidor, como vecino en el daño al ambiente)</a:t>
            </a:r>
            <a:endParaRPr lang="es-ES" altLang="es-AR" sz="1800" smtClean="0">
              <a:solidFill>
                <a:srgbClr val="0D0D0D"/>
              </a:solidFill>
            </a:endParaRPr>
          </a:p>
        </p:txBody>
      </p:sp>
      <p:sp>
        <p:nvSpPr>
          <p:cNvPr id="11" name="Llamada con línea 3 (borde y barra de énfasis) 10"/>
          <p:cNvSpPr>
            <a:spLocks/>
          </p:cNvSpPr>
          <p:nvPr/>
        </p:nvSpPr>
        <p:spPr bwMode="auto">
          <a:xfrm>
            <a:off x="1261341" y="160338"/>
            <a:ext cx="6968403" cy="2032000"/>
          </a:xfrm>
          <a:prstGeom prst="accentBorderCallout3">
            <a:avLst>
              <a:gd name="adj1" fmla="val 18273"/>
              <a:gd name="adj2" fmla="val -2574"/>
              <a:gd name="adj3" fmla="val 18907"/>
              <a:gd name="adj4" fmla="val -7667"/>
              <a:gd name="adj5" fmla="val 125926"/>
              <a:gd name="adj6" fmla="val -7190"/>
              <a:gd name="adj7" fmla="val 196134"/>
              <a:gd name="adj8" fmla="val -3773"/>
            </a:avLst>
          </a:prstGeom>
          <a:solidFill>
            <a:srgbClr val="8EB4E3"/>
          </a:solidFill>
          <a:ln w="38100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AR" b="1" smtClean="0">
                <a:solidFill>
                  <a:srgbClr val="0D0D0D"/>
                </a:solidFill>
              </a:rPr>
              <a:t>Es el daño que recae (tiene por objeto) un bien –que pertenece a la comunidad y que es indivisible- que satisface necesidades colectivas, por lo que afecta intereses colectivos (aunque puede también afectar intereses individuales).</a:t>
            </a:r>
            <a:endParaRPr lang="es-ES" altLang="es-AR" sz="1800" smtClean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9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AR" sz="3200" smtClean="0">
                <a:ea typeface="ＭＳ Ｐゴシック" pitchFamily="34" charset="-128"/>
              </a:rPr>
              <a:t>El objeto del derecho o interés dañado</a:t>
            </a:r>
          </a:p>
        </p:txBody>
      </p:sp>
      <p:sp>
        <p:nvSpPr>
          <p:cNvPr id="59395" name="Marcador de contenido 2"/>
          <p:cNvSpPr>
            <a:spLocks noGrp="1"/>
          </p:cNvSpPr>
          <p:nvPr>
            <p:ph idx="1"/>
          </p:nvPr>
        </p:nvSpPr>
        <p:spPr>
          <a:xfrm>
            <a:off x="915670" y="1600200"/>
            <a:ext cx="7314071" cy="3022600"/>
          </a:xfrm>
        </p:spPr>
        <p:txBody>
          <a:bodyPr/>
          <a:lstStyle/>
          <a:p>
            <a:pPr marL="0" indent="0"/>
            <a:r>
              <a:rPr lang="es-ES" altLang="es-AR" smtClean="0">
                <a:solidFill>
                  <a:srgbClr val="FF0000"/>
                </a:solidFill>
                <a:ea typeface="ＭＳ Ｐゴシック" pitchFamily="34" charset="-128"/>
              </a:rPr>
              <a:t>ARTÍCULO 1737.- </a:t>
            </a:r>
            <a:r>
              <a:rPr lang="es-ES" altLang="es-AR" b="1" smtClean="0">
                <a:solidFill>
                  <a:srgbClr val="FF0000"/>
                </a:solidFill>
                <a:ea typeface="ＭＳ Ｐゴシック" pitchFamily="34" charset="-128"/>
              </a:rPr>
              <a:t>Concepto de daño</a:t>
            </a:r>
            <a:r>
              <a:rPr lang="es-ES" altLang="es-AR" smtClean="0">
                <a:solidFill>
                  <a:srgbClr val="FF0000"/>
                </a:solidFill>
                <a:ea typeface="ＭＳ Ｐゴシック" pitchFamily="34" charset="-128"/>
              </a:rPr>
              <a:t>. Hay daño cuando se lesiona un derecho o un interés no reprobado por el ordenamiento jurídico, que tenga por objeto la persona, el patrimonio, o un derecho de incidencia colectiva. </a:t>
            </a:r>
            <a:endParaRPr lang="es-ES_tradnl" altLang="es-AR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914965" y="3634974"/>
            <a:ext cx="4915817" cy="558385"/>
          </a:xfrm>
          <a:prstGeom prst="ellipse">
            <a:avLst/>
          </a:prstGeom>
          <a:solidFill>
            <a:srgbClr val="B9CDE5">
              <a:alpha val="48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0" name="Llamada con línea 3 (borde y barra de énfasis) 9"/>
          <p:cNvSpPr>
            <a:spLocks/>
          </p:cNvSpPr>
          <p:nvPr/>
        </p:nvSpPr>
        <p:spPr bwMode="auto">
          <a:xfrm>
            <a:off x="1314957" y="4421197"/>
            <a:ext cx="6966991" cy="2262187"/>
          </a:xfrm>
          <a:prstGeom prst="accentBorderCallout3">
            <a:avLst>
              <a:gd name="adj1" fmla="val 18273"/>
              <a:gd name="adj2" fmla="val -2574"/>
              <a:gd name="adj3" fmla="val 17319"/>
              <a:gd name="adj4" fmla="val -7426"/>
              <a:gd name="adj5" fmla="val -4759"/>
              <a:gd name="adj6" fmla="val -7310"/>
              <a:gd name="adj7" fmla="val -14856"/>
              <a:gd name="adj8" fmla="val 1148"/>
            </a:avLst>
          </a:prstGeom>
          <a:solidFill>
            <a:srgbClr val="8EB4E3"/>
          </a:solidFill>
          <a:ln w="38100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AR" b="1" smtClean="0">
                <a:solidFill>
                  <a:srgbClr val="0D0D0D"/>
                </a:solidFill>
              </a:rPr>
              <a:t>Se distinguen de los daños individuales homogéneos que son los que produce un mismo hecho que afecta intereses individuales (Producto defectuoso que produce múltiples damnificados individuales a los que une el ser damnificados por el mismo hecho) (No se afectó un bien colectivo, sino se formó una colectividad de damnificados)</a:t>
            </a:r>
            <a:endParaRPr lang="es-ES" altLang="es-AR" sz="1800" smtClean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4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AR" smtClean="0">
                <a:ea typeface="ＭＳ Ｐゴシック" pitchFamily="34" charset="-128"/>
              </a:rPr>
              <a:t>Requisitos del daño indemnizable</a:t>
            </a:r>
          </a:p>
        </p:txBody>
      </p:sp>
      <p:sp>
        <p:nvSpPr>
          <p:cNvPr id="60419" name="Marcador de contenido 2"/>
          <p:cNvSpPr>
            <a:spLocks noGrp="1"/>
          </p:cNvSpPr>
          <p:nvPr>
            <p:ph idx="1"/>
          </p:nvPr>
        </p:nvSpPr>
        <p:spPr>
          <a:xfrm>
            <a:off x="915670" y="1600200"/>
            <a:ext cx="7314071" cy="3086100"/>
          </a:xfrm>
        </p:spPr>
        <p:txBody>
          <a:bodyPr/>
          <a:lstStyle/>
          <a:p>
            <a:pPr marL="0" indent="0" algn="ctr"/>
            <a:r>
              <a:rPr lang="es-ES" altLang="es-AR" sz="2800" smtClean="0">
                <a:solidFill>
                  <a:srgbClr val="FF0000"/>
                </a:solidFill>
                <a:ea typeface="ＭＳ Ｐゴシック" pitchFamily="34" charset="-128"/>
              </a:rPr>
              <a:t>ARTÍCULO 1739</a:t>
            </a:r>
            <a:r>
              <a:rPr lang="es-ES" altLang="es-AR" sz="2800" b="1" smtClean="0">
                <a:solidFill>
                  <a:srgbClr val="FF0000"/>
                </a:solidFill>
                <a:ea typeface="ＭＳ Ｐゴシック" pitchFamily="34" charset="-128"/>
              </a:rPr>
              <a:t>.- Requisito</a:t>
            </a:r>
            <a:r>
              <a:rPr lang="es-ES" altLang="es-AR" sz="2800" smtClean="0">
                <a:solidFill>
                  <a:srgbClr val="FF0000"/>
                </a:solidFill>
                <a:ea typeface="ＭＳ Ｐゴシック" pitchFamily="34" charset="-128"/>
              </a:rPr>
              <a:t>s. Para la procedencia de la indemnización debe existir un perjuicio directo o indirecto, actual o futuro, cierto y subsistente. La pérdida de chance es indemnizable en la medida en que su contingencia sea razonable y guarde una adecuada relación de causalidad con el hecho generador. </a:t>
            </a:r>
          </a:p>
        </p:txBody>
      </p:sp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915670" y="1611317"/>
            <a:ext cx="7314071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20000"/>
              </a:spcBef>
              <a:spcAft>
                <a:spcPct val="0"/>
              </a:spcAft>
            </a:pPr>
            <a:r>
              <a:rPr lang="es-ES" altLang="es-AR" sz="2800">
                <a:solidFill>
                  <a:srgbClr val="FF0000"/>
                </a:solidFill>
              </a:rPr>
              <a:t>ARTÍCULO 1739</a:t>
            </a:r>
            <a:r>
              <a:rPr lang="es-ES" altLang="es-AR" sz="2800" b="1">
                <a:solidFill>
                  <a:srgbClr val="FF0000"/>
                </a:solidFill>
              </a:rPr>
              <a:t>.- Requisito</a:t>
            </a:r>
            <a:r>
              <a:rPr lang="es-ES" altLang="es-AR" sz="2800">
                <a:solidFill>
                  <a:srgbClr val="FF0000"/>
                </a:solidFill>
              </a:rPr>
              <a:t>s. Para la procedencia de la indemnización debe </a:t>
            </a:r>
            <a:r>
              <a:rPr lang="es-ES" altLang="es-AR" sz="2800">
                <a:solidFill>
                  <a:srgbClr val="3366FF"/>
                </a:solidFill>
              </a:rPr>
              <a:t>existir un perjuicio directo o indirecto</a:t>
            </a:r>
            <a:r>
              <a:rPr lang="es-ES" altLang="es-AR" sz="2800">
                <a:solidFill>
                  <a:srgbClr val="FF0000"/>
                </a:solidFill>
              </a:rPr>
              <a:t>, actual o futuro, cierto y subsistente. La pérdida de chance es indemnizable en la medida en que su contingencia sea razonable y guarde una adecuada relación de causalidad con el hecho generador.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6" name="Llamada con línea 3 (borde y barra de énfasis) 5"/>
          <p:cNvSpPr>
            <a:spLocks/>
          </p:cNvSpPr>
          <p:nvPr/>
        </p:nvSpPr>
        <p:spPr bwMode="auto">
          <a:xfrm>
            <a:off x="1314957" y="4905375"/>
            <a:ext cx="6966991" cy="1778000"/>
          </a:xfrm>
          <a:prstGeom prst="accentBorderCallout3">
            <a:avLst>
              <a:gd name="adj1" fmla="val 18273"/>
              <a:gd name="adj2" fmla="val -2574"/>
              <a:gd name="adj3" fmla="val 17319"/>
              <a:gd name="adj4" fmla="val -7426"/>
              <a:gd name="adj5" fmla="val -4759"/>
              <a:gd name="adj6" fmla="val -7310"/>
              <a:gd name="adj7" fmla="val -137778"/>
              <a:gd name="adj8" fmla="val 55917"/>
            </a:avLst>
          </a:prstGeom>
          <a:solidFill>
            <a:srgbClr val="8EB4E3"/>
          </a:solidFill>
          <a:ln w="38100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AR" b="1" smtClean="0">
                <a:solidFill>
                  <a:srgbClr val="0D0D0D"/>
                </a:solidFill>
              </a:rPr>
              <a:t>Directo: es el sufre la víctima inmediatamente (damnificado directo)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AR" b="1" smtClean="0">
                <a:solidFill>
                  <a:srgbClr val="0D0D0D"/>
                </a:solidFill>
              </a:rPr>
              <a:t>Indirecto: el que sufre otra persona por reflejo (damnificado indirecto)</a:t>
            </a:r>
            <a:endParaRPr lang="es-ES" altLang="es-AR" sz="1800" smtClean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2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AR" smtClean="0">
                <a:ea typeface="ＭＳ Ｐゴシック" pitchFamily="34" charset="-128"/>
              </a:rPr>
              <a:t>Requisitos del daño indemnizable</a:t>
            </a:r>
          </a:p>
        </p:txBody>
      </p:sp>
      <p:sp>
        <p:nvSpPr>
          <p:cNvPr id="61443" name="Marcador de contenido 2"/>
          <p:cNvSpPr>
            <a:spLocks noGrp="1"/>
          </p:cNvSpPr>
          <p:nvPr>
            <p:ph idx="1"/>
          </p:nvPr>
        </p:nvSpPr>
        <p:spPr>
          <a:xfrm>
            <a:off x="915670" y="1600200"/>
            <a:ext cx="7314071" cy="3086100"/>
          </a:xfrm>
        </p:spPr>
        <p:txBody>
          <a:bodyPr/>
          <a:lstStyle/>
          <a:p>
            <a:pPr marL="0" indent="0" algn="ctr"/>
            <a:r>
              <a:rPr lang="es-ES" altLang="es-AR" sz="2800" smtClean="0">
                <a:solidFill>
                  <a:srgbClr val="FF0000"/>
                </a:solidFill>
                <a:ea typeface="ＭＳ Ｐゴシック" pitchFamily="34" charset="-128"/>
              </a:rPr>
              <a:t>ARTÍCULO 1739</a:t>
            </a:r>
            <a:r>
              <a:rPr lang="es-ES" altLang="es-AR" sz="2800" b="1" smtClean="0">
                <a:solidFill>
                  <a:srgbClr val="FF0000"/>
                </a:solidFill>
                <a:ea typeface="ＭＳ Ｐゴシック" pitchFamily="34" charset="-128"/>
              </a:rPr>
              <a:t>.- Requisito</a:t>
            </a:r>
            <a:r>
              <a:rPr lang="es-ES" altLang="es-AR" sz="2800" smtClean="0">
                <a:solidFill>
                  <a:srgbClr val="FF0000"/>
                </a:solidFill>
                <a:ea typeface="ＭＳ Ｐゴシック" pitchFamily="34" charset="-128"/>
              </a:rPr>
              <a:t>s. Para la procedencia de la indemnización debe existir un perjuicio directo o indirecto, actual o futuro, cierto y subsistente. La pérdida de chance es indemnizable en la medida en que su contingencia sea razonable y guarde una adecuada relación de causalidad con el hecho generador. </a:t>
            </a:r>
          </a:p>
        </p:txBody>
      </p:sp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915670" y="1611317"/>
            <a:ext cx="7314071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20000"/>
              </a:spcBef>
              <a:spcAft>
                <a:spcPct val="0"/>
              </a:spcAft>
            </a:pPr>
            <a:r>
              <a:rPr lang="es-ES" altLang="es-AR" sz="2800">
                <a:solidFill>
                  <a:srgbClr val="FF0000"/>
                </a:solidFill>
              </a:rPr>
              <a:t>ARTÍCULO 1739</a:t>
            </a:r>
            <a:r>
              <a:rPr lang="es-ES" altLang="es-AR" sz="2800" b="1">
                <a:solidFill>
                  <a:srgbClr val="FF0000"/>
                </a:solidFill>
              </a:rPr>
              <a:t>.- Requisito</a:t>
            </a:r>
            <a:r>
              <a:rPr lang="es-ES" altLang="es-AR" sz="2800">
                <a:solidFill>
                  <a:srgbClr val="FF0000"/>
                </a:solidFill>
              </a:rPr>
              <a:t>s. Para la procedencia de la indemnización debe existir un perjuicio directo o indirecto, </a:t>
            </a:r>
            <a:r>
              <a:rPr lang="es-ES" altLang="es-AR" sz="2800">
                <a:solidFill>
                  <a:srgbClr val="3366FF"/>
                </a:solidFill>
              </a:rPr>
              <a:t>actual o futuro</a:t>
            </a:r>
            <a:r>
              <a:rPr lang="es-ES" altLang="es-AR" sz="2800">
                <a:solidFill>
                  <a:srgbClr val="FF0000"/>
                </a:solidFill>
              </a:rPr>
              <a:t>, cierto y subsistente. La pérdida de chance es indemnizable en la medida en que su contingencia sea razonable y guarde una adecuada relación de causalidad con el hecho generador.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6" name="Llamada con línea 3 (borde y barra de énfasis) 5"/>
          <p:cNvSpPr>
            <a:spLocks/>
          </p:cNvSpPr>
          <p:nvPr/>
        </p:nvSpPr>
        <p:spPr bwMode="auto">
          <a:xfrm>
            <a:off x="1314957" y="4905375"/>
            <a:ext cx="6966991" cy="1778000"/>
          </a:xfrm>
          <a:prstGeom prst="accentBorderCallout3">
            <a:avLst>
              <a:gd name="adj1" fmla="val 18273"/>
              <a:gd name="adj2" fmla="val -2574"/>
              <a:gd name="adj3" fmla="val 17319"/>
              <a:gd name="adj4" fmla="val -7426"/>
              <a:gd name="adj5" fmla="val -4759"/>
              <a:gd name="adj6" fmla="val -7310"/>
              <a:gd name="adj7" fmla="val -113671"/>
              <a:gd name="adj8" fmla="val 26209"/>
            </a:avLst>
          </a:prstGeom>
          <a:solidFill>
            <a:srgbClr val="8EB4E3"/>
          </a:solidFill>
          <a:ln w="38100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AR" b="1" smtClean="0">
                <a:solidFill>
                  <a:srgbClr val="0D0D0D"/>
                </a:solidFill>
              </a:rPr>
              <a:t>Actual: es el que ya ha lesionado al momento de la sentencia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AR" b="1" smtClean="0">
                <a:solidFill>
                  <a:srgbClr val="0D0D0D"/>
                </a:solidFill>
              </a:rPr>
              <a:t>Futuro: es el que lesionará con posterioridad a la sentencia</a:t>
            </a:r>
            <a:endParaRPr lang="es-ES" altLang="es-AR" sz="1800" smtClean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6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AR" smtClean="0">
                <a:ea typeface="ＭＳ Ｐゴシック" pitchFamily="34" charset="-128"/>
              </a:rPr>
              <a:t>Requisitos del daño indemnizable</a:t>
            </a:r>
          </a:p>
        </p:txBody>
      </p:sp>
      <p:sp>
        <p:nvSpPr>
          <p:cNvPr id="62467" name="Marcador de contenido 2"/>
          <p:cNvSpPr>
            <a:spLocks noGrp="1"/>
          </p:cNvSpPr>
          <p:nvPr>
            <p:ph idx="1"/>
          </p:nvPr>
        </p:nvSpPr>
        <p:spPr>
          <a:xfrm>
            <a:off x="915670" y="1600200"/>
            <a:ext cx="7314071" cy="3086100"/>
          </a:xfrm>
        </p:spPr>
        <p:txBody>
          <a:bodyPr/>
          <a:lstStyle/>
          <a:p>
            <a:pPr marL="0" indent="0" algn="ctr"/>
            <a:r>
              <a:rPr lang="es-ES" altLang="es-AR" sz="2800" smtClean="0">
                <a:solidFill>
                  <a:srgbClr val="FF0000"/>
                </a:solidFill>
                <a:ea typeface="ＭＳ Ｐゴシック" pitchFamily="34" charset="-128"/>
              </a:rPr>
              <a:t>ARTÍCULO 1739</a:t>
            </a:r>
            <a:r>
              <a:rPr lang="es-ES" altLang="es-AR" sz="2800" b="1" smtClean="0">
                <a:solidFill>
                  <a:srgbClr val="FF0000"/>
                </a:solidFill>
                <a:ea typeface="ＭＳ Ｐゴシック" pitchFamily="34" charset="-128"/>
              </a:rPr>
              <a:t>.- Requisito</a:t>
            </a:r>
            <a:r>
              <a:rPr lang="es-ES" altLang="es-AR" sz="2800" smtClean="0">
                <a:solidFill>
                  <a:srgbClr val="FF0000"/>
                </a:solidFill>
                <a:ea typeface="ＭＳ Ｐゴシック" pitchFamily="34" charset="-128"/>
              </a:rPr>
              <a:t>s. Para la procedencia de la indemnización debe existir un perjuicio directo o indirecto, actual o futuro, cierto y subsistente. La pérdida de chance es indemnizable en la medida en que su contingencia sea razonable y guarde una adecuada relación de causalidad con el hecho generador. </a:t>
            </a:r>
          </a:p>
        </p:txBody>
      </p:sp>
      <p:sp>
        <p:nvSpPr>
          <p:cNvPr id="62468" name="CuadroTexto 1"/>
          <p:cNvSpPr txBox="1">
            <a:spLocks noChangeArrowheads="1"/>
          </p:cNvSpPr>
          <p:nvPr/>
        </p:nvSpPr>
        <p:spPr bwMode="auto">
          <a:xfrm>
            <a:off x="915670" y="1611317"/>
            <a:ext cx="7314071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20000"/>
              </a:spcBef>
              <a:spcAft>
                <a:spcPct val="0"/>
              </a:spcAft>
            </a:pPr>
            <a:r>
              <a:rPr lang="es-ES" altLang="es-AR" sz="2800">
                <a:solidFill>
                  <a:srgbClr val="FF0000"/>
                </a:solidFill>
              </a:rPr>
              <a:t>ARTÍCULO 1739</a:t>
            </a:r>
            <a:r>
              <a:rPr lang="es-ES" altLang="es-AR" sz="2800" b="1">
                <a:solidFill>
                  <a:srgbClr val="FF0000"/>
                </a:solidFill>
              </a:rPr>
              <a:t>.- Requisito</a:t>
            </a:r>
            <a:r>
              <a:rPr lang="es-ES" altLang="es-AR" sz="2800">
                <a:solidFill>
                  <a:srgbClr val="FF0000"/>
                </a:solidFill>
              </a:rPr>
              <a:t>s. Para la procedencia de la indemnización debe existir un perjuicio directo o indirecto, actual o futuro</a:t>
            </a:r>
            <a:r>
              <a:rPr lang="es-ES" altLang="es-AR" sz="2800">
                <a:solidFill>
                  <a:srgbClr val="0000FF"/>
                </a:solidFill>
              </a:rPr>
              <a:t>, cierto </a:t>
            </a:r>
            <a:r>
              <a:rPr lang="es-ES" altLang="es-AR" sz="2800">
                <a:solidFill>
                  <a:srgbClr val="FF0000"/>
                </a:solidFill>
              </a:rPr>
              <a:t>y subsistente. La pérdida de chance es indemnizable en la medida en que su contingencia sea razonable y guarde una adecuada relación de causalidad con el hecho generador.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7" name="Llamada con línea 3 (borde y barra de énfasis) 6"/>
          <p:cNvSpPr>
            <a:spLocks/>
          </p:cNvSpPr>
          <p:nvPr/>
        </p:nvSpPr>
        <p:spPr bwMode="auto">
          <a:xfrm>
            <a:off x="1314957" y="4905375"/>
            <a:ext cx="6966991" cy="1778000"/>
          </a:xfrm>
          <a:prstGeom prst="accentBorderCallout3">
            <a:avLst>
              <a:gd name="adj1" fmla="val 18273"/>
              <a:gd name="adj2" fmla="val -2574"/>
              <a:gd name="adj3" fmla="val 17319"/>
              <a:gd name="adj4" fmla="val -7426"/>
              <a:gd name="adj5" fmla="val -4759"/>
              <a:gd name="adj6" fmla="val -7310"/>
              <a:gd name="adj7" fmla="val -115505"/>
              <a:gd name="adj8" fmla="val 47463"/>
            </a:avLst>
          </a:prstGeom>
          <a:solidFill>
            <a:srgbClr val="8EB4E3"/>
          </a:solidFill>
          <a:ln w="38100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AR" b="1" smtClean="0">
                <a:solidFill>
                  <a:srgbClr val="0D0D0D"/>
                </a:solidFill>
              </a:rPr>
              <a:t>Cierto: es el que con certeza se ha producido y el  que –con alta probabilidad- se producirá.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AR" b="1" smtClean="0">
                <a:solidFill>
                  <a:srgbClr val="0D0D0D"/>
                </a:solidFill>
              </a:rPr>
              <a:t>Se opone a hipotético. </a:t>
            </a:r>
            <a:endParaRPr lang="es-ES" altLang="es-AR" sz="1800" smtClean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0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AR" smtClean="0">
                <a:ea typeface="ＭＳ Ｐゴシック" pitchFamily="34" charset="-128"/>
              </a:rPr>
              <a:t>Requisitos del daño indemnizable</a:t>
            </a:r>
          </a:p>
        </p:txBody>
      </p:sp>
      <p:sp>
        <p:nvSpPr>
          <p:cNvPr id="63491" name="Marcador de contenido 2"/>
          <p:cNvSpPr>
            <a:spLocks noGrp="1"/>
          </p:cNvSpPr>
          <p:nvPr>
            <p:ph idx="1"/>
          </p:nvPr>
        </p:nvSpPr>
        <p:spPr>
          <a:xfrm>
            <a:off x="915670" y="1600200"/>
            <a:ext cx="7314071" cy="3086100"/>
          </a:xfrm>
        </p:spPr>
        <p:txBody>
          <a:bodyPr/>
          <a:lstStyle/>
          <a:p>
            <a:pPr marL="0" indent="0" algn="ctr"/>
            <a:r>
              <a:rPr lang="es-ES" altLang="es-AR" sz="2800" smtClean="0">
                <a:solidFill>
                  <a:srgbClr val="FF0000"/>
                </a:solidFill>
                <a:ea typeface="ＭＳ Ｐゴシック" pitchFamily="34" charset="-128"/>
              </a:rPr>
              <a:t>ARTÍCULO 1739</a:t>
            </a:r>
            <a:r>
              <a:rPr lang="es-ES" altLang="es-AR" sz="2800" b="1" smtClean="0">
                <a:solidFill>
                  <a:srgbClr val="FF0000"/>
                </a:solidFill>
                <a:ea typeface="ＭＳ Ｐゴシック" pitchFamily="34" charset="-128"/>
              </a:rPr>
              <a:t>.- Requisito</a:t>
            </a:r>
            <a:r>
              <a:rPr lang="es-ES" altLang="es-AR" sz="2800" smtClean="0">
                <a:solidFill>
                  <a:srgbClr val="FF0000"/>
                </a:solidFill>
                <a:ea typeface="ＭＳ Ｐゴシック" pitchFamily="34" charset="-128"/>
              </a:rPr>
              <a:t>s. Para la procedencia de la indemnización debe existir un perjuicio directo o indirecto, actual o futuro, cierto y subsistente. La pérdida de chance es indemnizable en la medida en que su contingencia sea razonable y guarde una adecuada relación de causalidad con el hecho generador. </a:t>
            </a:r>
          </a:p>
        </p:txBody>
      </p:sp>
      <p:sp>
        <p:nvSpPr>
          <p:cNvPr id="63492" name="CuadroTexto 1"/>
          <p:cNvSpPr txBox="1">
            <a:spLocks noChangeArrowheads="1"/>
          </p:cNvSpPr>
          <p:nvPr/>
        </p:nvSpPr>
        <p:spPr bwMode="auto">
          <a:xfrm>
            <a:off x="915670" y="1611317"/>
            <a:ext cx="7314071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20000"/>
              </a:spcBef>
              <a:spcAft>
                <a:spcPct val="0"/>
              </a:spcAft>
            </a:pPr>
            <a:r>
              <a:rPr lang="es-ES" altLang="es-AR" sz="2800">
                <a:solidFill>
                  <a:srgbClr val="FF0000"/>
                </a:solidFill>
              </a:rPr>
              <a:t>ARTÍCULO 1739</a:t>
            </a:r>
            <a:r>
              <a:rPr lang="es-ES" altLang="es-AR" sz="2800" b="1">
                <a:solidFill>
                  <a:srgbClr val="FF0000"/>
                </a:solidFill>
              </a:rPr>
              <a:t>.- Requisito</a:t>
            </a:r>
            <a:r>
              <a:rPr lang="es-ES" altLang="es-AR" sz="2800">
                <a:solidFill>
                  <a:srgbClr val="FF0000"/>
                </a:solidFill>
              </a:rPr>
              <a:t>s. Para la procedencia de la indemnización debe existir un perjuicio directo o indirecto, actual o futuro</a:t>
            </a:r>
            <a:r>
              <a:rPr lang="es-ES" altLang="es-AR" sz="2800">
                <a:solidFill>
                  <a:srgbClr val="0000FF"/>
                </a:solidFill>
              </a:rPr>
              <a:t>, cierto </a:t>
            </a:r>
            <a:r>
              <a:rPr lang="es-ES" altLang="es-AR" sz="2800">
                <a:solidFill>
                  <a:srgbClr val="FF0000"/>
                </a:solidFill>
              </a:rPr>
              <a:t>y subsistente. La pérdida de chance es indemnizable en la medida en que su contingencia sea razonable y guarde una adecuada relación de causalidad con el hecho generador.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760929" y="2838833"/>
            <a:ext cx="3213516" cy="597647"/>
          </a:xfrm>
          <a:prstGeom prst="ellipse">
            <a:avLst/>
          </a:prstGeom>
          <a:solidFill>
            <a:schemeClr val="bg1">
              <a:alpha val="50000"/>
            </a:schemeClr>
          </a:solidFill>
          <a:ln w="38100" cmpd="sng"/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Llamada con línea 3 (borde y barra de énfasis) 6"/>
          <p:cNvSpPr>
            <a:spLocks/>
          </p:cNvSpPr>
          <p:nvPr/>
        </p:nvSpPr>
        <p:spPr bwMode="auto">
          <a:xfrm>
            <a:off x="1314957" y="4797434"/>
            <a:ext cx="6966991" cy="2060575"/>
          </a:xfrm>
          <a:prstGeom prst="accentBorderCallout3">
            <a:avLst>
              <a:gd name="adj1" fmla="val 18273"/>
              <a:gd name="adj2" fmla="val -2574"/>
              <a:gd name="adj3" fmla="val 17319"/>
              <a:gd name="adj4" fmla="val -7426"/>
              <a:gd name="adj5" fmla="val -4759"/>
              <a:gd name="adj6" fmla="val -7310"/>
              <a:gd name="adj7" fmla="val -65588"/>
              <a:gd name="adj8" fmla="val 4148"/>
            </a:avLst>
          </a:prstGeom>
          <a:solidFill>
            <a:srgbClr val="8EB4E3"/>
          </a:solidFill>
          <a:ln w="38100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AR" b="1" smtClean="0">
                <a:solidFill>
                  <a:srgbClr val="0D0D0D"/>
                </a:solidFill>
              </a:rPr>
              <a:t>No deja de ser cierto, cuando de lo que se ha privado es de una posibilidad cierta de una situación de provecho (ganancia).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AR" b="1" smtClean="0">
                <a:solidFill>
                  <a:srgbClr val="0D0D0D"/>
                </a:solidFill>
              </a:rPr>
              <a:t>(certeza que viene de la razonabilidad de que pudiera producirse y que se frustra por el hecho dañoso)</a:t>
            </a:r>
            <a:endParaRPr lang="es-ES" altLang="es-AR" smtClean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7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AR" smtClean="0">
                <a:ea typeface="ＭＳ Ｐゴシック" pitchFamily="34" charset="-128"/>
              </a:rPr>
              <a:t>Requisitos del daño indemnizable</a:t>
            </a:r>
          </a:p>
        </p:txBody>
      </p:sp>
      <p:sp>
        <p:nvSpPr>
          <p:cNvPr id="64515" name="Marcador de contenido 2"/>
          <p:cNvSpPr>
            <a:spLocks noGrp="1"/>
          </p:cNvSpPr>
          <p:nvPr>
            <p:ph idx="1"/>
          </p:nvPr>
        </p:nvSpPr>
        <p:spPr>
          <a:xfrm>
            <a:off x="915670" y="1600200"/>
            <a:ext cx="7314071" cy="3086100"/>
          </a:xfrm>
        </p:spPr>
        <p:txBody>
          <a:bodyPr/>
          <a:lstStyle/>
          <a:p>
            <a:pPr marL="0" indent="0" algn="ctr"/>
            <a:r>
              <a:rPr lang="es-ES" altLang="es-AR" sz="2800" smtClean="0">
                <a:solidFill>
                  <a:srgbClr val="FF0000"/>
                </a:solidFill>
                <a:ea typeface="ＭＳ Ｐゴシック" pitchFamily="34" charset="-128"/>
              </a:rPr>
              <a:t>ARTÍCULO 1739</a:t>
            </a:r>
            <a:r>
              <a:rPr lang="es-ES" altLang="es-AR" sz="2800" b="1" smtClean="0">
                <a:solidFill>
                  <a:srgbClr val="FF0000"/>
                </a:solidFill>
                <a:ea typeface="ＭＳ Ｐゴシック" pitchFamily="34" charset="-128"/>
              </a:rPr>
              <a:t>.- Requisito</a:t>
            </a:r>
            <a:r>
              <a:rPr lang="es-ES" altLang="es-AR" sz="2800" smtClean="0">
                <a:solidFill>
                  <a:srgbClr val="FF0000"/>
                </a:solidFill>
                <a:ea typeface="ＭＳ Ｐゴシック" pitchFamily="34" charset="-128"/>
              </a:rPr>
              <a:t>s. Para la procedencia de la indemnización debe existir un perjuicio directo o indirecto, actual o futuro, cierto y subsistente. La pérdida de chance es indemnizable en la medida en que su contingencia sea razonable y guarde una adecuada relación de causalidad con el hecho generador. </a:t>
            </a:r>
          </a:p>
        </p:txBody>
      </p:sp>
      <p:sp>
        <p:nvSpPr>
          <p:cNvPr id="64516" name="CuadroTexto 1"/>
          <p:cNvSpPr txBox="1">
            <a:spLocks noChangeArrowheads="1"/>
          </p:cNvSpPr>
          <p:nvPr/>
        </p:nvSpPr>
        <p:spPr bwMode="auto">
          <a:xfrm>
            <a:off x="915670" y="1611317"/>
            <a:ext cx="7314071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20000"/>
              </a:spcBef>
              <a:spcAft>
                <a:spcPct val="0"/>
              </a:spcAft>
            </a:pPr>
            <a:r>
              <a:rPr lang="es-ES" altLang="es-AR" sz="2800">
                <a:solidFill>
                  <a:srgbClr val="FF0000"/>
                </a:solidFill>
              </a:rPr>
              <a:t>ARTÍCULO 1739</a:t>
            </a:r>
            <a:r>
              <a:rPr lang="es-ES" altLang="es-AR" sz="2800" b="1">
                <a:solidFill>
                  <a:srgbClr val="FF0000"/>
                </a:solidFill>
              </a:rPr>
              <a:t>.- Requisito</a:t>
            </a:r>
            <a:r>
              <a:rPr lang="es-ES" altLang="es-AR" sz="2800">
                <a:solidFill>
                  <a:srgbClr val="FF0000"/>
                </a:solidFill>
              </a:rPr>
              <a:t>s. Para la procedencia de la indemnización debe existir un perjuicio directo o indirecto, actual o futuro, cierto y</a:t>
            </a:r>
            <a:r>
              <a:rPr lang="es-ES" altLang="es-AR" sz="2800">
                <a:solidFill>
                  <a:srgbClr val="0000FF"/>
                </a:solidFill>
              </a:rPr>
              <a:t> subsistente</a:t>
            </a:r>
            <a:r>
              <a:rPr lang="es-ES" altLang="es-AR" sz="2800">
                <a:solidFill>
                  <a:srgbClr val="FF0000"/>
                </a:solidFill>
              </a:rPr>
              <a:t>. La pérdida de chance es indemnizable en la medida en que su contingencia sea razonable y guarde una adecuada relación de causalidad con el hecho generador.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6" name="Llamada con línea 3 (borde y barra de énfasis) 5"/>
          <p:cNvSpPr>
            <a:spLocks/>
          </p:cNvSpPr>
          <p:nvPr/>
        </p:nvSpPr>
        <p:spPr bwMode="auto">
          <a:xfrm>
            <a:off x="1169636" y="4686300"/>
            <a:ext cx="7283031" cy="2171700"/>
          </a:xfrm>
          <a:prstGeom prst="accentBorderCallout3">
            <a:avLst>
              <a:gd name="adj1" fmla="val 18273"/>
              <a:gd name="adj2" fmla="val -2574"/>
              <a:gd name="adj3" fmla="val 17319"/>
              <a:gd name="adj4" fmla="val -7426"/>
              <a:gd name="adj5" fmla="val -4759"/>
              <a:gd name="adj6" fmla="val -7310"/>
              <a:gd name="adj7" fmla="val -87194"/>
              <a:gd name="adj8" fmla="val 63301"/>
            </a:avLst>
          </a:prstGeom>
          <a:solidFill>
            <a:srgbClr val="8EB4E3"/>
          </a:solidFill>
          <a:ln w="38100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AR" b="1" smtClean="0">
                <a:solidFill>
                  <a:srgbClr val="0D0D0D"/>
                </a:solidFill>
              </a:rPr>
              <a:t>El daño es subsistente si la propia victima afrontó por sí (por ejemplo el damnificado que hizo reparar y pagó los gastos del auto chocado) o si lo hizo un tercero que se subroga en sus derechos (Pagó un tercero a quien debe devolverle los fondos invertidos) (No es subsistencia material, sino jurídica)</a:t>
            </a:r>
            <a:r>
              <a:rPr lang="es-ES_tradnl" altLang="es-AR" smtClean="0">
                <a:solidFill>
                  <a:srgbClr val="0D0D0D"/>
                </a:solidFill>
              </a:rPr>
              <a:t> </a:t>
            </a:r>
            <a:endParaRPr lang="es-ES" altLang="es-AR" smtClean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2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AR" sz="3200" smtClean="0">
                <a:ea typeface="ＭＳ Ｐゴシック" pitchFamily="34" charset="-128"/>
              </a:rPr>
              <a:t>Lo que llamábamos </a:t>
            </a:r>
            <a:r>
              <a:rPr lang="es-ES" altLang="es-ES" sz="3200" smtClean="0">
                <a:ea typeface="ＭＳ Ｐゴシック" pitchFamily="34" charset="-128"/>
              </a:rPr>
              <a:t>‘</a:t>
            </a:r>
            <a:r>
              <a:rPr lang="es-ES" altLang="es-AR" sz="3200" smtClean="0">
                <a:ea typeface="ＭＳ Ｐゴシック" pitchFamily="34" charset="-128"/>
              </a:rPr>
              <a:t>daño moral</a:t>
            </a:r>
            <a:r>
              <a:rPr lang="es-ES" altLang="es-ES" sz="3200" smtClean="0">
                <a:ea typeface="ＭＳ Ｐゴシック" pitchFamily="34" charset="-128"/>
              </a:rPr>
              <a:t>’</a:t>
            </a:r>
            <a:r>
              <a:rPr lang="es-ES" altLang="es-AR" sz="3200" smtClean="0">
                <a:ea typeface="ＭＳ Ｐゴシック" pitchFamily="34" charset="-128"/>
              </a:rPr>
              <a:t>, hoy: las consecuencias no patrimoniales</a:t>
            </a:r>
          </a:p>
        </p:txBody>
      </p:sp>
      <p:sp>
        <p:nvSpPr>
          <p:cNvPr id="65539" name="Marcador de contenido 2"/>
          <p:cNvSpPr>
            <a:spLocks noGrp="1"/>
          </p:cNvSpPr>
          <p:nvPr>
            <p:ph idx="1"/>
          </p:nvPr>
        </p:nvSpPr>
        <p:spPr>
          <a:xfrm>
            <a:off x="915670" y="2027238"/>
            <a:ext cx="7314071" cy="4525962"/>
          </a:xfrm>
        </p:spPr>
        <p:txBody>
          <a:bodyPr/>
          <a:lstStyle/>
          <a:p>
            <a:pPr marL="0" indent="0" algn="ctr">
              <a:lnSpc>
                <a:spcPct val="80000"/>
              </a:lnSpc>
            </a:pPr>
            <a:r>
              <a:rPr lang="es-ES" altLang="es-AR" sz="2500" smtClean="0">
                <a:solidFill>
                  <a:srgbClr val="FF0000"/>
                </a:solidFill>
                <a:ea typeface="ＭＳ Ｐゴシック" pitchFamily="34" charset="-128"/>
              </a:rPr>
              <a:t>ARTÍCULO 1741.- </a:t>
            </a:r>
            <a:r>
              <a:rPr lang="es-ES" altLang="es-AR" sz="2500" b="1" smtClean="0">
                <a:solidFill>
                  <a:srgbClr val="FF0000"/>
                </a:solidFill>
                <a:ea typeface="ＭＳ Ｐゴシック" pitchFamily="34" charset="-128"/>
              </a:rPr>
              <a:t>Indemnización de las consecuencias no patrimoniales</a:t>
            </a:r>
            <a:r>
              <a:rPr lang="es-ES" altLang="es-AR" sz="2500" smtClean="0">
                <a:solidFill>
                  <a:srgbClr val="FF0000"/>
                </a:solidFill>
                <a:ea typeface="ＭＳ Ｐゴシック" pitchFamily="34" charset="-128"/>
              </a:rPr>
              <a:t>. Está legitimado para reclamar la indemnización de las consecuencias no patrimoniales el damnificado directo. Si del hecho resulta su muerte o sufre gran discapacidad también tienen legitimación a título personal, según las circunstancias, los ascendientes, los descendientes, el cónyuge y quienes convivían con aquél recibiendo trato familiar ostensible.</a:t>
            </a:r>
            <a:endParaRPr lang="es-ES_tradnl" altLang="es-AR" sz="250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0" indent="0" algn="ctr">
              <a:lnSpc>
                <a:spcPct val="80000"/>
              </a:lnSpc>
            </a:pPr>
            <a:r>
              <a:rPr lang="es-ES" altLang="es-AR" sz="2500" smtClean="0">
                <a:solidFill>
                  <a:srgbClr val="FF0000"/>
                </a:solidFill>
                <a:ea typeface="ＭＳ Ｐゴシック" pitchFamily="34" charset="-128"/>
              </a:rPr>
              <a:t>La acción sólo se transmite a los sucesores universales del legitimado si es interpuesta por éste.</a:t>
            </a:r>
            <a:endParaRPr lang="es-ES_tradnl" altLang="es-AR" sz="250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0" indent="0" algn="ctr">
              <a:lnSpc>
                <a:spcPct val="80000"/>
              </a:lnSpc>
            </a:pPr>
            <a:r>
              <a:rPr lang="es-ES" altLang="es-AR" sz="2500" smtClean="0">
                <a:solidFill>
                  <a:srgbClr val="FF0000"/>
                </a:solidFill>
                <a:ea typeface="ＭＳ Ｐゴシック" pitchFamily="34" charset="-128"/>
              </a:rPr>
              <a:t>El monto de la indemnización debe fijarse ponderando las satisfacciones sustitutivas y compensatorias que pueden procurar las sumas reconocidas.</a:t>
            </a:r>
            <a:endParaRPr lang="es-ES_tradnl" altLang="es-AR" sz="250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</a:pPr>
            <a:endParaRPr lang="es-ES" altLang="es-AR" sz="2500" smtClean="0">
              <a:ea typeface="ＭＳ Ｐゴシック" pitchFamily="34" charset="-128"/>
            </a:endParaRPr>
          </a:p>
        </p:txBody>
      </p:sp>
      <p:sp>
        <p:nvSpPr>
          <p:cNvPr id="4" name="Llamada con línea 3 (borde y barra de énfasis) 3"/>
          <p:cNvSpPr>
            <a:spLocks/>
          </p:cNvSpPr>
          <p:nvPr/>
        </p:nvSpPr>
        <p:spPr bwMode="auto">
          <a:xfrm>
            <a:off x="1443347" y="274638"/>
            <a:ext cx="6485876" cy="620712"/>
          </a:xfrm>
          <a:prstGeom prst="accentBorderCallout3">
            <a:avLst>
              <a:gd name="adj1" fmla="val 22106"/>
              <a:gd name="adj2" fmla="val -3769"/>
              <a:gd name="adj3" fmla="val 22106"/>
              <a:gd name="adj4" fmla="val -8819"/>
              <a:gd name="adj5" fmla="val 118449"/>
              <a:gd name="adj6" fmla="val -8963"/>
              <a:gd name="adj7" fmla="val 441713"/>
              <a:gd name="adj8" fmla="val -262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38100">
            <a:solidFill>
              <a:srgbClr val="4F81B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dirty="0">
                <a:solidFill>
                  <a:srgbClr val="000000">
                    <a:lumMod val="95000"/>
                    <a:lumOff val="5000"/>
                  </a:srgbClr>
                </a:solidFill>
              </a:rPr>
              <a:t>Se mantiene la regla del art. 1078 </a:t>
            </a:r>
            <a:r>
              <a:rPr lang="es-ES" sz="2000" dirty="0" err="1">
                <a:solidFill>
                  <a:srgbClr val="000000">
                    <a:lumMod val="95000"/>
                    <a:lumOff val="5000"/>
                  </a:srgbClr>
                </a:solidFill>
              </a:rPr>
              <a:t>C.Civ</a:t>
            </a:r>
            <a:r>
              <a:rPr lang="es-ES" sz="2000" dirty="0">
                <a:solidFill>
                  <a:srgbClr val="000000">
                    <a:lumMod val="95000"/>
                    <a:lumOff val="5000"/>
                  </a:srgbClr>
                </a:solidFill>
              </a:rPr>
              <a:t>. (Decreto-Ley 17.711)</a:t>
            </a:r>
          </a:p>
        </p:txBody>
      </p:sp>
      <p:sp>
        <p:nvSpPr>
          <p:cNvPr id="5" name="Elipse 4"/>
          <p:cNvSpPr/>
          <p:nvPr/>
        </p:nvSpPr>
        <p:spPr>
          <a:xfrm>
            <a:off x="1035994" y="2894164"/>
            <a:ext cx="2609070" cy="551763"/>
          </a:xfrm>
          <a:prstGeom prst="ellipse">
            <a:avLst/>
          </a:prstGeom>
          <a:solidFill>
            <a:srgbClr val="558ED5">
              <a:alpha val="32000"/>
            </a:srgbClr>
          </a:solidFill>
          <a:ln w="38100" cmpd="sng"/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8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charset="-128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charset="-128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7732</Words>
  <Application>Microsoft Office PowerPoint</Application>
  <PresentationFormat>Presentación en pantalla (4:3)</PresentationFormat>
  <Paragraphs>864</Paragraphs>
  <Slides>105</Slides>
  <Notes>32</Notes>
  <HiddenSlides>5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105</vt:i4>
      </vt:variant>
    </vt:vector>
  </HeadingPairs>
  <TitlesOfParts>
    <vt:vector size="123" baseType="lpstr">
      <vt:lpstr>ＭＳ Ｐゴシック</vt:lpstr>
      <vt:lpstr>ＭＳ Ｐゴシック</vt:lpstr>
      <vt:lpstr>Arial</vt:lpstr>
      <vt:lpstr>Arial Narrow</vt:lpstr>
      <vt:lpstr>Calibri</vt:lpstr>
      <vt:lpstr>Courier New</vt:lpstr>
      <vt:lpstr>Gill Sans MT</vt:lpstr>
      <vt:lpstr>Lucida Sans Unicode</vt:lpstr>
      <vt:lpstr>Monotype Sorts</vt:lpstr>
      <vt:lpstr>Tahoma</vt:lpstr>
      <vt:lpstr>Times New Roman</vt:lpstr>
      <vt:lpstr>Trebuchet MS</vt:lpstr>
      <vt:lpstr>Verdana</vt:lpstr>
      <vt:lpstr>Wingdings</vt:lpstr>
      <vt:lpstr>Wingdings 2</vt:lpstr>
      <vt:lpstr>Wingdings 3</vt:lpstr>
      <vt:lpstr>8_Tema de Office</vt:lpstr>
      <vt:lpstr>9_Tema de Office</vt:lpstr>
      <vt:lpstr>Presentación de PowerPoint</vt:lpstr>
      <vt:lpstr>Presentación de PowerPoint</vt:lpstr>
      <vt:lpstr>Presentación de PowerPoint</vt:lpstr>
      <vt:lpstr>Presentación de PowerPoint</vt:lpstr>
      <vt:lpstr>RESPONSABILIDAD CIVIL </vt:lpstr>
      <vt:lpstr>RESPONSABILIDAD CIVIL </vt:lpstr>
      <vt:lpstr>GENERALIDADES Acepciones de RESPONSABILIDAD</vt:lpstr>
      <vt:lpstr>GENERALIDADES Acepciones de RESPONSABILIDAD</vt:lpstr>
      <vt:lpstr>GENERALIDADES Acepciones de RESPONSABILIDAD</vt:lpstr>
      <vt:lpstr>Los romanos</vt:lpstr>
      <vt:lpstr>CONCEPTO DE LA  RESPONSABILIDAD CIVIL</vt:lpstr>
      <vt:lpstr>CONCEPTO DE RESPONSABILIDAD CIVIL</vt:lpstr>
      <vt:lpstr>RESPONSABILIDAD CIVIL</vt:lpstr>
      <vt:lpstr>RESPONSABILIDAD CIVIL</vt:lpstr>
      <vt:lpstr>RESPONSABILIDAD  O REPARACION</vt:lpstr>
      <vt:lpstr>Evolución de la Responsabilidad Civil</vt:lpstr>
      <vt:lpstr>Evolución de la Responsabilidad Civil</vt:lpstr>
      <vt:lpstr>Evolución de la Responsabilidad Civil</vt:lpstr>
      <vt:lpstr>Evolución de la Responsabilidad Civil</vt:lpstr>
      <vt:lpstr>Evolución de la Responsabilidad Civil</vt:lpstr>
      <vt:lpstr>Evolución de la Responsabilidad Civil</vt:lpstr>
      <vt:lpstr>RESPONSABILIDAD CIVIL</vt:lpstr>
      <vt:lpstr>Advenimiento de la responsabilidad objetiva</vt:lpstr>
      <vt:lpstr>Presentación de PowerPoint</vt:lpstr>
      <vt:lpstr>Presentación de PowerPoint</vt:lpstr>
      <vt:lpstr>Presentación de PowerPoint</vt:lpstr>
      <vt:lpstr>La responsabilidad civil en el Código Civil y Comercial de la  Nación tiene asignadas dos funciones:   La prevención de los  daños y   El resarcimiento de los daños.   </vt:lpstr>
      <vt:lpstr>Tiene por finalidad: evitar el  daño</vt:lpstr>
      <vt:lpstr>Presentación de PowerPoint</vt:lpstr>
      <vt:lpstr>La Función  Preventiva en el C.C.C.N.</vt:lpstr>
      <vt:lpstr>¿Quién tiene el deber de prevenir el daño?</vt:lpstr>
      <vt:lpstr>¿Quién tiene el deber de prevenir el daño?</vt:lpstr>
      <vt:lpstr>¿Quién tiene el deber de prevenir el daño?</vt:lpstr>
      <vt:lpstr>¿Quién tiene el deber de prevenir el daño?</vt:lpstr>
      <vt:lpstr>¿Quién tiene el deber de prevenir el daño?</vt:lpstr>
      <vt:lpstr>¿Qué deberes impone?</vt:lpstr>
      <vt:lpstr>¿Qué deberes impone?</vt:lpstr>
      <vt:lpstr>¿Qué derecho confiere el haber actuado el deber de  prevención?</vt:lpstr>
      <vt:lpstr>¿Qué derecho confiere el haber actuado el deber de  prevención?</vt:lpstr>
      <vt:lpstr>¿Qué deberes impone?</vt:lpstr>
      <vt:lpstr>El reclamo de prevención ante la jurisdicción</vt:lpstr>
      <vt:lpstr>El reclamo de prevención ante la jurisdicción</vt:lpstr>
      <vt:lpstr>¿Quién está legitimado para pedir la prevención?</vt:lpstr>
      <vt:lpstr>¿Qué puede pedirse y disponer el Juez?</vt:lpstr>
      <vt:lpstr>¿Qué criterio debe utilizar el Juez para decidir la  medida preventiva a adoptar?</vt:lpstr>
      <vt:lpstr>Cám. Civ. y Com. Salta, Sala III, 3-set.-2015 “Cámara de  Estaciones de Servicios, Expendedores de Combustibles y  Afines de la Provincia de Salta c. Sindicato de Conductores  de Taxímetros y Afines de Salta (SICOTASA) s/ amparo”  LLOnline: AR/JUR/29490/2015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 concepto de antijuridicidad</vt:lpstr>
      <vt:lpstr>LA ANTIJURIDICIDAD EN EL NUEVO CÓDIGO CIVIL Y COMERCIAL DE LA NACION …</vt:lpstr>
      <vt:lpstr>Presentación de PowerPoint</vt:lpstr>
      <vt:lpstr>Cámara de Apelaciones en lo Civil y Comercial de Mar del Plata, sala III, 18/08/2011, “M., L. C. y otro c. A., N. E.”, DFyP 2011 (diciembre) , 88,;  RCyS 2012-1 , 46</vt:lpstr>
      <vt:lpstr>Cámara de Apelaciones en lo Civil y Comercial de Mar del Plata, sala III, 18/08/2011, “M., L. C. y otro c. A., N. E.”, DFyP 2011 (diciembre) , 88,;  RCyS 2012-1 , 46</vt:lpstr>
      <vt:lpstr>Cámara de Apelaciones en lo Civil y Comercial de Mar del Plata, sala III, 18/08/2011, “M., L. C. y otro c. A., N. E.”, DFyP 2011 (diciembre) , 88,;  RCyS 2012-1 , 46</vt:lpstr>
      <vt:lpstr>Presentación de PowerPoint</vt:lpstr>
      <vt:lpstr>LAS CAUSAS DE JUSTIFICACIÓN</vt:lpstr>
      <vt:lpstr>Las causas de justificación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ARTÍCULO 1722.- Factor objetivo. El factor de atribución es objetivo cuando la culpa del agente es irrelevante a los efectos de atribuir responsabilidad.    ARTÍCULO 1723.- Responsabilidad objetiva. Cuando de las circunstancias de la obligación, o de lo convenido por las partes, surge que el deudor debe obtener un resultado determinado, su responsabilidad es objetiva.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El daño</vt:lpstr>
      <vt:lpstr>El daño</vt:lpstr>
      <vt:lpstr>El objeto del derecho o interés dañado</vt:lpstr>
      <vt:lpstr>El objeto del derecho o interés dañado</vt:lpstr>
      <vt:lpstr>Requisitos del daño indemnizable</vt:lpstr>
      <vt:lpstr>Requisitos del daño indemnizable</vt:lpstr>
      <vt:lpstr>Requisitos del daño indemnizable</vt:lpstr>
      <vt:lpstr>Requisitos del daño indemnizable</vt:lpstr>
      <vt:lpstr>Requisitos del daño indemnizable</vt:lpstr>
      <vt:lpstr>Lo que llamábamos ‘daño moral’, hoy: las consecuencias no patrimoniales</vt:lpstr>
      <vt:lpstr>Presentación de PowerPoint</vt:lpstr>
      <vt:lpstr>Presentación de PowerPoint</vt:lpstr>
      <vt:lpstr>La prueba del daño</vt:lpstr>
      <vt:lpstr>Presentación de PowerPoint</vt:lpstr>
      <vt:lpstr>LEGITIMACIÓN ACTIVA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Raul</dc:creator>
  <cp:lastModifiedBy>raul martinez</cp:lastModifiedBy>
  <cp:revision>6</cp:revision>
  <dcterms:created xsi:type="dcterms:W3CDTF">2019-05-21T17:31:53Z</dcterms:created>
  <dcterms:modified xsi:type="dcterms:W3CDTF">2019-05-21T19:33:14Z</dcterms:modified>
</cp:coreProperties>
</file>