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1"/>
    <p:sldMasterId id="2147484112" r:id="rId2"/>
  </p:sldMasterIdLst>
  <p:notesMasterIdLst>
    <p:notesMasterId r:id="rId99"/>
  </p:notesMasterIdLst>
  <p:handoutMasterIdLst>
    <p:handoutMasterId r:id="rId100"/>
  </p:handoutMasterIdLst>
  <p:sldIdLst>
    <p:sldId id="372" r:id="rId3"/>
    <p:sldId id="373" r:id="rId4"/>
    <p:sldId id="374" r:id="rId5"/>
    <p:sldId id="463" r:id="rId6"/>
    <p:sldId id="467" r:id="rId7"/>
    <p:sldId id="470" r:id="rId8"/>
    <p:sldId id="375" r:id="rId9"/>
    <p:sldId id="376" r:id="rId10"/>
    <p:sldId id="377" r:id="rId11"/>
    <p:sldId id="378" r:id="rId12"/>
    <p:sldId id="380" r:id="rId13"/>
    <p:sldId id="381" r:id="rId14"/>
    <p:sldId id="385" r:id="rId15"/>
    <p:sldId id="386" r:id="rId16"/>
    <p:sldId id="387" r:id="rId17"/>
    <p:sldId id="449" r:id="rId18"/>
    <p:sldId id="450" r:id="rId19"/>
    <p:sldId id="451" r:id="rId20"/>
    <p:sldId id="452" r:id="rId21"/>
    <p:sldId id="453" r:id="rId22"/>
    <p:sldId id="455" r:id="rId23"/>
    <p:sldId id="456" r:id="rId24"/>
    <p:sldId id="457" r:id="rId25"/>
    <p:sldId id="458" r:id="rId26"/>
    <p:sldId id="459" r:id="rId27"/>
    <p:sldId id="475" r:id="rId28"/>
    <p:sldId id="460" r:id="rId29"/>
    <p:sldId id="461" r:id="rId30"/>
    <p:sldId id="462" r:id="rId31"/>
    <p:sldId id="505" r:id="rId32"/>
    <p:sldId id="506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517" r:id="rId44"/>
    <p:sldId id="518" r:id="rId45"/>
    <p:sldId id="519" r:id="rId46"/>
    <p:sldId id="520" r:id="rId47"/>
    <p:sldId id="521" r:id="rId48"/>
    <p:sldId id="522" r:id="rId49"/>
    <p:sldId id="523" r:id="rId50"/>
    <p:sldId id="524" r:id="rId51"/>
    <p:sldId id="525" r:id="rId52"/>
    <p:sldId id="526" r:id="rId53"/>
    <p:sldId id="533" r:id="rId54"/>
    <p:sldId id="534" r:id="rId55"/>
    <p:sldId id="527" r:id="rId56"/>
    <p:sldId id="528" r:id="rId57"/>
    <p:sldId id="529" r:id="rId58"/>
    <p:sldId id="530" r:id="rId59"/>
    <p:sldId id="531" r:id="rId60"/>
    <p:sldId id="532" r:id="rId61"/>
    <p:sldId id="414" r:id="rId62"/>
    <p:sldId id="417" r:id="rId63"/>
    <p:sldId id="535" r:id="rId64"/>
    <p:sldId id="419" r:id="rId65"/>
    <p:sldId id="296" r:id="rId66"/>
    <p:sldId id="297" r:id="rId67"/>
    <p:sldId id="474" r:id="rId68"/>
    <p:sldId id="536" r:id="rId69"/>
    <p:sldId id="537" r:id="rId70"/>
    <p:sldId id="338" r:id="rId71"/>
    <p:sldId id="361" r:id="rId72"/>
    <p:sldId id="370" r:id="rId73"/>
    <p:sldId id="365" r:id="rId74"/>
    <p:sldId id="366" r:id="rId75"/>
    <p:sldId id="367" r:id="rId76"/>
    <p:sldId id="368" r:id="rId77"/>
    <p:sldId id="369" r:id="rId78"/>
    <p:sldId id="346" r:id="rId79"/>
    <p:sldId id="344" r:id="rId80"/>
    <p:sldId id="345" r:id="rId81"/>
    <p:sldId id="347" r:id="rId82"/>
    <p:sldId id="310" r:id="rId83"/>
    <p:sldId id="311" r:id="rId84"/>
    <p:sldId id="371" r:id="rId85"/>
    <p:sldId id="348" r:id="rId86"/>
    <p:sldId id="349" r:id="rId87"/>
    <p:sldId id="350" r:id="rId88"/>
    <p:sldId id="316" r:id="rId89"/>
    <p:sldId id="351" r:id="rId90"/>
    <p:sldId id="318" r:id="rId91"/>
    <p:sldId id="319" r:id="rId92"/>
    <p:sldId id="353" r:id="rId93"/>
    <p:sldId id="321" r:id="rId94"/>
    <p:sldId id="356" r:id="rId95"/>
    <p:sldId id="357" r:id="rId96"/>
    <p:sldId id="358" r:id="rId97"/>
    <p:sldId id="359" r:id="rId98"/>
  </p:sldIdLst>
  <p:sldSz cx="10287000" cy="6858000" type="35mm"/>
  <p:notesSz cx="6858000" cy="90281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09" autoAdjust="0"/>
  </p:normalViewPr>
  <p:slideViewPr>
    <p:cSldViewPr>
      <p:cViewPr varScale="1">
        <p:scale>
          <a:sx n="41" d="100"/>
          <a:sy n="41" d="100"/>
        </p:scale>
        <p:origin x="1086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"/>
    </p:cViewPr>
  </p:sorterViewPr>
  <p:notesViewPr>
    <p:cSldViewPr>
      <p:cViewPr varScale="1">
        <p:scale>
          <a:sx n="53" d="100"/>
          <a:sy n="53" d="100"/>
        </p:scale>
        <p:origin x="-102" y="-102"/>
      </p:cViewPr>
      <p:guideLst>
        <p:guide orient="horz" pos="284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7187B-5833-4BA5-B7E1-3EC61B004C01}" type="doc">
      <dgm:prSet loTypeId="urn:microsoft.com/office/officeart/2009/layout/ReverseList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37B24F2-3AD2-4BB4-AD33-A956326DC97A}">
      <dgm:prSet phldrT="[Texto]"/>
      <dgm:spPr/>
      <dgm:t>
        <a:bodyPr/>
        <a:lstStyle/>
        <a:p>
          <a:r>
            <a:rPr lang="es-ES" dirty="0" smtClean="0"/>
            <a:t>Sujeto acreedor</a:t>
          </a:r>
        </a:p>
        <a:p>
          <a:r>
            <a:rPr lang="es-ES" dirty="0" smtClean="0"/>
            <a:t>activo</a:t>
          </a:r>
        </a:p>
        <a:p>
          <a:r>
            <a:rPr lang="es-ES" dirty="0" smtClean="0"/>
            <a:t>CREDITO</a:t>
          </a:r>
        </a:p>
        <a:p>
          <a:r>
            <a:rPr lang="es-ES" dirty="0" smtClean="0"/>
            <a:t>derecho</a:t>
          </a:r>
          <a:endParaRPr lang="es-ES" dirty="0"/>
        </a:p>
      </dgm:t>
    </dgm:pt>
    <dgm:pt modelId="{0572CE9A-D97C-4F31-81DE-FCD32CDBB64E}" type="parTrans" cxnId="{EA1E5A34-6BB5-4A22-8CBE-8BB3DE8C8296}">
      <dgm:prSet/>
      <dgm:spPr/>
      <dgm:t>
        <a:bodyPr/>
        <a:lstStyle/>
        <a:p>
          <a:endParaRPr lang="es-ES"/>
        </a:p>
      </dgm:t>
    </dgm:pt>
    <dgm:pt modelId="{A3C08145-4FC0-42B0-8E8A-0DAA8FB7C79D}" type="sibTrans" cxnId="{EA1E5A34-6BB5-4A22-8CBE-8BB3DE8C8296}">
      <dgm:prSet/>
      <dgm:spPr/>
      <dgm:t>
        <a:bodyPr/>
        <a:lstStyle/>
        <a:p>
          <a:endParaRPr lang="es-ES"/>
        </a:p>
      </dgm:t>
    </dgm:pt>
    <dgm:pt modelId="{303C2059-30F2-405D-819F-E08149198214}">
      <dgm:prSet phldrT="[Texto]"/>
      <dgm:spPr/>
      <dgm:t>
        <a:bodyPr/>
        <a:lstStyle/>
        <a:p>
          <a:r>
            <a:rPr lang="es-ES" dirty="0" smtClean="0"/>
            <a:t>Sujeto deudor</a:t>
          </a:r>
        </a:p>
        <a:p>
          <a:r>
            <a:rPr lang="es-ES" dirty="0" smtClean="0"/>
            <a:t>pasivo</a:t>
          </a:r>
        </a:p>
        <a:p>
          <a:r>
            <a:rPr lang="es-ES" dirty="0" smtClean="0"/>
            <a:t>DEUDA</a:t>
          </a:r>
        </a:p>
        <a:p>
          <a:r>
            <a:rPr lang="es-ES" dirty="0" smtClean="0"/>
            <a:t>deber</a:t>
          </a:r>
        </a:p>
        <a:p>
          <a:endParaRPr lang="es-ES" dirty="0"/>
        </a:p>
      </dgm:t>
    </dgm:pt>
    <dgm:pt modelId="{C8F8829F-53AF-48FE-B136-D62A3C6E62CA}" type="parTrans" cxnId="{DE9C29AE-E1D3-4F08-A5B6-B6A01FA4F613}">
      <dgm:prSet/>
      <dgm:spPr/>
      <dgm:t>
        <a:bodyPr/>
        <a:lstStyle/>
        <a:p>
          <a:endParaRPr lang="es-ES"/>
        </a:p>
      </dgm:t>
    </dgm:pt>
    <dgm:pt modelId="{D250F7B5-80E7-4007-A086-484A5E1080C7}" type="sibTrans" cxnId="{DE9C29AE-E1D3-4F08-A5B6-B6A01FA4F613}">
      <dgm:prSet/>
      <dgm:spPr/>
      <dgm:t>
        <a:bodyPr/>
        <a:lstStyle/>
        <a:p>
          <a:endParaRPr lang="es-ES"/>
        </a:p>
      </dgm:t>
    </dgm:pt>
    <dgm:pt modelId="{DE590DA8-2C94-4E5D-99C2-4B6380A2A5BA}" type="pres">
      <dgm:prSet presAssocID="{1F67187B-5833-4BA5-B7E1-3EC61B004C0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97BF314-F815-409B-B4BC-0E557C6BE47E}" type="pres">
      <dgm:prSet presAssocID="{1F67187B-5833-4BA5-B7E1-3EC61B004C0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810A0F-9E87-4A85-89D2-72F5EC6CA908}" type="pres">
      <dgm:prSet presAssocID="{1F67187B-5833-4BA5-B7E1-3EC61B004C01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F16EA1F1-A439-4042-B1A8-BFDCDB91D996}" type="pres">
      <dgm:prSet presAssocID="{1F67187B-5833-4BA5-B7E1-3EC61B004C0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A9429-F712-4C89-8CAA-A4CDA69ED663}" type="pres">
      <dgm:prSet presAssocID="{1F67187B-5833-4BA5-B7E1-3EC61B004C01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E51594B-2B4F-46C8-BF96-488DD7A59F9A}" type="pres">
      <dgm:prSet presAssocID="{1F67187B-5833-4BA5-B7E1-3EC61B004C01}" presName="TopArrow" presStyleLbl="node1" presStyleIdx="0" presStyleCnt="2"/>
      <dgm:spPr/>
    </dgm:pt>
    <dgm:pt modelId="{9F2AEFEA-0796-4BC1-BED5-950703BBFDA4}" type="pres">
      <dgm:prSet presAssocID="{1F67187B-5833-4BA5-B7E1-3EC61B004C01}" presName="BottomArrow" presStyleLbl="node1" presStyleIdx="1" presStyleCnt="2"/>
      <dgm:spPr/>
    </dgm:pt>
  </dgm:ptLst>
  <dgm:cxnLst>
    <dgm:cxn modelId="{BFE9C2AB-EB36-4282-8711-868E0439E732}" type="presOf" srcId="{303C2059-30F2-405D-819F-E08149198214}" destId="{2BEA9429-F712-4C89-8CAA-A4CDA69ED663}" srcOrd="1" destOrd="0" presId="urn:microsoft.com/office/officeart/2009/layout/ReverseList"/>
    <dgm:cxn modelId="{9E97AE08-BDDE-4DEA-9B05-B36EF4A2E937}" type="presOf" srcId="{1F67187B-5833-4BA5-B7E1-3EC61B004C01}" destId="{DE590DA8-2C94-4E5D-99C2-4B6380A2A5BA}" srcOrd="0" destOrd="0" presId="urn:microsoft.com/office/officeart/2009/layout/ReverseList"/>
    <dgm:cxn modelId="{DE9C29AE-E1D3-4F08-A5B6-B6A01FA4F613}" srcId="{1F67187B-5833-4BA5-B7E1-3EC61B004C01}" destId="{303C2059-30F2-405D-819F-E08149198214}" srcOrd="1" destOrd="0" parTransId="{C8F8829F-53AF-48FE-B136-D62A3C6E62CA}" sibTransId="{D250F7B5-80E7-4007-A086-484A5E1080C7}"/>
    <dgm:cxn modelId="{EA1E5A34-6BB5-4A22-8CBE-8BB3DE8C8296}" srcId="{1F67187B-5833-4BA5-B7E1-3EC61B004C01}" destId="{737B24F2-3AD2-4BB4-AD33-A956326DC97A}" srcOrd="0" destOrd="0" parTransId="{0572CE9A-D97C-4F31-81DE-FCD32CDBB64E}" sibTransId="{A3C08145-4FC0-42B0-8E8A-0DAA8FB7C79D}"/>
    <dgm:cxn modelId="{EBD3FFDA-4732-402E-90D7-F3770090E979}" type="presOf" srcId="{737B24F2-3AD2-4BB4-AD33-A956326DC97A}" destId="{797BF314-F815-409B-B4BC-0E557C6BE47E}" srcOrd="0" destOrd="0" presId="urn:microsoft.com/office/officeart/2009/layout/ReverseList"/>
    <dgm:cxn modelId="{ACA74FFC-D621-45E6-8A42-E0DC6CEE648B}" type="presOf" srcId="{737B24F2-3AD2-4BB4-AD33-A956326DC97A}" destId="{73810A0F-9E87-4A85-89D2-72F5EC6CA908}" srcOrd="1" destOrd="0" presId="urn:microsoft.com/office/officeart/2009/layout/ReverseList"/>
    <dgm:cxn modelId="{8A210FAC-8CEE-43B8-93CF-3E1DC81EF9A6}" type="presOf" srcId="{303C2059-30F2-405D-819F-E08149198214}" destId="{F16EA1F1-A439-4042-B1A8-BFDCDB91D996}" srcOrd="0" destOrd="0" presId="urn:microsoft.com/office/officeart/2009/layout/ReverseList"/>
    <dgm:cxn modelId="{C548901B-227F-47A9-9A8D-0005619AB96C}" type="presParOf" srcId="{DE590DA8-2C94-4E5D-99C2-4B6380A2A5BA}" destId="{797BF314-F815-409B-B4BC-0E557C6BE47E}" srcOrd="0" destOrd="0" presId="urn:microsoft.com/office/officeart/2009/layout/ReverseList"/>
    <dgm:cxn modelId="{B6E6EE88-B6C1-469D-B7A8-C433A5C5530D}" type="presParOf" srcId="{DE590DA8-2C94-4E5D-99C2-4B6380A2A5BA}" destId="{73810A0F-9E87-4A85-89D2-72F5EC6CA908}" srcOrd="1" destOrd="0" presId="urn:microsoft.com/office/officeart/2009/layout/ReverseList"/>
    <dgm:cxn modelId="{88411563-0279-4A03-ACD2-72E21E3C2054}" type="presParOf" srcId="{DE590DA8-2C94-4E5D-99C2-4B6380A2A5BA}" destId="{F16EA1F1-A439-4042-B1A8-BFDCDB91D996}" srcOrd="2" destOrd="0" presId="urn:microsoft.com/office/officeart/2009/layout/ReverseList"/>
    <dgm:cxn modelId="{ACFA15CA-1D1E-4087-9EB2-9B1018278969}" type="presParOf" srcId="{DE590DA8-2C94-4E5D-99C2-4B6380A2A5BA}" destId="{2BEA9429-F712-4C89-8CAA-A4CDA69ED663}" srcOrd="3" destOrd="0" presId="urn:microsoft.com/office/officeart/2009/layout/ReverseList"/>
    <dgm:cxn modelId="{926BC49F-0E26-4F0D-8DEC-37B5F66D6474}" type="presParOf" srcId="{DE590DA8-2C94-4E5D-99C2-4B6380A2A5BA}" destId="{1E51594B-2B4F-46C8-BF96-488DD7A59F9A}" srcOrd="4" destOrd="0" presId="urn:microsoft.com/office/officeart/2009/layout/ReverseList"/>
    <dgm:cxn modelId="{8215B5CC-E29F-46B7-BBB5-71E2B7966FA6}" type="presParOf" srcId="{DE590DA8-2C94-4E5D-99C2-4B6380A2A5BA}" destId="{9F2AEFEA-0796-4BC1-BED5-950703BBFDA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A3A137-A72A-487A-96CC-1B0027F6BB3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77BDF45-F3B1-4312-9C21-AF3CA8C70043}">
      <dgm:prSet phldrT="[Texto]"/>
      <dgm:spPr/>
      <dgm:t>
        <a:bodyPr/>
        <a:lstStyle/>
        <a:p>
          <a:r>
            <a:rPr lang="es-ES" dirty="0" smtClean="0"/>
            <a:t>Rel. sociales</a:t>
          </a:r>
          <a:endParaRPr lang="es-ES" dirty="0"/>
        </a:p>
      </dgm:t>
    </dgm:pt>
    <dgm:pt modelId="{9399A2B7-02E8-415E-BF12-C40CC3FF7A66}" type="parTrans" cxnId="{9CDDAF8B-70C7-4D92-AC9A-9B1414955433}">
      <dgm:prSet/>
      <dgm:spPr/>
      <dgm:t>
        <a:bodyPr/>
        <a:lstStyle/>
        <a:p>
          <a:endParaRPr lang="es-ES"/>
        </a:p>
      </dgm:t>
    </dgm:pt>
    <dgm:pt modelId="{38B6A75F-5A1E-4AA8-98E1-1BA99FC2F3B0}" type="sibTrans" cxnId="{9CDDAF8B-70C7-4D92-AC9A-9B1414955433}">
      <dgm:prSet/>
      <dgm:spPr/>
      <dgm:t>
        <a:bodyPr/>
        <a:lstStyle/>
        <a:p>
          <a:endParaRPr lang="es-ES"/>
        </a:p>
      </dgm:t>
    </dgm:pt>
    <dgm:pt modelId="{5167FB54-5E6C-4057-BE4F-981B198AE1D9}">
      <dgm:prSet phldrT="[Texto]"/>
      <dgm:spPr/>
      <dgm:t>
        <a:bodyPr/>
        <a:lstStyle/>
        <a:p>
          <a:r>
            <a:rPr lang="es-ES" dirty="0" smtClean="0"/>
            <a:t>jurídicas</a:t>
          </a:r>
          <a:endParaRPr lang="es-ES" dirty="0"/>
        </a:p>
      </dgm:t>
    </dgm:pt>
    <dgm:pt modelId="{44C191AD-62D1-4A03-AC31-08E14184F1E2}" type="parTrans" cxnId="{930A4ECE-AC6A-4107-9AEF-950D6479CFCB}">
      <dgm:prSet/>
      <dgm:spPr/>
      <dgm:t>
        <a:bodyPr/>
        <a:lstStyle/>
        <a:p>
          <a:endParaRPr lang="es-ES"/>
        </a:p>
      </dgm:t>
    </dgm:pt>
    <dgm:pt modelId="{08788D83-B39E-47CF-87A8-D44981DC786E}" type="sibTrans" cxnId="{930A4ECE-AC6A-4107-9AEF-950D6479CFCB}">
      <dgm:prSet/>
      <dgm:spPr/>
      <dgm:t>
        <a:bodyPr/>
        <a:lstStyle/>
        <a:p>
          <a:endParaRPr lang="es-ES"/>
        </a:p>
      </dgm:t>
    </dgm:pt>
    <dgm:pt modelId="{ACEA3B23-1642-4C80-9EBB-323E4439A9C7}">
      <dgm:prSet phldrT="[Texto]"/>
      <dgm:spPr/>
      <dgm:t>
        <a:bodyPr/>
        <a:lstStyle/>
        <a:p>
          <a:r>
            <a:rPr lang="es-ES" dirty="0" err="1" smtClean="0"/>
            <a:t>extrapatrimoniales</a:t>
          </a:r>
          <a:endParaRPr lang="es-ES" dirty="0"/>
        </a:p>
      </dgm:t>
    </dgm:pt>
    <dgm:pt modelId="{D339E062-F265-404F-B435-377E6E5F8772}" type="parTrans" cxnId="{5A93ABD2-871A-434B-91FC-6E8643B95230}">
      <dgm:prSet/>
      <dgm:spPr/>
      <dgm:t>
        <a:bodyPr/>
        <a:lstStyle/>
        <a:p>
          <a:endParaRPr lang="es-ES"/>
        </a:p>
      </dgm:t>
    </dgm:pt>
    <dgm:pt modelId="{6A3FB476-483A-4E1B-89B5-927AF8A5D06D}" type="sibTrans" cxnId="{5A93ABD2-871A-434B-91FC-6E8643B95230}">
      <dgm:prSet/>
      <dgm:spPr/>
      <dgm:t>
        <a:bodyPr/>
        <a:lstStyle/>
        <a:p>
          <a:endParaRPr lang="es-ES"/>
        </a:p>
      </dgm:t>
    </dgm:pt>
    <dgm:pt modelId="{EFE44B97-D31B-4F08-A3FB-DAF689E315C1}">
      <dgm:prSet phldrT="[Texto]"/>
      <dgm:spPr/>
      <dgm:t>
        <a:bodyPr/>
        <a:lstStyle/>
        <a:p>
          <a:r>
            <a:rPr lang="es-ES" dirty="0" smtClean="0"/>
            <a:t>patrimoniales</a:t>
          </a:r>
          <a:endParaRPr lang="es-ES" dirty="0"/>
        </a:p>
      </dgm:t>
    </dgm:pt>
    <dgm:pt modelId="{CC000881-E354-4FA8-84A7-7197F2F4FB6F}" type="parTrans" cxnId="{8AAB8C67-FA6C-44AA-AE4D-F8187DBFD581}">
      <dgm:prSet/>
      <dgm:spPr/>
      <dgm:t>
        <a:bodyPr/>
        <a:lstStyle/>
        <a:p>
          <a:endParaRPr lang="es-ES"/>
        </a:p>
      </dgm:t>
    </dgm:pt>
    <dgm:pt modelId="{8DCB58EF-91CF-4E04-85EE-453FCBB46B7A}" type="sibTrans" cxnId="{8AAB8C67-FA6C-44AA-AE4D-F8187DBFD581}">
      <dgm:prSet/>
      <dgm:spPr/>
      <dgm:t>
        <a:bodyPr/>
        <a:lstStyle/>
        <a:p>
          <a:endParaRPr lang="es-ES"/>
        </a:p>
      </dgm:t>
    </dgm:pt>
    <dgm:pt modelId="{D1BEA24C-8636-46EE-A5EC-C89939ED7EA7}">
      <dgm:prSet phldrT="[Texto]"/>
      <dgm:spPr/>
      <dgm:t>
        <a:bodyPr/>
        <a:lstStyle/>
        <a:p>
          <a:r>
            <a:rPr lang="es-ES" dirty="0" smtClean="0"/>
            <a:t>No jurídicas</a:t>
          </a:r>
          <a:endParaRPr lang="es-ES" dirty="0"/>
        </a:p>
      </dgm:t>
    </dgm:pt>
    <dgm:pt modelId="{111EFF27-3C88-4107-9117-31A02FBF9351}" type="parTrans" cxnId="{311031A9-1020-417C-A8C6-46E990F1E6A4}">
      <dgm:prSet/>
      <dgm:spPr/>
      <dgm:t>
        <a:bodyPr/>
        <a:lstStyle/>
        <a:p>
          <a:endParaRPr lang="es-ES"/>
        </a:p>
      </dgm:t>
    </dgm:pt>
    <dgm:pt modelId="{51C32B4C-6273-492B-8E0C-010BE998321F}" type="sibTrans" cxnId="{311031A9-1020-417C-A8C6-46E990F1E6A4}">
      <dgm:prSet/>
      <dgm:spPr/>
      <dgm:t>
        <a:bodyPr/>
        <a:lstStyle/>
        <a:p>
          <a:endParaRPr lang="es-ES"/>
        </a:p>
      </dgm:t>
    </dgm:pt>
    <dgm:pt modelId="{8539D36B-6F99-46A5-90B6-558AC3C248B6}">
      <dgm:prSet phldrT="[Texto]"/>
      <dgm:spPr/>
      <dgm:t>
        <a:bodyPr/>
        <a:lstStyle/>
        <a:p>
          <a:r>
            <a:rPr lang="es-ES" dirty="0" smtClean="0"/>
            <a:t>Trato social</a:t>
          </a:r>
          <a:endParaRPr lang="es-ES" dirty="0"/>
        </a:p>
      </dgm:t>
    </dgm:pt>
    <dgm:pt modelId="{0603D092-D642-4921-A49F-E16705B9D32D}" type="parTrans" cxnId="{86F9E9D2-3EE2-402F-8BE9-AE07D3C348FF}">
      <dgm:prSet/>
      <dgm:spPr/>
      <dgm:t>
        <a:bodyPr/>
        <a:lstStyle/>
        <a:p>
          <a:endParaRPr lang="es-ES"/>
        </a:p>
      </dgm:t>
    </dgm:pt>
    <dgm:pt modelId="{AA251A36-FF2E-468C-8A7B-85D3C43A3690}" type="sibTrans" cxnId="{86F9E9D2-3EE2-402F-8BE9-AE07D3C348FF}">
      <dgm:prSet/>
      <dgm:spPr/>
      <dgm:t>
        <a:bodyPr/>
        <a:lstStyle/>
        <a:p>
          <a:endParaRPr lang="es-ES"/>
        </a:p>
      </dgm:t>
    </dgm:pt>
    <dgm:pt modelId="{9CFAF05F-1C6D-48C9-8177-7727B207B4CC}">
      <dgm:prSet/>
      <dgm:spPr/>
      <dgm:t>
        <a:bodyPr/>
        <a:lstStyle/>
        <a:p>
          <a:r>
            <a:rPr lang="es-ES" dirty="0" smtClean="0"/>
            <a:t>PERSONALES</a:t>
          </a:r>
          <a:endParaRPr lang="es-ES" dirty="0"/>
        </a:p>
      </dgm:t>
    </dgm:pt>
    <dgm:pt modelId="{AB9144B4-A478-4E38-9309-DB3F4B2635D4}" type="parTrans" cxnId="{35A46A85-0DC3-45D0-A5DF-1C1ED59CC42B}">
      <dgm:prSet/>
      <dgm:spPr/>
      <dgm:t>
        <a:bodyPr/>
        <a:lstStyle/>
        <a:p>
          <a:endParaRPr lang="es-ES"/>
        </a:p>
      </dgm:t>
    </dgm:pt>
    <dgm:pt modelId="{C1BD8BE3-29EF-428E-AA61-E5C09E6E6043}" type="sibTrans" cxnId="{35A46A85-0DC3-45D0-A5DF-1C1ED59CC42B}">
      <dgm:prSet/>
      <dgm:spPr/>
      <dgm:t>
        <a:bodyPr/>
        <a:lstStyle/>
        <a:p>
          <a:endParaRPr lang="es-ES"/>
        </a:p>
      </dgm:t>
    </dgm:pt>
    <dgm:pt modelId="{6B74D329-A141-4CB6-9C59-35D7C0CC197C}">
      <dgm:prSet/>
      <dgm:spPr/>
      <dgm:t>
        <a:bodyPr/>
        <a:lstStyle/>
        <a:p>
          <a:r>
            <a:rPr lang="es-ES" dirty="0" smtClean="0"/>
            <a:t>REALES</a:t>
          </a:r>
          <a:endParaRPr lang="es-ES" dirty="0"/>
        </a:p>
      </dgm:t>
    </dgm:pt>
    <dgm:pt modelId="{A5BD349A-6BFE-434C-BB29-35F07FE6352E}" type="parTrans" cxnId="{C75E57A9-21F1-4640-9A5B-0B76DD4F9120}">
      <dgm:prSet/>
      <dgm:spPr/>
      <dgm:t>
        <a:bodyPr/>
        <a:lstStyle/>
        <a:p>
          <a:endParaRPr lang="es-ES"/>
        </a:p>
      </dgm:t>
    </dgm:pt>
    <dgm:pt modelId="{F0610B9E-29C8-4372-8295-24F91657070F}" type="sibTrans" cxnId="{C75E57A9-21F1-4640-9A5B-0B76DD4F9120}">
      <dgm:prSet/>
      <dgm:spPr/>
      <dgm:t>
        <a:bodyPr/>
        <a:lstStyle/>
        <a:p>
          <a:endParaRPr lang="es-ES"/>
        </a:p>
      </dgm:t>
    </dgm:pt>
    <dgm:pt modelId="{05680452-A62D-41FF-8CEE-2BBA4F99D6E9}" type="pres">
      <dgm:prSet presAssocID="{48A3A137-A72A-487A-96CC-1B0027F6BB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FC3D8A-64D8-4230-8353-9E91DB1259EF}" type="pres">
      <dgm:prSet presAssocID="{A77BDF45-F3B1-4312-9C21-AF3CA8C70043}" presName="root1" presStyleCnt="0"/>
      <dgm:spPr/>
      <dgm:t>
        <a:bodyPr/>
        <a:lstStyle/>
        <a:p>
          <a:endParaRPr lang="es-ES"/>
        </a:p>
      </dgm:t>
    </dgm:pt>
    <dgm:pt modelId="{14AD245C-A6B7-45F4-A227-43796F546CBB}" type="pres">
      <dgm:prSet presAssocID="{A77BDF45-F3B1-4312-9C21-AF3CA8C7004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85CF0F-D037-4203-A489-42CE9C1C8F55}" type="pres">
      <dgm:prSet presAssocID="{A77BDF45-F3B1-4312-9C21-AF3CA8C70043}" presName="level2hierChild" presStyleCnt="0"/>
      <dgm:spPr/>
      <dgm:t>
        <a:bodyPr/>
        <a:lstStyle/>
        <a:p>
          <a:endParaRPr lang="es-ES"/>
        </a:p>
      </dgm:t>
    </dgm:pt>
    <dgm:pt modelId="{8D15E015-F218-4175-8B90-F9D1F8EFD0DF}" type="pres">
      <dgm:prSet presAssocID="{44C191AD-62D1-4A03-AC31-08E14184F1E2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B44B1A3-F630-4195-80ED-CFB9CC357868}" type="pres">
      <dgm:prSet presAssocID="{44C191AD-62D1-4A03-AC31-08E14184F1E2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B71714C-B2BE-47F9-A790-993779DFC31D}" type="pres">
      <dgm:prSet presAssocID="{5167FB54-5E6C-4057-BE4F-981B198AE1D9}" presName="root2" presStyleCnt="0"/>
      <dgm:spPr/>
      <dgm:t>
        <a:bodyPr/>
        <a:lstStyle/>
        <a:p>
          <a:endParaRPr lang="es-ES"/>
        </a:p>
      </dgm:t>
    </dgm:pt>
    <dgm:pt modelId="{F55CF52B-F9E3-4B38-AE03-7CBE4811058B}" type="pres">
      <dgm:prSet presAssocID="{5167FB54-5E6C-4057-BE4F-981B198AE1D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CB2C84-4D31-4C56-92CC-4A3431CECEE9}" type="pres">
      <dgm:prSet presAssocID="{5167FB54-5E6C-4057-BE4F-981B198AE1D9}" presName="level3hierChild" presStyleCnt="0"/>
      <dgm:spPr/>
      <dgm:t>
        <a:bodyPr/>
        <a:lstStyle/>
        <a:p>
          <a:endParaRPr lang="es-ES"/>
        </a:p>
      </dgm:t>
    </dgm:pt>
    <dgm:pt modelId="{81F2E63A-E174-480C-B6EC-DA54E32548AB}" type="pres">
      <dgm:prSet presAssocID="{D339E062-F265-404F-B435-377E6E5F8772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36D3986B-494F-436D-8D9F-F3CFEFC6BCB1}" type="pres">
      <dgm:prSet presAssocID="{D339E062-F265-404F-B435-377E6E5F8772}" presName="connTx" presStyleLbl="parChTrans1D3" presStyleIdx="0" presStyleCnt="3"/>
      <dgm:spPr/>
      <dgm:t>
        <a:bodyPr/>
        <a:lstStyle/>
        <a:p>
          <a:endParaRPr lang="es-ES"/>
        </a:p>
      </dgm:t>
    </dgm:pt>
    <dgm:pt modelId="{452320E2-3327-4B0B-B3B4-0BFAA7EA85C9}" type="pres">
      <dgm:prSet presAssocID="{ACEA3B23-1642-4C80-9EBB-323E4439A9C7}" presName="root2" presStyleCnt="0"/>
      <dgm:spPr/>
      <dgm:t>
        <a:bodyPr/>
        <a:lstStyle/>
        <a:p>
          <a:endParaRPr lang="es-ES"/>
        </a:p>
      </dgm:t>
    </dgm:pt>
    <dgm:pt modelId="{B2D6953A-8334-4D4D-94CC-923277D54345}" type="pres">
      <dgm:prSet presAssocID="{ACEA3B23-1642-4C80-9EBB-323E4439A9C7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F22022-793A-4D0B-ABC9-4AD09A219289}" type="pres">
      <dgm:prSet presAssocID="{ACEA3B23-1642-4C80-9EBB-323E4439A9C7}" presName="level3hierChild" presStyleCnt="0"/>
      <dgm:spPr/>
      <dgm:t>
        <a:bodyPr/>
        <a:lstStyle/>
        <a:p>
          <a:endParaRPr lang="es-ES"/>
        </a:p>
      </dgm:t>
    </dgm:pt>
    <dgm:pt modelId="{157BF7B1-C7DA-4BB1-B166-0AA0951CE462}" type="pres">
      <dgm:prSet presAssocID="{CC000881-E354-4FA8-84A7-7197F2F4FB6F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867D9B2B-C4B3-4290-B97A-BADE8F447679}" type="pres">
      <dgm:prSet presAssocID="{CC000881-E354-4FA8-84A7-7197F2F4FB6F}" presName="connTx" presStyleLbl="parChTrans1D3" presStyleIdx="1" presStyleCnt="3"/>
      <dgm:spPr/>
      <dgm:t>
        <a:bodyPr/>
        <a:lstStyle/>
        <a:p>
          <a:endParaRPr lang="es-ES"/>
        </a:p>
      </dgm:t>
    </dgm:pt>
    <dgm:pt modelId="{7C28F3BD-EC16-4CA8-B89D-D303C6E8B5F9}" type="pres">
      <dgm:prSet presAssocID="{EFE44B97-D31B-4F08-A3FB-DAF689E315C1}" presName="root2" presStyleCnt="0"/>
      <dgm:spPr/>
      <dgm:t>
        <a:bodyPr/>
        <a:lstStyle/>
        <a:p>
          <a:endParaRPr lang="es-ES"/>
        </a:p>
      </dgm:t>
    </dgm:pt>
    <dgm:pt modelId="{2199FD91-B955-47E6-AB6D-75F940F5765E}" type="pres">
      <dgm:prSet presAssocID="{EFE44B97-D31B-4F08-A3FB-DAF689E315C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28F74F-4050-410D-9CCE-58D41141EEBB}" type="pres">
      <dgm:prSet presAssocID="{EFE44B97-D31B-4F08-A3FB-DAF689E315C1}" presName="level3hierChild" presStyleCnt="0"/>
      <dgm:spPr/>
      <dgm:t>
        <a:bodyPr/>
        <a:lstStyle/>
        <a:p>
          <a:endParaRPr lang="es-ES"/>
        </a:p>
      </dgm:t>
    </dgm:pt>
    <dgm:pt modelId="{3FECFDBD-6410-4811-8C10-CBA8C6CE8D2F}" type="pres">
      <dgm:prSet presAssocID="{AB9144B4-A478-4E38-9309-DB3F4B2635D4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CDA8DD37-10F0-4E24-8274-AC8AA244E8C2}" type="pres">
      <dgm:prSet presAssocID="{AB9144B4-A478-4E38-9309-DB3F4B2635D4}" presName="connTx" presStyleLbl="parChTrans1D4" presStyleIdx="0" presStyleCnt="2"/>
      <dgm:spPr/>
      <dgm:t>
        <a:bodyPr/>
        <a:lstStyle/>
        <a:p>
          <a:endParaRPr lang="es-ES"/>
        </a:p>
      </dgm:t>
    </dgm:pt>
    <dgm:pt modelId="{FC9FAFEC-CCED-43D4-8105-E15C2E63E469}" type="pres">
      <dgm:prSet presAssocID="{9CFAF05F-1C6D-48C9-8177-7727B207B4CC}" presName="root2" presStyleCnt="0"/>
      <dgm:spPr/>
      <dgm:t>
        <a:bodyPr/>
        <a:lstStyle/>
        <a:p>
          <a:endParaRPr lang="es-ES"/>
        </a:p>
      </dgm:t>
    </dgm:pt>
    <dgm:pt modelId="{12EB60C2-6A70-4358-8D1F-892228ADF166}" type="pres">
      <dgm:prSet presAssocID="{9CFAF05F-1C6D-48C9-8177-7727B207B4CC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7A3D02-98A0-47FD-9AAD-607709F6F17F}" type="pres">
      <dgm:prSet presAssocID="{9CFAF05F-1C6D-48C9-8177-7727B207B4CC}" presName="level3hierChild" presStyleCnt="0"/>
      <dgm:spPr/>
      <dgm:t>
        <a:bodyPr/>
        <a:lstStyle/>
        <a:p>
          <a:endParaRPr lang="es-ES"/>
        </a:p>
      </dgm:t>
    </dgm:pt>
    <dgm:pt modelId="{CD9A6C86-71DF-47EA-BCB2-B9B61EE66B0E}" type="pres">
      <dgm:prSet presAssocID="{A5BD349A-6BFE-434C-BB29-35F07FE6352E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0DDC9A78-BE18-4DDC-878C-1C755F9A3AC9}" type="pres">
      <dgm:prSet presAssocID="{A5BD349A-6BFE-434C-BB29-35F07FE6352E}" presName="connTx" presStyleLbl="parChTrans1D4" presStyleIdx="1" presStyleCnt="2"/>
      <dgm:spPr/>
      <dgm:t>
        <a:bodyPr/>
        <a:lstStyle/>
        <a:p>
          <a:endParaRPr lang="es-ES"/>
        </a:p>
      </dgm:t>
    </dgm:pt>
    <dgm:pt modelId="{13D2C50C-0783-4E4C-9187-912048944D08}" type="pres">
      <dgm:prSet presAssocID="{6B74D329-A141-4CB6-9C59-35D7C0CC197C}" presName="root2" presStyleCnt="0"/>
      <dgm:spPr/>
      <dgm:t>
        <a:bodyPr/>
        <a:lstStyle/>
        <a:p>
          <a:endParaRPr lang="es-ES"/>
        </a:p>
      </dgm:t>
    </dgm:pt>
    <dgm:pt modelId="{FA0BF86F-0373-47C1-8EAD-28D8CD7512E6}" type="pres">
      <dgm:prSet presAssocID="{6B74D329-A141-4CB6-9C59-35D7C0CC197C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78341C-E5B1-4345-BA28-82B8F2F24E21}" type="pres">
      <dgm:prSet presAssocID="{6B74D329-A141-4CB6-9C59-35D7C0CC197C}" presName="level3hierChild" presStyleCnt="0"/>
      <dgm:spPr/>
      <dgm:t>
        <a:bodyPr/>
        <a:lstStyle/>
        <a:p>
          <a:endParaRPr lang="es-ES"/>
        </a:p>
      </dgm:t>
    </dgm:pt>
    <dgm:pt modelId="{F0D411B3-0BBD-442C-922C-A73B80E54537}" type="pres">
      <dgm:prSet presAssocID="{111EFF27-3C88-4107-9117-31A02FBF9351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CB400BC5-DDC4-4D3D-9930-253AECD8284E}" type="pres">
      <dgm:prSet presAssocID="{111EFF27-3C88-4107-9117-31A02FBF9351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E437702-DAEA-4706-8188-475921AFB88E}" type="pres">
      <dgm:prSet presAssocID="{D1BEA24C-8636-46EE-A5EC-C89939ED7EA7}" presName="root2" presStyleCnt="0"/>
      <dgm:spPr/>
      <dgm:t>
        <a:bodyPr/>
        <a:lstStyle/>
        <a:p>
          <a:endParaRPr lang="es-ES"/>
        </a:p>
      </dgm:t>
    </dgm:pt>
    <dgm:pt modelId="{8D0DE92E-8AF7-46E1-A947-8FC75DF7CFCD}" type="pres">
      <dgm:prSet presAssocID="{D1BEA24C-8636-46EE-A5EC-C89939ED7EA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EC0C60-093F-4B99-81B8-8870825F8A27}" type="pres">
      <dgm:prSet presAssocID="{D1BEA24C-8636-46EE-A5EC-C89939ED7EA7}" presName="level3hierChild" presStyleCnt="0"/>
      <dgm:spPr/>
      <dgm:t>
        <a:bodyPr/>
        <a:lstStyle/>
        <a:p>
          <a:endParaRPr lang="es-ES"/>
        </a:p>
      </dgm:t>
    </dgm:pt>
    <dgm:pt modelId="{3A7D59F3-F5DF-408B-9A3B-BAC81236D30A}" type="pres">
      <dgm:prSet presAssocID="{0603D092-D642-4921-A49F-E16705B9D32D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45D46988-21CD-432F-8844-64A76CF02A78}" type="pres">
      <dgm:prSet presAssocID="{0603D092-D642-4921-A49F-E16705B9D32D}" presName="connTx" presStyleLbl="parChTrans1D3" presStyleIdx="2" presStyleCnt="3"/>
      <dgm:spPr/>
      <dgm:t>
        <a:bodyPr/>
        <a:lstStyle/>
        <a:p>
          <a:endParaRPr lang="es-ES"/>
        </a:p>
      </dgm:t>
    </dgm:pt>
    <dgm:pt modelId="{BB941811-FCB0-48D2-B60C-7CA597FC47D2}" type="pres">
      <dgm:prSet presAssocID="{8539D36B-6F99-46A5-90B6-558AC3C248B6}" presName="root2" presStyleCnt="0"/>
      <dgm:spPr/>
      <dgm:t>
        <a:bodyPr/>
        <a:lstStyle/>
        <a:p>
          <a:endParaRPr lang="es-ES"/>
        </a:p>
      </dgm:t>
    </dgm:pt>
    <dgm:pt modelId="{C2635629-7CC4-4DA5-8E70-426E726A936C}" type="pres">
      <dgm:prSet presAssocID="{8539D36B-6F99-46A5-90B6-558AC3C248B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2A6BD7-C4F6-4652-9871-767741CDE6A6}" type="pres">
      <dgm:prSet presAssocID="{8539D36B-6F99-46A5-90B6-558AC3C248B6}" presName="level3hierChild" presStyleCnt="0"/>
      <dgm:spPr/>
      <dgm:t>
        <a:bodyPr/>
        <a:lstStyle/>
        <a:p>
          <a:endParaRPr lang="es-ES"/>
        </a:p>
      </dgm:t>
    </dgm:pt>
  </dgm:ptLst>
  <dgm:cxnLst>
    <dgm:cxn modelId="{4B640971-FB73-4E6D-94A2-05A2C69B9CC0}" type="presOf" srcId="{6B74D329-A141-4CB6-9C59-35D7C0CC197C}" destId="{FA0BF86F-0373-47C1-8EAD-28D8CD7512E6}" srcOrd="0" destOrd="0" presId="urn:microsoft.com/office/officeart/2005/8/layout/hierarchy2"/>
    <dgm:cxn modelId="{E2B9120E-B5E3-406C-A784-1D9970BF777B}" type="presOf" srcId="{0603D092-D642-4921-A49F-E16705B9D32D}" destId="{3A7D59F3-F5DF-408B-9A3B-BAC81236D30A}" srcOrd="0" destOrd="0" presId="urn:microsoft.com/office/officeart/2005/8/layout/hierarchy2"/>
    <dgm:cxn modelId="{C0E7084D-DD16-4DAD-97E2-7FF7C98458AF}" type="presOf" srcId="{48A3A137-A72A-487A-96CC-1B0027F6BB3F}" destId="{05680452-A62D-41FF-8CEE-2BBA4F99D6E9}" srcOrd="0" destOrd="0" presId="urn:microsoft.com/office/officeart/2005/8/layout/hierarchy2"/>
    <dgm:cxn modelId="{595F479F-B791-493F-9452-2121A580DFB3}" type="presOf" srcId="{111EFF27-3C88-4107-9117-31A02FBF9351}" destId="{CB400BC5-DDC4-4D3D-9930-253AECD8284E}" srcOrd="1" destOrd="0" presId="urn:microsoft.com/office/officeart/2005/8/layout/hierarchy2"/>
    <dgm:cxn modelId="{725C8B6A-28BA-4503-9A77-BFE523986CAE}" type="presOf" srcId="{9CFAF05F-1C6D-48C9-8177-7727B207B4CC}" destId="{12EB60C2-6A70-4358-8D1F-892228ADF166}" srcOrd="0" destOrd="0" presId="urn:microsoft.com/office/officeart/2005/8/layout/hierarchy2"/>
    <dgm:cxn modelId="{C19871A9-96D9-4657-B65D-49B18D19EFE6}" type="presOf" srcId="{A77BDF45-F3B1-4312-9C21-AF3CA8C70043}" destId="{14AD245C-A6B7-45F4-A227-43796F546CBB}" srcOrd="0" destOrd="0" presId="urn:microsoft.com/office/officeart/2005/8/layout/hierarchy2"/>
    <dgm:cxn modelId="{3A05048E-55E4-4641-8410-655DB205419E}" type="presOf" srcId="{EFE44B97-D31B-4F08-A3FB-DAF689E315C1}" destId="{2199FD91-B955-47E6-AB6D-75F940F5765E}" srcOrd="0" destOrd="0" presId="urn:microsoft.com/office/officeart/2005/8/layout/hierarchy2"/>
    <dgm:cxn modelId="{C254B6E9-5CBF-47A3-A7B1-5046AD7D4011}" type="presOf" srcId="{AB9144B4-A478-4E38-9309-DB3F4B2635D4}" destId="{CDA8DD37-10F0-4E24-8274-AC8AA244E8C2}" srcOrd="1" destOrd="0" presId="urn:microsoft.com/office/officeart/2005/8/layout/hierarchy2"/>
    <dgm:cxn modelId="{C75E57A9-21F1-4640-9A5B-0B76DD4F9120}" srcId="{EFE44B97-D31B-4F08-A3FB-DAF689E315C1}" destId="{6B74D329-A141-4CB6-9C59-35D7C0CC197C}" srcOrd="1" destOrd="0" parTransId="{A5BD349A-6BFE-434C-BB29-35F07FE6352E}" sibTransId="{F0610B9E-29C8-4372-8295-24F91657070F}"/>
    <dgm:cxn modelId="{2A5C26FF-8422-4BD7-9E6D-8C31B19DE233}" type="presOf" srcId="{D339E062-F265-404F-B435-377E6E5F8772}" destId="{36D3986B-494F-436D-8D9F-F3CFEFC6BCB1}" srcOrd="1" destOrd="0" presId="urn:microsoft.com/office/officeart/2005/8/layout/hierarchy2"/>
    <dgm:cxn modelId="{35A46A85-0DC3-45D0-A5DF-1C1ED59CC42B}" srcId="{EFE44B97-D31B-4F08-A3FB-DAF689E315C1}" destId="{9CFAF05F-1C6D-48C9-8177-7727B207B4CC}" srcOrd="0" destOrd="0" parTransId="{AB9144B4-A478-4E38-9309-DB3F4B2635D4}" sibTransId="{C1BD8BE3-29EF-428E-AA61-E5C09E6E6043}"/>
    <dgm:cxn modelId="{BA9F6139-5362-4AAF-A084-A0118EA5AF43}" type="presOf" srcId="{D1BEA24C-8636-46EE-A5EC-C89939ED7EA7}" destId="{8D0DE92E-8AF7-46E1-A947-8FC75DF7CFCD}" srcOrd="0" destOrd="0" presId="urn:microsoft.com/office/officeart/2005/8/layout/hierarchy2"/>
    <dgm:cxn modelId="{4A41668D-CEAA-4C6A-A4E2-765857D9DEA2}" type="presOf" srcId="{44C191AD-62D1-4A03-AC31-08E14184F1E2}" destId="{8D15E015-F218-4175-8B90-F9D1F8EFD0DF}" srcOrd="0" destOrd="0" presId="urn:microsoft.com/office/officeart/2005/8/layout/hierarchy2"/>
    <dgm:cxn modelId="{F1EDAB70-C0C4-4A36-A954-D730A32DF9AD}" type="presOf" srcId="{8539D36B-6F99-46A5-90B6-558AC3C248B6}" destId="{C2635629-7CC4-4DA5-8E70-426E726A936C}" srcOrd="0" destOrd="0" presId="urn:microsoft.com/office/officeart/2005/8/layout/hierarchy2"/>
    <dgm:cxn modelId="{8C3AE0BE-B031-4C09-94B9-77859F8745DC}" type="presOf" srcId="{A5BD349A-6BFE-434C-BB29-35F07FE6352E}" destId="{CD9A6C86-71DF-47EA-BCB2-B9B61EE66B0E}" srcOrd="0" destOrd="0" presId="urn:microsoft.com/office/officeart/2005/8/layout/hierarchy2"/>
    <dgm:cxn modelId="{8BC0C75F-F182-4504-9FCF-75AE0C497BE8}" type="presOf" srcId="{44C191AD-62D1-4A03-AC31-08E14184F1E2}" destId="{6B44B1A3-F630-4195-80ED-CFB9CC357868}" srcOrd="1" destOrd="0" presId="urn:microsoft.com/office/officeart/2005/8/layout/hierarchy2"/>
    <dgm:cxn modelId="{74E6C90C-6803-4958-972F-31284C115BF2}" type="presOf" srcId="{111EFF27-3C88-4107-9117-31A02FBF9351}" destId="{F0D411B3-0BBD-442C-922C-A73B80E54537}" srcOrd="0" destOrd="0" presId="urn:microsoft.com/office/officeart/2005/8/layout/hierarchy2"/>
    <dgm:cxn modelId="{998D1987-7004-4AF5-BE3C-11F97DEAD2A7}" type="presOf" srcId="{A5BD349A-6BFE-434C-BB29-35F07FE6352E}" destId="{0DDC9A78-BE18-4DDC-878C-1C755F9A3AC9}" srcOrd="1" destOrd="0" presId="urn:microsoft.com/office/officeart/2005/8/layout/hierarchy2"/>
    <dgm:cxn modelId="{86F9E9D2-3EE2-402F-8BE9-AE07D3C348FF}" srcId="{D1BEA24C-8636-46EE-A5EC-C89939ED7EA7}" destId="{8539D36B-6F99-46A5-90B6-558AC3C248B6}" srcOrd="0" destOrd="0" parTransId="{0603D092-D642-4921-A49F-E16705B9D32D}" sibTransId="{AA251A36-FF2E-468C-8A7B-85D3C43A3690}"/>
    <dgm:cxn modelId="{4F971E5F-D210-444B-9238-6A5C883A4D8C}" type="presOf" srcId="{CC000881-E354-4FA8-84A7-7197F2F4FB6F}" destId="{157BF7B1-C7DA-4BB1-B166-0AA0951CE462}" srcOrd="0" destOrd="0" presId="urn:microsoft.com/office/officeart/2005/8/layout/hierarchy2"/>
    <dgm:cxn modelId="{5A93ABD2-871A-434B-91FC-6E8643B95230}" srcId="{5167FB54-5E6C-4057-BE4F-981B198AE1D9}" destId="{ACEA3B23-1642-4C80-9EBB-323E4439A9C7}" srcOrd="0" destOrd="0" parTransId="{D339E062-F265-404F-B435-377E6E5F8772}" sibTransId="{6A3FB476-483A-4E1B-89B5-927AF8A5D06D}"/>
    <dgm:cxn modelId="{9CDDAF8B-70C7-4D92-AC9A-9B1414955433}" srcId="{48A3A137-A72A-487A-96CC-1B0027F6BB3F}" destId="{A77BDF45-F3B1-4312-9C21-AF3CA8C70043}" srcOrd="0" destOrd="0" parTransId="{9399A2B7-02E8-415E-BF12-C40CC3FF7A66}" sibTransId="{38B6A75F-5A1E-4AA8-98E1-1BA99FC2F3B0}"/>
    <dgm:cxn modelId="{C614E10C-E244-42AC-88DF-51D4665A0321}" type="presOf" srcId="{0603D092-D642-4921-A49F-E16705B9D32D}" destId="{45D46988-21CD-432F-8844-64A76CF02A78}" srcOrd="1" destOrd="0" presId="urn:microsoft.com/office/officeart/2005/8/layout/hierarchy2"/>
    <dgm:cxn modelId="{CFDA7EE7-05B6-42DA-93A1-197C6BB0AEA5}" type="presOf" srcId="{AB9144B4-A478-4E38-9309-DB3F4B2635D4}" destId="{3FECFDBD-6410-4811-8C10-CBA8C6CE8D2F}" srcOrd="0" destOrd="0" presId="urn:microsoft.com/office/officeart/2005/8/layout/hierarchy2"/>
    <dgm:cxn modelId="{FFBC8B61-B405-48D2-903E-4FD8844DAF88}" type="presOf" srcId="{CC000881-E354-4FA8-84A7-7197F2F4FB6F}" destId="{867D9B2B-C4B3-4290-B97A-BADE8F447679}" srcOrd="1" destOrd="0" presId="urn:microsoft.com/office/officeart/2005/8/layout/hierarchy2"/>
    <dgm:cxn modelId="{55B6CFDE-975B-41D8-9E61-A59793440438}" type="presOf" srcId="{5167FB54-5E6C-4057-BE4F-981B198AE1D9}" destId="{F55CF52B-F9E3-4B38-AE03-7CBE4811058B}" srcOrd="0" destOrd="0" presId="urn:microsoft.com/office/officeart/2005/8/layout/hierarchy2"/>
    <dgm:cxn modelId="{311031A9-1020-417C-A8C6-46E990F1E6A4}" srcId="{A77BDF45-F3B1-4312-9C21-AF3CA8C70043}" destId="{D1BEA24C-8636-46EE-A5EC-C89939ED7EA7}" srcOrd="1" destOrd="0" parTransId="{111EFF27-3C88-4107-9117-31A02FBF9351}" sibTransId="{51C32B4C-6273-492B-8E0C-010BE998321F}"/>
    <dgm:cxn modelId="{8AAB8C67-FA6C-44AA-AE4D-F8187DBFD581}" srcId="{5167FB54-5E6C-4057-BE4F-981B198AE1D9}" destId="{EFE44B97-D31B-4F08-A3FB-DAF689E315C1}" srcOrd="1" destOrd="0" parTransId="{CC000881-E354-4FA8-84A7-7197F2F4FB6F}" sibTransId="{8DCB58EF-91CF-4E04-85EE-453FCBB46B7A}"/>
    <dgm:cxn modelId="{A66A57C8-ED89-4E8F-878C-A40BB3B01077}" type="presOf" srcId="{D339E062-F265-404F-B435-377E6E5F8772}" destId="{81F2E63A-E174-480C-B6EC-DA54E32548AB}" srcOrd="0" destOrd="0" presId="urn:microsoft.com/office/officeart/2005/8/layout/hierarchy2"/>
    <dgm:cxn modelId="{79C3584E-5666-4A9D-8A58-8A0934E60890}" type="presOf" srcId="{ACEA3B23-1642-4C80-9EBB-323E4439A9C7}" destId="{B2D6953A-8334-4D4D-94CC-923277D54345}" srcOrd="0" destOrd="0" presId="urn:microsoft.com/office/officeart/2005/8/layout/hierarchy2"/>
    <dgm:cxn modelId="{930A4ECE-AC6A-4107-9AEF-950D6479CFCB}" srcId="{A77BDF45-F3B1-4312-9C21-AF3CA8C70043}" destId="{5167FB54-5E6C-4057-BE4F-981B198AE1D9}" srcOrd="0" destOrd="0" parTransId="{44C191AD-62D1-4A03-AC31-08E14184F1E2}" sibTransId="{08788D83-B39E-47CF-87A8-D44981DC786E}"/>
    <dgm:cxn modelId="{F5837510-2AC7-4206-9871-A1BC6E5639F3}" type="presParOf" srcId="{05680452-A62D-41FF-8CEE-2BBA4F99D6E9}" destId="{77FC3D8A-64D8-4230-8353-9E91DB1259EF}" srcOrd="0" destOrd="0" presId="urn:microsoft.com/office/officeart/2005/8/layout/hierarchy2"/>
    <dgm:cxn modelId="{09C398AD-73B9-461A-B6B4-AEFDF820B442}" type="presParOf" srcId="{77FC3D8A-64D8-4230-8353-9E91DB1259EF}" destId="{14AD245C-A6B7-45F4-A227-43796F546CBB}" srcOrd="0" destOrd="0" presId="urn:microsoft.com/office/officeart/2005/8/layout/hierarchy2"/>
    <dgm:cxn modelId="{0C265723-62DA-460A-87C1-0D02DA155C44}" type="presParOf" srcId="{77FC3D8A-64D8-4230-8353-9E91DB1259EF}" destId="{9C85CF0F-D037-4203-A489-42CE9C1C8F55}" srcOrd="1" destOrd="0" presId="urn:microsoft.com/office/officeart/2005/8/layout/hierarchy2"/>
    <dgm:cxn modelId="{59F1099F-7FDC-4C8E-8C0D-7B4D1ECCECD6}" type="presParOf" srcId="{9C85CF0F-D037-4203-A489-42CE9C1C8F55}" destId="{8D15E015-F218-4175-8B90-F9D1F8EFD0DF}" srcOrd="0" destOrd="0" presId="urn:microsoft.com/office/officeart/2005/8/layout/hierarchy2"/>
    <dgm:cxn modelId="{93659CDE-9F66-4C59-9B97-8D9E377BC1DE}" type="presParOf" srcId="{8D15E015-F218-4175-8B90-F9D1F8EFD0DF}" destId="{6B44B1A3-F630-4195-80ED-CFB9CC357868}" srcOrd="0" destOrd="0" presId="urn:microsoft.com/office/officeart/2005/8/layout/hierarchy2"/>
    <dgm:cxn modelId="{7B42FFF8-A10B-4BDD-A29D-16DC1748077E}" type="presParOf" srcId="{9C85CF0F-D037-4203-A489-42CE9C1C8F55}" destId="{2B71714C-B2BE-47F9-A790-993779DFC31D}" srcOrd="1" destOrd="0" presId="urn:microsoft.com/office/officeart/2005/8/layout/hierarchy2"/>
    <dgm:cxn modelId="{B8E56912-30B8-482C-8CE7-65B5CE25DB40}" type="presParOf" srcId="{2B71714C-B2BE-47F9-A790-993779DFC31D}" destId="{F55CF52B-F9E3-4B38-AE03-7CBE4811058B}" srcOrd="0" destOrd="0" presId="urn:microsoft.com/office/officeart/2005/8/layout/hierarchy2"/>
    <dgm:cxn modelId="{5BEA0A63-9386-43ED-8B31-8913267FF14C}" type="presParOf" srcId="{2B71714C-B2BE-47F9-A790-993779DFC31D}" destId="{E0CB2C84-4D31-4C56-92CC-4A3431CECEE9}" srcOrd="1" destOrd="0" presId="urn:microsoft.com/office/officeart/2005/8/layout/hierarchy2"/>
    <dgm:cxn modelId="{77F80E25-D1A0-4C18-8ACE-4C6571B509B7}" type="presParOf" srcId="{E0CB2C84-4D31-4C56-92CC-4A3431CECEE9}" destId="{81F2E63A-E174-480C-B6EC-DA54E32548AB}" srcOrd="0" destOrd="0" presId="urn:microsoft.com/office/officeart/2005/8/layout/hierarchy2"/>
    <dgm:cxn modelId="{7D1B2CCE-43F8-4616-859D-3E29AD739632}" type="presParOf" srcId="{81F2E63A-E174-480C-B6EC-DA54E32548AB}" destId="{36D3986B-494F-436D-8D9F-F3CFEFC6BCB1}" srcOrd="0" destOrd="0" presId="urn:microsoft.com/office/officeart/2005/8/layout/hierarchy2"/>
    <dgm:cxn modelId="{60EA65C2-92A2-42E0-B673-1878F14E97BB}" type="presParOf" srcId="{E0CB2C84-4D31-4C56-92CC-4A3431CECEE9}" destId="{452320E2-3327-4B0B-B3B4-0BFAA7EA85C9}" srcOrd="1" destOrd="0" presId="urn:microsoft.com/office/officeart/2005/8/layout/hierarchy2"/>
    <dgm:cxn modelId="{A83352A6-59F1-43E3-9DD1-D4E514041C3D}" type="presParOf" srcId="{452320E2-3327-4B0B-B3B4-0BFAA7EA85C9}" destId="{B2D6953A-8334-4D4D-94CC-923277D54345}" srcOrd="0" destOrd="0" presId="urn:microsoft.com/office/officeart/2005/8/layout/hierarchy2"/>
    <dgm:cxn modelId="{7E0DCF93-D6F3-4342-9758-356D1E66D04C}" type="presParOf" srcId="{452320E2-3327-4B0B-B3B4-0BFAA7EA85C9}" destId="{60F22022-793A-4D0B-ABC9-4AD09A219289}" srcOrd="1" destOrd="0" presId="urn:microsoft.com/office/officeart/2005/8/layout/hierarchy2"/>
    <dgm:cxn modelId="{D12ECBF9-6BB5-4DD4-A416-8E8BDA3E9664}" type="presParOf" srcId="{E0CB2C84-4D31-4C56-92CC-4A3431CECEE9}" destId="{157BF7B1-C7DA-4BB1-B166-0AA0951CE462}" srcOrd="2" destOrd="0" presId="urn:microsoft.com/office/officeart/2005/8/layout/hierarchy2"/>
    <dgm:cxn modelId="{9C4857AB-04F8-46C5-A8C2-1C91C4B1F852}" type="presParOf" srcId="{157BF7B1-C7DA-4BB1-B166-0AA0951CE462}" destId="{867D9B2B-C4B3-4290-B97A-BADE8F447679}" srcOrd="0" destOrd="0" presId="urn:microsoft.com/office/officeart/2005/8/layout/hierarchy2"/>
    <dgm:cxn modelId="{841AEF8C-756E-4049-AAA7-9FE26D0CD0B3}" type="presParOf" srcId="{E0CB2C84-4D31-4C56-92CC-4A3431CECEE9}" destId="{7C28F3BD-EC16-4CA8-B89D-D303C6E8B5F9}" srcOrd="3" destOrd="0" presId="urn:microsoft.com/office/officeart/2005/8/layout/hierarchy2"/>
    <dgm:cxn modelId="{AC5C8113-E594-40DA-AFF9-AEE7C3402027}" type="presParOf" srcId="{7C28F3BD-EC16-4CA8-B89D-D303C6E8B5F9}" destId="{2199FD91-B955-47E6-AB6D-75F940F5765E}" srcOrd="0" destOrd="0" presId="urn:microsoft.com/office/officeart/2005/8/layout/hierarchy2"/>
    <dgm:cxn modelId="{3FAACB96-5EB4-4042-98D6-3F761DBE01D3}" type="presParOf" srcId="{7C28F3BD-EC16-4CA8-B89D-D303C6E8B5F9}" destId="{4F28F74F-4050-410D-9CCE-58D41141EEBB}" srcOrd="1" destOrd="0" presId="urn:microsoft.com/office/officeart/2005/8/layout/hierarchy2"/>
    <dgm:cxn modelId="{E5BD0C1B-6CD6-4F56-88EC-909AB25FD77D}" type="presParOf" srcId="{4F28F74F-4050-410D-9CCE-58D41141EEBB}" destId="{3FECFDBD-6410-4811-8C10-CBA8C6CE8D2F}" srcOrd="0" destOrd="0" presId="urn:microsoft.com/office/officeart/2005/8/layout/hierarchy2"/>
    <dgm:cxn modelId="{6F233445-55E5-4755-B05F-D8F7D666DF43}" type="presParOf" srcId="{3FECFDBD-6410-4811-8C10-CBA8C6CE8D2F}" destId="{CDA8DD37-10F0-4E24-8274-AC8AA244E8C2}" srcOrd="0" destOrd="0" presId="urn:microsoft.com/office/officeart/2005/8/layout/hierarchy2"/>
    <dgm:cxn modelId="{B04FCDE0-1035-45D7-93BA-C53B7651FC6B}" type="presParOf" srcId="{4F28F74F-4050-410D-9CCE-58D41141EEBB}" destId="{FC9FAFEC-CCED-43D4-8105-E15C2E63E469}" srcOrd="1" destOrd="0" presId="urn:microsoft.com/office/officeart/2005/8/layout/hierarchy2"/>
    <dgm:cxn modelId="{E9F84E27-5703-4B3C-B5E4-41C225E7B1FE}" type="presParOf" srcId="{FC9FAFEC-CCED-43D4-8105-E15C2E63E469}" destId="{12EB60C2-6A70-4358-8D1F-892228ADF166}" srcOrd="0" destOrd="0" presId="urn:microsoft.com/office/officeart/2005/8/layout/hierarchy2"/>
    <dgm:cxn modelId="{7E076F01-9E1B-460D-8E9F-9F09262E2674}" type="presParOf" srcId="{FC9FAFEC-CCED-43D4-8105-E15C2E63E469}" destId="{477A3D02-98A0-47FD-9AAD-607709F6F17F}" srcOrd="1" destOrd="0" presId="urn:microsoft.com/office/officeart/2005/8/layout/hierarchy2"/>
    <dgm:cxn modelId="{675AA0B6-9C74-42E3-AB15-9D7186744038}" type="presParOf" srcId="{4F28F74F-4050-410D-9CCE-58D41141EEBB}" destId="{CD9A6C86-71DF-47EA-BCB2-B9B61EE66B0E}" srcOrd="2" destOrd="0" presId="urn:microsoft.com/office/officeart/2005/8/layout/hierarchy2"/>
    <dgm:cxn modelId="{6656CE2D-4DD5-4464-9482-5F4BA3CC24AC}" type="presParOf" srcId="{CD9A6C86-71DF-47EA-BCB2-B9B61EE66B0E}" destId="{0DDC9A78-BE18-4DDC-878C-1C755F9A3AC9}" srcOrd="0" destOrd="0" presId="urn:microsoft.com/office/officeart/2005/8/layout/hierarchy2"/>
    <dgm:cxn modelId="{0912D12B-F0C3-4E3E-BE56-09E9DF9919FE}" type="presParOf" srcId="{4F28F74F-4050-410D-9CCE-58D41141EEBB}" destId="{13D2C50C-0783-4E4C-9187-912048944D08}" srcOrd="3" destOrd="0" presId="urn:microsoft.com/office/officeart/2005/8/layout/hierarchy2"/>
    <dgm:cxn modelId="{AD6BE42E-3507-4E1E-A5F6-BA599B20C702}" type="presParOf" srcId="{13D2C50C-0783-4E4C-9187-912048944D08}" destId="{FA0BF86F-0373-47C1-8EAD-28D8CD7512E6}" srcOrd="0" destOrd="0" presId="urn:microsoft.com/office/officeart/2005/8/layout/hierarchy2"/>
    <dgm:cxn modelId="{0DC28B6F-10E4-4DA7-8EAE-A7BCB4D85F1E}" type="presParOf" srcId="{13D2C50C-0783-4E4C-9187-912048944D08}" destId="{4C78341C-E5B1-4345-BA28-82B8F2F24E21}" srcOrd="1" destOrd="0" presId="urn:microsoft.com/office/officeart/2005/8/layout/hierarchy2"/>
    <dgm:cxn modelId="{C36D00E6-5D30-40B4-9614-10911D51B6E5}" type="presParOf" srcId="{9C85CF0F-D037-4203-A489-42CE9C1C8F55}" destId="{F0D411B3-0BBD-442C-922C-A73B80E54537}" srcOrd="2" destOrd="0" presId="urn:microsoft.com/office/officeart/2005/8/layout/hierarchy2"/>
    <dgm:cxn modelId="{B366B336-0A55-449F-AFF0-62465EBD46BA}" type="presParOf" srcId="{F0D411B3-0BBD-442C-922C-A73B80E54537}" destId="{CB400BC5-DDC4-4D3D-9930-253AECD8284E}" srcOrd="0" destOrd="0" presId="urn:microsoft.com/office/officeart/2005/8/layout/hierarchy2"/>
    <dgm:cxn modelId="{B61AA674-F621-4917-9040-01F96493D62D}" type="presParOf" srcId="{9C85CF0F-D037-4203-A489-42CE9C1C8F55}" destId="{FE437702-DAEA-4706-8188-475921AFB88E}" srcOrd="3" destOrd="0" presId="urn:microsoft.com/office/officeart/2005/8/layout/hierarchy2"/>
    <dgm:cxn modelId="{E8EEDCD8-D0C6-43A9-A04C-D5CF84D9F47E}" type="presParOf" srcId="{FE437702-DAEA-4706-8188-475921AFB88E}" destId="{8D0DE92E-8AF7-46E1-A947-8FC75DF7CFCD}" srcOrd="0" destOrd="0" presId="urn:microsoft.com/office/officeart/2005/8/layout/hierarchy2"/>
    <dgm:cxn modelId="{1DE38E20-3CAC-451F-8C29-F237086778C2}" type="presParOf" srcId="{FE437702-DAEA-4706-8188-475921AFB88E}" destId="{C9EC0C60-093F-4B99-81B8-8870825F8A27}" srcOrd="1" destOrd="0" presId="urn:microsoft.com/office/officeart/2005/8/layout/hierarchy2"/>
    <dgm:cxn modelId="{E1B1AC0B-79DB-4885-82AD-060DE781BE47}" type="presParOf" srcId="{C9EC0C60-093F-4B99-81B8-8870825F8A27}" destId="{3A7D59F3-F5DF-408B-9A3B-BAC81236D30A}" srcOrd="0" destOrd="0" presId="urn:microsoft.com/office/officeart/2005/8/layout/hierarchy2"/>
    <dgm:cxn modelId="{7DF0C78F-E364-45B4-811A-217FD4D43465}" type="presParOf" srcId="{3A7D59F3-F5DF-408B-9A3B-BAC81236D30A}" destId="{45D46988-21CD-432F-8844-64A76CF02A78}" srcOrd="0" destOrd="0" presId="urn:microsoft.com/office/officeart/2005/8/layout/hierarchy2"/>
    <dgm:cxn modelId="{E06F97B0-8190-4929-B0E2-635FCA25DCDE}" type="presParOf" srcId="{C9EC0C60-093F-4B99-81B8-8870825F8A27}" destId="{BB941811-FCB0-48D2-B60C-7CA597FC47D2}" srcOrd="1" destOrd="0" presId="urn:microsoft.com/office/officeart/2005/8/layout/hierarchy2"/>
    <dgm:cxn modelId="{85DD970A-7D01-48BB-981A-0ADF6F345DC1}" type="presParOf" srcId="{BB941811-FCB0-48D2-B60C-7CA597FC47D2}" destId="{C2635629-7CC4-4DA5-8E70-426E726A936C}" srcOrd="0" destOrd="0" presId="urn:microsoft.com/office/officeart/2005/8/layout/hierarchy2"/>
    <dgm:cxn modelId="{70ECC53E-1F51-49A7-B16C-6948280E437B}" type="presParOf" srcId="{BB941811-FCB0-48D2-B60C-7CA597FC47D2}" destId="{912A6BD7-C4F6-4652-9871-767741CDE6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2644A-CBFA-4BB8-99D8-7CA1AE6632C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94D769C-0F45-4364-9E27-5E50B1717246}">
      <dgm:prSet phldrT="[Texto]"/>
      <dgm:spPr/>
      <dgm:t>
        <a:bodyPr/>
        <a:lstStyle/>
        <a:p>
          <a:r>
            <a:rPr lang="es-ES" dirty="0" smtClean="0"/>
            <a:t>persona</a:t>
          </a:r>
          <a:endParaRPr lang="es-ES" dirty="0"/>
        </a:p>
      </dgm:t>
    </dgm:pt>
    <dgm:pt modelId="{A29E592D-7CE3-4C8F-92AD-15666E1E2508}" type="parTrans" cxnId="{BD3E712C-610C-4E33-B5D3-BC861536C658}">
      <dgm:prSet/>
      <dgm:spPr/>
      <dgm:t>
        <a:bodyPr/>
        <a:lstStyle/>
        <a:p>
          <a:endParaRPr lang="es-ES"/>
        </a:p>
      </dgm:t>
    </dgm:pt>
    <dgm:pt modelId="{275BADC0-9CCF-41EC-AC91-5DEE3E67E815}" type="sibTrans" cxnId="{BD3E712C-610C-4E33-B5D3-BC861536C658}">
      <dgm:prSet/>
      <dgm:spPr/>
      <dgm:t>
        <a:bodyPr/>
        <a:lstStyle/>
        <a:p>
          <a:endParaRPr lang="es-ES" dirty="0"/>
        </a:p>
      </dgm:t>
    </dgm:pt>
    <dgm:pt modelId="{C22C09DD-DE0D-4576-B214-882B1D3E17A9}">
      <dgm:prSet phldrT="[Texto]"/>
      <dgm:spPr/>
      <dgm:t>
        <a:bodyPr/>
        <a:lstStyle/>
        <a:p>
          <a:r>
            <a:rPr lang="es-ES" dirty="0" smtClean="0"/>
            <a:t>cosa</a:t>
          </a:r>
          <a:endParaRPr lang="es-ES" dirty="0"/>
        </a:p>
      </dgm:t>
    </dgm:pt>
    <dgm:pt modelId="{4782D11D-BBE4-414A-AFC8-4465544817B3}" type="parTrans" cxnId="{C7BBA715-4DF7-4CF1-9557-57587AD3F27A}">
      <dgm:prSet/>
      <dgm:spPr/>
      <dgm:t>
        <a:bodyPr/>
        <a:lstStyle/>
        <a:p>
          <a:endParaRPr lang="es-ES"/>
        </a:p>
      </dgm:t>
    </dgm:pt>
    <dgm:pt modelId="{989BB985-6D67-4823-8D76-067662A6B5A6}" type="sibTrans" cxnId="{C7BBA715-4DF7-4CF1-9557-57587AD3F27A}">
      <dgm:prSet/>
      <dgm:spPr/>
      <dgm:t>
        <a:bodyPr/>
        <a:lstStyle/>
        <a:p>
          <a:endParaRPr lang="es-ES" dirty="0"/>
        </a:p>
      </dgm:t>
    </dgm:pt>
    <dgm:pt modelId="{F05E5207-2520-4E64-BB82-0CC75C4A883C}">
      <dgm:prSet phldrT="[Texto]"/>
      <dgm:spPr/>
      <dgm:t>
        <a:bodyPr/>
        <a:lstStyle/>
        <a:p>
          <a:r>
            <a:rPr lang="es-ES" dirty="0" smtClean="0"/>
            <a:t>Derecho real</a:t>
          </a:r>
          <a:endParaRPr lang="es-ES" dirty="0"/>
        </a:p>
      </dgm:t>
    </dgm:pt>
    <dgm:pt modelId="{D1F5C317-836E-49CD-AEF7-1D53F76E6BCD}" type="parTrans" cxnId="{BAD449EB-68DA-4BD8-A84A-14DECDB05192}">
      <dgm:prSet/>
      <dgm:spPr/>
      <dgm:t>
        <a:bodyPr/>
        <a:lstStyle/>
        <a:p>
          <a:endParaRPr lang="es-ES"/>
        </a:p>
      </dgm:t>
    </dgm:pt>
    <dgm:pt modelId="{ECE88B61-00BB-4A9B-9194-C0BB2EC85802}" type="sibTrans" cxnId="{BAD449EB-68DA-4BD8-A84A-14DECDB05192}">
      <dgm:prSet/>
      <dgm:spPr/>
      <dgm:t>
        <a:bodyPr/>
        <a:lstStyle/>
        <a:p>
          <a:endParaRPr lang="es-ES"/>
        </a:p>
      </dgm:t>
    </dgm:pt>
    <dgm:pt modelId="{423CFBC2-F6CD-4532-BE82-5BBEBD48613D}" type="pres">
      <dgm:prSet presAssocID="{0052644A-CBFA-4BB8-99D8-7CA1AE6632C1}" presName="linearFlow" presStyleCnt="0">
        <dgm:presLayoutVars>
          <dgm:dir/>
          <dgm:resizeHandles val="exact"/>
        </dgm:presLayoutVars>
      </dgm:prSet>
      <dgm:spPr/>
    </dgm:pt>
    <dgm:pt modelId="{7AFABCED-56AB-46F1-838B-44B0064E7FE4}" type="pres">
      <dgm:prSet presAssocID="{694D769C-0F45-4364-9E27-5E50B17172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D2E645-33DC-474D-8039-9104159203B0}" type="pres">
      <dgm:prSet presAssocID="{275BADC0-9CCF-41EC-AC91-5DEE3E67E815}" presName="spacerL" presStyleCnt="0"/>
      <dgm:spPr/>
    </dgm:pt>
    <dgm:pt modelId="{1CBDC98B-18BE-4AAB-8D31-EB2931801E00}" type="pres">
      <dgm:prSet presAssocID="{275BADC0-9CCF-41EC-AC91-5DEE3E67E81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08A87C5-B689-4B9A-8814-60D3CC52E3CE}" type="pres">
      <dgm:prSet presAssocID="{275BADC0-9CCF-41EC-AC91-5DEE3E67E815}" presName="spacerR" presStyleCnt="0"/>
      <dgm:spPr/>
    </dgm:pt>
    <dgm:pt modelId="{81BDFDC9-770A-4F42-9519-AE80EE1D323E}" type="pres">
      <dgm:prSet presAssocID="{C22C09DD-DE0D-4576-B214-882B1D3E17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5C109E-3D1C-47AC-AE94-6D880D425EC3}" type="pres">
      <dgm:prSet presAssocID="{989BB985-6D67-4823-8D76-067662A6B5A6}" presName="spacerL" presStyleCnt="0"/>
      <dgm:spPr/>
    </dgm:pt>
    <dgm:pt modelId="{EB56631C-10BC-4529-BA3D-04722EBABC77}" type="pres">
      <dgm:prSet presAssocID="{989BB985-6D67-4823-8D76-067662A6B5A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0686D8D-7641-4DE0-813E-6DC74155BE80}" type="pres">
      <dgm:prSet presAssocID="{989BB985-6D67-4823-8D76-067662A6B5A6}" presName="spacerR" presStyleCnt="0"/>
      <dgm:spPr/>
    </dgm:pt>
    <dgm:pt modelId="{9F6B0E69-1FE4-40A2-8382-06D29E988723}" type="pres">
      <dgm:prSet presAssocID="{F05E5207-2520-4E64-BB82-0CC75C4A88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BBA715-4DF7-4CF1-9557-57587AD3F27A}" srcId="{0052644A-CBFA-4BB8-99D8-7CA1AE6632C1}" destId="{C22C09DD-DE0D-4576-B214-882B1D3E17A9}" srcOrd="1" destOrd="0" parTransId="{4782D11D-BBE4-414A-AFC8-4465544817B3}" sibTransId="{989BB985-6D67-4823-8D76-067662A6B5A6}"/>
    <dgm:cxn modelId="{D4E69357-A743-4E3A-B1B3-A7CC793E1D42}" type="presOf" srcId="{694D769C-0F45-4364-9E27-5E50B1717246}" destId="{7AFABCED-56AB-46F1-838B-44B0064E7FE4}" srcOrd="0" destOrd="0" presId="urn:microsoft.com/office/officeart/2005/8/layout/equation1"/>
    <dgm:cxn modelId="{BAD449EB-68DA-4BD8-A84A-14DECDB05192}" srcId="{0052644A-CBFA-4BB8-99D8-7CA1AE6632C1}" destId="{F05E5207-2520-4E64-BB82-0CC75C4A883C}" srcOrd="2" destOrd="0" parTransId="{D1F5C317-836E-49CD-AEF7-1D53F76E6BCD}" sibTransId="{ECE88B61-00BB-4A9B-9194-C0BB2EC85802}"/>
    <dgm:cxn modelId="{A6F8C890-5624-415D-BDD0-9AE19979A74C}" type="presOf" srcId="{0052644A-CBFA-4BB8-99D8-7CA1AE6632C1}" destId="{423CFBC2-F6CD-4532-BE82-5BBEBD48613D}" srcOrd="0" destOrd="0" presId="urn:microsoft.com/office/officeart/2005/8/layout/equation1"/>
    <dgm:cxn modelId="{BD3E712C-610C-4E33-B5D3-BC861536C658}" srcId="{0052644A-CBFA-4BB8-99D8-7CA1AE6632C1}" destId="{694D769C-0F45-4364-9E27-5E50B1717246}" srcOrd="0" destOrd="0" parTransId="{A29E592D-7CE3-4C8F-92AD-15666E1E2508}" sibTransId="{275BADC0-9CCF-41EC-AC91-5DEE3E67E815}"/>
    <dgm:cxn modelId="{2F3FAA8C-40D6-4920-A850-C829A1B5FACD}" type="presOf" srcId="{F05E5207-2520-4E64-BB82-0CC75C4A883C}" destId="{9F6B0E69-1FE4-40A2-8382-06D29E988723}" srcOrd="0" destOrd="0" presId="urn:microsoft.com/office/officeart/2005/8/layout/equation1"/>
    <dgm:cxn modelId="{8BF1C90B-A695-48B6-B414-172A626D935D}" type="presOf" srcId="{C22C09DD-DE0D-4576-B214-882B1D3E17A9}" destId="{81BDFDC9-770A-4F42-9519-AE80EE1D323E}" srcOrd="0" destOrd="0" presId="urn:microsoft.com/office/officeart/2005/8/layout/equation1"/>
    <dgm:cxn modelId="{0C2371F7-CC89-41E6-81E8-66AC3AE353E3}" type="presOf" srcId="{989BB985-6D67-4823-8D76-067662A6B5A6}" destId="{EB56631C-10BC-4529-BA3D-04722EBABC77}" srcOrd="0" destOrd="0" presId="urn:microsoft.com/office/officeart/2005/8/layout/equation1"/>
    <dgm:cxn modelId="{F90CC222-8D36-4C52-90F6-91E4F508E69B}" type="presOf" srcId="{275BADC0-9CCF-41EC-AC91-5DEE3E67E815}" destId="{1CBDC98B-18BE-4AAB-8D31-EB2931801E00}" srcOrd="0" destOrd="0" presId="urn:microsoft.com/office/officeart/2005/8/layout/equation1"/>
    <dgm:cxn modelId="{7BBD892F-DC5A-48CD-BED8-EAF182473E24}" type="presParOf" srcId="{423CFBC2-F6CD-4532-BE82-5BBEBD48613D}" destId="{7AFABCED-56AB-46F1-838B-44B0064E7FE4}" srcOrd="0" destOrd="0" presId="urn:microsoft.com/office/officeart/2005/8/layout/equation1"/>
    <dgm:cxn modelId="{25E34330-D9C4-4C80-B95B-AAFE751F1C10}" type="presParOf" srcId="{423CFBC2-F6CD-4532-BE82-5BBEBD48613D}" destId="{7ED2E645-33DC-474D-8039-9104159203B0}" srcOrd="1" destOrd="0" presId="urn:microsoft.com/office/officeart/2005/8/layout/equation1"/>
    <dgm:cxn modelId="{3B58B30D-9D15-43B2-A6E8-5E47A9A40993}" type="presParOf" srcId="{423CFBC2-F6CD-4532-BE82-5BBEBD48613D}" destId="{1CBDC98B-18BE-4AAB-8D31-EB2931801E00}" srcOrd="2" destOrd="0" presId="urn:microsoft.com/office/officeart/2005/8/layout/equation1"/>
    <dgm:cxn modelId="{1ADF5FB5-CA96-4408-92EB-DCAEF337D39A}" type="presParOf" srcId="{423CFBC2-F6CD-4532-BE82-5BBEBD48613D}" destId="{108A87C5-B689-4B9A-8814-60D3CC52E3CE}" srcOrd="3" destOrd="0" presId="urn:microsoft.com/office/officeart/2005/8/layout/equation1"/>
    <dgm:cxn modelId="{70685A4D-DBA0-4481-9355-0A811183F820}" type="presParOf" srcId="{423CFBC2-F6CD-4532-BE82-5BBEBD48613D}" destId="{81BDFDC9-770A-4F42-9519-AE80EE1D323E}" srcOrd="4" destOrd="0" presId="urn:microsoft.com/office/officeart/2005/8/layout/equation1"/>
    <dgm:cxn modelId="{F27B40DF-9958-4736-AF42-9253CD9B0DA6}" type="presParOf" srcId="{423CFBC2-F6CD-4532-BE82-5BBEBD48613D}" destId="{8A5C109E-3D1C-47AC-AE94-6D880D425EC3}" srcOrd="5" destOrd="0" presId="urn:microsoft.com/office/officeart/2005/8/layout/equation1"/>
    <dgm:cxn modelId="{3980639A-4220-4560-BA9B-C40BBD2A42C5}" type="presParOf" srcId="{423CFBC2-F6CD-4532-BE82-5BBEBD48613D}" destId="{EB56631C-10BC-4529-BA3D-04722EBABC77}" srcOrd="6" destOrd="0" presId="urn:microsoft.com/office/officeart/2005/8/layout/equation1"/>
    <dgm:cxn modelId="{B5F82F14-90EB-4DC3-A5ED-0EB02101839E}" type="presParOf" srcId="{423CFBC2-F6CD-4532-BE82-5BBEBD48613D}" destId="{40686D8D-7641-4DE0-813E-6DC74155BE80}" srcOrd="7" destOrd="0" presId="urn:microsoft.com/office/officeart/2005/8/layout/equation1"/>
    <dgm:cxn modelId="{DA3F6C5F-5E78-4AF4-99E1-8CD9D867C24C}" type="presParOf" srcId="{423CFBC2-F6CD-4532-BE82-5BBEBD48613D}" destId="{9F6B0E69-1FE4-40A2-8382-06D29E98872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C2FF99-7443-47E2-B5EE-6875C25B83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EB6B0F8-716B-4EA6-B780-CA7F429861DE}">
      <dgm:prSet phldrT="[Texto]"/>
      <dgm:spPr/>
      <dgm:t>
        <a:bodyPr/>
        <a:lstStyle/>
        <a:p>
          <a:r>
            <a:rPr lang="es-ES" dirty="0" smtClean="0"/>
            <a:t>DEBER JURIDICO GENERAL sujetos indeterminado</a:t>
          </a:r>
        </a:p>
        <a:p>
          <a:r>
            <a:rPr lang="es-ES" dirty="0" smtClean="0"/>
            <a:t> no tiene contenido patrimonial</a:t>
          </a:r>
        </a:p>
        <a:p>
          <a:r>
            <a:rPr lang="es-ES" dirty="0" smtClean="0"/>
            <a:t> sanción</a:t>
          </a:r>
        </a:p>
        <a:p>
          <a:r>
            <a:rPr lang="es-ES" dirty="0" err="1" smtClean="0"/>
            <a:t>ej</a:t>
          </a:r>
          <a:r>
            <a:rPr lang="es-ES" dirty="0" smtClean="0"/>
            <a:t>:: deber general de no dañar</a:t>
          </a:r>
          <a:endParaRPr lang="es-ES" dirty="0"/>
        </a:p>
      </dgm:t>
    </dgm:pt>
    <dgm:pt modelId="{6E026269-E635-4DA1-88F4-CA17B78926AF}" type="parTrans" cxnId="{25ADF69E-F98E-4CDF-AFDB-0C225669EF6E}">
      <dgm:prSet/>
      <dgm:spPr/>
      <dgm:t>
        <a:bodyPr/>
        <a:lstStyle/>
        <a:p>
          <a:endParaRPr lang="es-ES"/>
        </a:p>
      </dgm:t>
    </dgm:pt>
    <dgm:pt modelId="{9784427E-B8FE-432C-874C-5551543940EA}" type="sibTrans" cxnId="{25ADF69E-F98E-4CDF-AFDB-0C225669EF6E}">
      <dgm:prSet/>
      <dgm:spPr/>
      <dgm:t>
        <a:bodyPr/>
        <a:lstStyle/>
        <a:p>
          <a:endParaRPr lang="es-ES"/>
        </a:p>
      </dgm:t>
    </dgm:pt>
    <dgm:pt modelId="{C2129DC0-2D9D-4A6E-B512-6FF13EC454E7}">
      <dgm:prSet phldrT="[Texto]"/>
      <dgm:spPr/>
      <dgm:t>
        <a:bodyPr/>
        <a:lstStyle/>
        <a:p>
          <a:r>
            <a:rPr lang="es-ES" dirty="0" smtClean="0"/>
            <a:t>DEBER JURIDICO PARTICULAR</a:t>
          </a:r>
        </a:p>
        <a:p>
          <a:r>
            <a:rPr lang="es-ES" dirty="0" smtClean="0"/>
            <a:t>Sujeto determinado</a:t>
          </a:r>
        </a:p>
        <a:p>
          <a:r>
            <a:rPr lang="es-ES" dirty="0" smtClean="0"/>
            <a:t>No contenido patrimonial</a:t>
          </a:r>
        </a:p>
        <a:p>
          <a:r>
            <a:rPr lang="es-ES" dirty="0" smtClean="0"/>
            <a:t>Deberes derivados de la responsabilidad parental</a:t>
          </a:r>
          <a:endParaRPr lang="es-ES" dirty="0"/>
        </a:p>
      </dgm:t>
    </dgm:pt>
    <dgm:pt modelId="{81F2B605-6EAA-4F36-8B2F-7019E93B9B3C}" type="parTrans" cxnId="{5F81FDF1-AD9C-4AB6-AEA1-6FF60A478A58}">
      <dgm:prSet/>
      <dgm:spPr/>
      <dgm:t>
        <a:bodyPr/>
        <a:lstStyle/>
        <a:p>
          <a:endParaRPr lang="es-ES"/>
        </a:p>
      </dgm:t>
    </dgm:pt>
    <dgm:pt modelId="{85FCE83E-85E2-49E7-BD3B-5F58A5C65B70}" type="sibTrans" cxnId="{5F81FDF1-AD9C-4AB6-AEA1-6FF60A478A58}">
      <dgm:prSet/>
      <dgm:spPr/>
      <dgm:t>
        <a:bodyPr/>
        <a:lstStyle/>
        <a:p>
          <a:endParaRPr lang="es-ES"/>
        </a:p>
      </dgm:t>
    </dgm:pt>
    <dgm:pt modelId="{5DB2CE32-2C1A-492B-8B81-CA604852ACB5}">
      <dgm:prSet phldrT="[Texto]"/>
      <dgm:spPr/>
      <dgm:t>
        <a:bodyPr/>
        <a:lstStyle/>
        <a:p>
          <a:r>
            <a:rPr lang="es-ES" dirty="0" smtClean="0"/>
            <a:t>DEBER JURIDICO PARTICULAR</a:t>
          </a:r>
        </a:p>
        <a:p>
          <a:r>
            <a:rPr lang="es-ES" dirty="0" smtClean="0"/>
            <a:t>OBLIGACIÓN</a:t>
          </a:r>
        </a:p>
        <a:p>
          <a:r>
            <a:rPr lang="es-ES" dirty="0" smtClean="0"/>
            <a:t>Sujeto determinado</a:t>
          </a:r>
        </a:p>
        <a:p>
          <a:r>
            <a:rPr lang="es-ES" dirty="0" smtClean="0"/>
            <a:t>Contenido patrimonial</a:t>
          </a:r>
        </a:p>
        <a:p>
          <a:r>
            <a:rPr lang="es-ES" dirty="0" smtClean="0"/>
            <a:t>Entregar la cosa</a:t>
          </a:r>
          <a:endParaRPr lang="es-ES" dirty="0"/>
        </a:p>
      </dgm:t>
    </dgm:pt>
    <dgm:pt modelId="{2F0EE180-3052-4A3E-AF4D-2704725C8818}" type="parTrans" cxnId="{5D0E5F73-CB1C-4EA3-82C8-D2FE351D4F01}">
      <dgm:prSet/>
      <dgm:spPr/>
      <dgm:t>
        <a:bodyPr/>
        <a:lstStyle/>
        <a:p>
          <a:endParaRPr lang="es-ES"/>
        </a:p>
      </dgm:t>
    </dgm:pt>
    <dgm:pt modelId="{05FCD127-7C9D-43F0-8890-DD0F85E5EE7C}" type="sibTrans" cxnId="{5D0E5F73-CB1C-4EA3-82C8-D2FE351D4F01}">
      <dgm:prSet/>
      <dgm:spPr/>
      <dgm:t>
        <a:bodyPr/>
        <a:lstStyle/>
        <a:p>
          <a:endParaRPr lang="es-ES"/>
        </a:p>
      </dgm:t>
    </dgm:pt>
    <dgm:pt modelId="{D6151DEE-765F-472E-B2C3-10F81C974BFE}" type="pres">
      <dgm:prSet presAssocID="{BFC2FF99-7443-47E2-B5EE-6875C25B83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FC314E6-C51E-4CA6-B665-7CE18CD828B0}" type="pres">
      <dgm:prSet presAssocID="{0EB6B0F8-716B-4EA6-B780-CA7F429861DE}" presName="hierRoot1" presStyleCnt="0"/>
      <dgm:spPr/>
    </dgm:pt>
    <dgm:pt modelId="{F02E04E5-2EFE-45EF-9716-7F5C974E452A}" type="pres">
      <dgm:prSet presAssocID="{0EB6B0F8-716B-4EA6-B780-CA7F429861DE}" presName="composite" presStyleCnt="0"/>
      <dgm:spPr/>
    </dgm:pt>
    <dgm:pt modelId="{13987120-1A13-4405-8C3A-DCDF33283118}" type="pres">
      <dgm:prSet presAssocID="{0EB6B0F8-716B-4EA6-B780-CA7F429861DE}" presName="background" presStyleLbl="node0" presStyleIdx="0" presStyleCnt="1"/>
      <dgm:spPr/>
    </dgm:pt>
    <dgm:pt modelId="{F38CFF1C-4B85-4770-B4B8-67182CBD4C3B}" type="pres">
      <dgm:prSet presAssocID="{0EB6B0F8-716B-4EA6-B780-CA7F429861D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C4963E-789D-4FD0-B299-576728327A2B}" type="pres">
      <dgm:prSet presAssocID="{0EB6B0F8-716B-4EA6-B780-CA7F429861DE}" presName="hierChild2" presStyleCnt="0"/>
      <dgm:spPr/>
    </dgm:pt>
    <dgm:pt modelId="{2CF0C8EE-AF0C-45B7-8EFA-AD1E3E13B520}" type="pres">
      <dgm:prSet presAssocID="{81F2B605-6EAA-4F36-8B2F-7019E93B9B3C}" presName="Name10" presStyleLbl="parChTrans1D2" presStyleIdx="0" presStyleCnt="2"/>
      <dgm:spPr/>
      <dgm:t>
        <a:bodyPr/>
        <a:lstStyle/>
        <a:p>
          <a:endParaRPr lang="es-ES"/>
        </a:p>
      </dgm:t>
    </dgm:pt>
    <dgm:pt modelId="{915A2C4A-9D6F-4A73-846B-CBD96124839A}" type="pres">
      <dgm:prSet presAssocID="{C2129DC0-2D9D-4A6E-B512-6FF13EC454E7}" presName="hierRoot2" presStyleCnt="0"/>
      <dgm:spPr/>
    </dgm:pt>
    <dgm:pt modelId="{01D65E1F-D7F8-4761-B780-8A7DEF5A992E}" type="pres">
      <dgm:prSet presAssocID="{C2129DC0-2D9D-4A6E-B512-6FF13EC454E7}" presName="composite2" presStyleCnt="0"/>
      <dgm:spPr/>
    </dgm:pt>
    <dgm:pt modelId="{77D25246-C233-4AC9-91A4-22B907FFFFFD}" type="pres">
      <dgm:prSet presAssocID="{C2129DC0-2D9D-4A6E-B512-6FF13EC454E7}" presName="background2" presStyleLbl="node2" presStyleIdx="0" presStyleCnt="2"/>
      <dgm:spPr/>
    </dgm:pt>
    <dgm:pt modelId="{80B7A1B7-B202-4C5D-AB32-AFF6B6AD4D2F}" type="pres">
      <dgm:prSet presAssocID="{C2129DC0-2D9D-4A6E-B512-6FF13EC454E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568F69-5A86-4F06-A8A1-DD1683D364F5}" type="pres">
      <dgm:prSet presAssocID="{C2129DC0-2D9D-4A6E-B512-6FF13EC454E7}" presName="hierChild3" presStyleCnt="0"/>
      <dgm:spPr/>
    </dgm:pt>
    <dgm:pt modelId="{834DF216-A395-43BD-B468-33C7926479D9}" type="pres">
      <dgm:prSet presAssocID="{2F0EE180-3052-4A3E-AF4D-2704725C8818}" presName="Name10" presStyleLbl="parChTrans1D2" presStyleIdx="1" presStyleCnt="2"/>
      <dgm:spPr/>
      <dgm:t>
        <a:bodyPr/>
        <a:lstStyle/>
        <a:p>
          <a:endParaRPr lang="es-ES"/>
        </a:p>
      </dgm:t>
    </dgm:pt>
    <dgm:pt modelId="{70F338B7-244F-49B5-B299-C9DEFD8D5876}" type="pres">
      <dgm:prSet presAssocID="{5DB2CE32-2C1A-492B-8B81-CA604852ACB5}" presName="hierRoot2" presStyleCnt="0"/>
      <dgm:spPr/>
    </dgm:pt>
    <dgm:pt modelId="{3BF44426-4736-4CA6-A0D0-119647935844}" type="pres">
      <dgm:prSet presAssocID="{5DB2CE32-2C1A-492B-8B81-CA604852ACB5}" presName="composite2" presStyleCnt="0"/>
      <dgm:spPr/>
    </dgm:pt>
    <dgm:pt modelId="{E3B90D1A-328E-46F7-9412-74EB4F963257}" type="pres">
      <dgm:prSet presAssocID="{5DB2CE32-2C1A-492B-8B81-CA604852ACB5}" presName="background2" presStyleLbl="node2" presStyleIdx="1" presStyleCnt="2"/>
      <dgm:spPr/>
    </dgm:pt>
    <dgm:pt modelId="{D97F2027-B75C-419D-B560-0C3485AEC53B}" type="pres">
      <dgm:prSet presAssocID="{5DB2CE32-2C1A-492B-8B81-CA604852ACB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1668B-AC47-46A4-BF6B-058A9D3A2EA9}" type="pres">
      <dgm:prSet presAssocID="{5DB2CE32-2C1A-492B-8B81-CA604852ACB5}" presName="hierChild3" presStyleCnt="0"/>
      <dgm:spPr/>
    </dgm:pt>
  </dgm:ptLst>
  <dgm:cxnLst>
    <dgm:cxn modelId="{1637219A-A189-4763-B959-97370668334E}" type="presOf" srcId="{BFC2FF99-7443-47E2-B5EE-6875C25B8315}" destId="{D6151DEE-765F-472E-B2C3-10F81C974BFE}" srcOrd="0" destOrd="0" presId="urn:microsoft.com/office/officeart/2005/8/layout/hierarchy1"/>
    <dgm:cxn modelId="{0B9F719C-4D42-4EB9-AB64-1F511AE2E015}" type="presOf" srcId="{2F0EE180-3052-4A3E-AF4D-2704725C8818}" destId="{834DF216-A395-43BD-B468-33C7926479D9}" srcOrd="0" destOrd="0" presId="urn:microsoft.com/office/officeart/2005/8/layout/hierarchy1"/>
    <dgm:cxn modelId="{5F81FDF1-AD9C-4AB6-AEA1-6FF60A478A58}" srcId="{0EB6B0F8-716B-4EA6-B780-CA7F429861DE}" destId="{C2129DC0-2D9D-4A6E-B512-6FF13EC454E7}" srcOrd="0" destOrd="0" parTransId="{81F2B605-6EAA-4F36-8B2F-7019E93B9B3C}" sibTransId="{85FCE83E-85E2-49E7-BD3B-5F58A5C65B70}"/>
    <dgm:cxn modelId="{5D0E5F73-CB1C-4EA3-82C8-D2FE351D4F01}" srcId="{0EB6B0F8-716B-4EA6-B780-CA7F429861DE}" destId="{5DB2CE32-2C1A-492B-8B81-CA604852ACB5}" srcOrd="1" destOrd="0" parTransId="{2F0EE180-3052-4A3E-AF4D-2704725C8818}" sibTransId="{05FCD127-7C9D-43F0-8890-DD0F85E5EE7C}"/>
    <dgm:cxn modelId="{25ADF69E-F98E-4CDF-AFDB-0C225669EF6E}" srcId="{BFC2FF99-7443-47E2-B5EE-6875C25B8315}" destId="{0EB6B0F8-716B-4EA6-B780-CA7F429861DE}" srcOrd="0" destOrd="0" parTransId="{6E026269-E635-4DA1-88F4-CA17B78926AF}" sibTransId="{9784427E-B8FE-432C-874C-5551543940EA}"/>
    <dgm:cxn modelId="{F0A864E5-1F61-4ABB-81BC-C46282346453}" type="presOf" srcId="{5DB2CE32-2C1A-492B-8B81-CA604852ACB5}" destId="{D97F2027-B75C-419D-B560-0C3485AEC53B}" srcOrd="0" destOrd="0" presId="urn:microsoft.com/office/officeart/2005/8/layout/hierarchy1"/>
    <dgm:cxn modelId="{F0DB8792-DFA3-47AA-B4E9-87CC397A576E}" type="presOf" srcId="{0EB6B0F8-716B-4EA6-B780-CA7F429861DE}" destId="{F38CFF1C-4B85-4770-B4B8-67182CBD4C3B}" srcOrd="0" destOrd="0" presId="urn:microsoft.com/office/officeart/2005/8/layout/hierarchy1"/>
    <dgm:cxn modelId="{A599F346-FE40-4475-8CBE-19BF06E88D25}" type="presOf" srcId="{81F2B605-6EAA-4F36-8B2F-7019E93B9B3C}" destId="{2CF0C8EE-AF0C-45B7-8EFA-AD1E3E13B520}" srcOrd="0" destOrd="0" presId="urn:microsoft.com/office/officeart/2005/8/layout/hierarchy1"/>
    <dgm:cxn modelId="{512E6769-338F-4052-8899-3DF0BE8737C2}" type="presOf" srcId="{C2129DC0-2D9D-4A6E-B512-6FF13EC454E7}" destId="{80B7A1B7-B202-4C5D-AB32-AFF6B6AD4D2F}" srcOrd="0" destOrd="0" presId="urn:microsoft.com/office/officeart/2005/8/layout/hierarchy1"/>
    <dgm:cxn modelId="{426CAE2C-2451-4125-B190-82529EFE7EAB}" type="presParOf" srcId="{D6151DEE-765F-472E-B2C3-10F81C974BFE}" destId="{1FC314E6-C51E-4CA6-B665-7CE18CD828B0}" srcOrd="0" destOrd="0" presId="urn:microsoft.com/office/officeart/2005/8/layout/hierarchy1"/>
    <dgm:cxn modelId="{4AEED684-9E84-4961-9C55-90F702201FD0}" type="presParOf" srcId="{1FC314E6-C51E-4CA6-B665-7CE18CD828B0}" destId="{F02E04E5-2EFE-45EF-9716-7F5C974E452A}" srcOrd="0" destOrd="0" presId="urn:microsoft.com/office/officeart/2005/8/layout/hierarchy1"/>
    <dgm:cxn modelId="{4840E92A-FDE0-4A36-A731-6BE09F0233F1}" type="presParOf" srcId="{F02E04E5-2EFE-45EF-9716-7F5C974E452A}" destId="{13987120-1A13-4405-8C3A-DCDF33283118}" srcOrd="0" destOrd="0" presId="urn:microsoft.com/office/officeart/2005/8/layout/hierarchy1"/>
    <dgm:cxn modelId="{C9E2FBF5-7288-42FE-BF5C-24548DD9C8C5}" type="presParOf" srcId="{F02E04E5-2EFE-45EF-9716-7F5C974E452A}" destId="{F38CFF1C-4B85-4770-B4B8-67182CBD4C3B}" srcOrd="1" destOrd="0" presId="urn:microsoft.com/office/officeart/2005/8/layout/hierarchy1"/>
    <dgm:cxn modelId="{25751DE9-934E-4036-9856-376AC1F6F101}" type="presParOf" srcId="{1FC314E6-C51E-4CA6-B665-7CE18CD828B0}" destId="{7CC4963E-789D-4FD0-B299-576728327A2B}" srcOrd="1" destOrd="0" presId="urn:microsoft.com/office/officeart/2005/8/layout/hierarchy1"/>
    <dgm:cxn modelId="{2FA3A937-F917-48B8-ACAE-5B9600C6312C}" type="presParOf" srcId="{7CC4963E-789D-4FD0-B299-576728327A2B}" destId="{2CF0C8EE-AF0C-45B7-8EFA-AD1E3E13B520}" srcOrd="0" destOrd="0" presId="urn:microsoft.com/office/officeart/2005/8/layout/hierarchy1"/>
    <dgm:cxn modelId="{3ACF5F30-0A8D-4AA9-A259-93C1F17CDC10}" type="presParOf" srcId="{7CC4963E-789D-4FD0-B299-576728327A2B}" destId="{915A2C4A-9D6F-4A73-846B-CBD96124839A}" srcOrd="1" destOrd="0" presId="urn:microsoft.com/office/officeart/2005/8/layout/hierarchy1"/>
    <dgm:cxn modelId="{A361EB8C-0C76-4AA1-90A5-953F34B0146F}" type="presParOf" srcId="{915A2C4A-9D6F-4A73-846B-CBD96124839A}" destId="{01D65E1F-D7F8-4761-B780-8A7DEF5A992E}" srcOrd="0" destOrd="0" presId="urn:microsoft.com/office/officeart/2005/8/layout/hierarchy1"/>
    <dgm:cxn modelId="{0979D06F-7000-4DE2-9D9A-6C18F42CFDB8}" type="presParOf" srcId="{01D65E1F-D7F8-4761-B780-8A7DEF5A992E}" destId="{77D25246-C233-4AC9-91A4-22B907FFFFFD}" srcOrd="0" destOrd="0" presId="urn:microsoft.com/office/officeart/2005/8/layout/hierarchy1"/>
    <dgm:cxn modelId="{9E9B066C-FB5D-42D8-B274-A7B4940FF306}" type="presParOf" srcId="{01D65E1F-D7F8-4761-B780-8A7DEF5A992E}" destId="{80B7A1B7-B202-4C5D-AB32-AFF6B6AD4D2F}" srcOrd="1" destOrd="0" presId="urn:microsoft.com/office/officeart/2005/8/layout/hierarchy1"/>
    <dgm:cxn modelId="{BB67A4FF-9D22-4909-A8B6-2CFCD6CF6837}" type="presParOf" srcId="{915A2C4A-9D6F-4A73-846B-CBD96124839A}" destId="{B5568F69-5A86-4F06-A8A1-DD1683D364F5}" srcOrd="1" destOrd="0" presId="urn:microsoft.com/office/officeart/2005/8/layout/hierarchy1"/>
    <dgm:cxn modelId="{04EA8E18-5724-4D4B-97B7-FAE9703D9A3D}" type="presParOf" srcId="{7CC4963E-789D-4FD0-B299-576728327A2B}" destId="{834DF216-A395-43BD-B468-33C7926479D9}" srcOrd="2" destOrd="0" presId="urn:microsoft.com/office/officeart/2005/8/layout/hierarchy1"/>
    <dgm:cxn modelId="{3E173397-7B7A-421E-BFF4-70B79404E890}" type="presParOf" srcId="{7CC4963E-789D-4FD0-B299-576728327A2B}" destId="{70F338B7-244F-49B5-B299-C9DEFD8D5876}" srcOrd="3" destOrd="0" presId="urn:microsoft.com/office/officeart/2005/8/layout/hierarchy1"/>
    <dgm:cxn modelId="{C3353352-2610-482D-9DAE-6F20FA6DEB9B}" type="presParOf" srcId="{70F338B7-244F-49B5-B299-C9DEFD8D5876}" destId="{3BF44426-4736-4CA6-A0D0-119647935844}" srcOrd="0" destOrd="0" presId="urn:microsoft.com/office/officeart/2005/8/layout/hierarchy1"/>
    <dgm:cxn modelId="{69E97A2B-2962-4F48-B4DD-8E22A22CDB23}" type="presParOf" srcId="{3BF44426-4736-4CA6-A0D0-119647935844}" destId="{E3B90D1A-328E-46F7-9412-74EB4F963257}" srcOrd="0" destOrd="0" presId="urn:microsoft.com/office/officeart/2005/8/layout/hierarchy1"/>
    <dgm:cxn modelId="{11A23DC3-7083-474E-AE78-319CA79C2DCB}" type="presParOf" srcId="{3BF44426-4736-4CA6-A0D0-119647935844}" destId="{D97F2027-B75C-419D-B560-0C3485AEC53B}" srcOrd="1" destOrd="0" presId="urn:microsoft.com/office/officeart/2005/8/layout/hierarchy1"/>
    <dgm:cxn modelId="{4B9267A7-0855-481B-9AFD-D237C3FDB631}" type="presParOf" srcId="{70F338B7-244F-49B5-B299-C9DEFD8D5876}" destId="{BB21668B-AC47-46A4-BF6B-058A9D3A2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408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4088"/>
            <a:ext cx="297021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80544F5-7C93-4595-BFC8-11B210691A3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23348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22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5299" name="Rectangle 307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22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5236" name="Rectangle 307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04850"/>
            <a:ext cx="5065713" cy="3376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307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92600"/>
            <a:ext cx="5029200" cy="4079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55302" name="Rectangle 307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3613"/>
            <a:ext cx="2971800" cy="422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5303" name="Rectangle 307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83613"/>
            <a:ext cx="2971800" cy="422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81BE718-2672-422B-95E4-760BCAF69A6A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51183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881F036-2F28-4454-A5F0-4EDD1C81B139}" type="slidenum">
              <a:rPr lang="en-US" altLang="es-AR" sz="1200"/>
              <a:pPr algn="r"/>
              <a:t>2</a:t>
            </a:fld>
            <a:endParaRPr lang="en-US" altLang="es-AR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206448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D4D0E7-7E48-41A6-BD9D-CDB4A8935CE2}" type="slidenum">
              <a:rPr lang="es-ES_tradnl" altLang="es-AR" smtClean="0"/>
              <a:pPr/>
              <a:t>30</a:t>
            </a:fld>
            <a:endParaRPr lang="es-ES_tradnl" altLang="es-A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682625"/>
            <a:ext cx="5057775" cy="3373438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</p:spTree>
    <p:extLst>
      <p:ext uri="{BB962C8B-B14F-4D97-AF65-F5344CB8AC3E}">
        <p14:creationId xmlns:p14="http://schemas.microsoft.com/office/powerpoint/2010/main" val="151834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583613"/>
            <a:ext cx="2971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F4052A0-B777-4F50-A502-95FA042B0144}" type="slidenum">
              <a:rPr lang="es-ES_tradnl" altLang="es-AR" sz="1200">
                <a:latin typeface="Times New Roman" panose="02020603050405020304" pitchFamily="18" charset="0"/>
              </a:rPr>
              <a:pPr algn="r"/>
              <a:t>59</a:t>
            </a:fld>
            <a:endParaRPr lang="es-ES_tradnl" altLang="es-AR" sz="120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/>
          </a:p>
        </p:txBody>
      </p:sp>
    </p:spTree>
    <p:extLst>
      <p:ext uri="{BB962C8B-B14F-4D97-AF65-F5344CB8AC3E}">
        <p14:creationId xmlns:p14="http://schemas.microsoft.com/office/powerpoint/2010/main" val="245687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21BCF7-726A-4A62-9995-08BC4F3F4540}" type="slidenum">
              <a:rPr lang="es-ES_tradnl" altLang="es-AR">
                <a:latin typeface="Times New Roman" panose="02020603050405020304" pitchFamily="18" charset="0"/>
              </a:rPr>
              <a:pPr/>
              <a:t>66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3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s-ES" altLang="es-AR" smtClean="0"/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2FF585-AFDF-476B-A551-96EE4743AD4A}" type="slidenum">
              <a:rPr lang="es-ES_tradnl" altLang="es-AR">
                <a:latin typeface="Times New Roman" panose="02020603050405020304" pitchFamily="18" charset="0"/>
              </a:rPr>
              <a:pPr/>
              <a:t>96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2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E37D-E780-40AA-9CF5-241EB24CB4C4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242C6-A4F3-4936-99E6-3271C2651A6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5784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0533-A6D6-44E4-9E5C-594153847B43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2DFE-8D6C-4457-992F-4CE5E75B36C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5162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19E6-3E6B-4695-BB86-4EF4527553E3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C483-124C-4415-9D8A-EEC10F6A012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7876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s-E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88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88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FCCD9-BC16-428C-8137-245BBEB2A771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99402-F11F-43E3-B75A-138DB43FC04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2823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BAFEF-512D-4C73-9043-0B55E5C6052E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B2AC-B49D-4814-92F8-B270E60D14D4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407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3D7D3-55A3-4FB9-87B7-FCF985A1B3DA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A870-8113-488D-81B3-733F1B14E7E8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31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77B24-36B3-46E4-B93B-E007E7D65865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3E59-399F-4D53-8053-0644E71C265C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23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A29F7-8F13-49EF-810C-8CB2B1BF52EB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FC2B-8342-46E3-9D01-B573F4CE73BD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8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18495-27E6-454B-B571-1ECE8F81DF49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8337-E644-4FE3-8CA5-5A2FDFB465C3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178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7EA3F-0048-48ED-B0F0-74E1B9805D0C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795A-12D0-4C2F-8783-82A41993DC1C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773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6BF11-8AE9-4971-BD8B-0B8088368589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2A5A-162C-4717-8343-25477B265C34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1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5412-67ED-427B-BEB1-A5AC2E16A735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C593D-433A-472D-A5D9-91324956C85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08793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F06A0-8048-4A47-9384-A40944EF8ED4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46AAB-5D6D-4AAE-9D48-7DD8D8C0FA7C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612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F422E-7D84-4F4C-9223-557F7704E77F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B322-65CC-4BFC-B502-E4C3DEE48357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40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C0F04-AACE-48A8-9E44-553A21680372}" type="slidenum">
              <a:rPr lang="es-ES" altLang="es-AR"/>
              <a:pPr/>
              <a:t>‹Nº›</a:t>
            </a:fld>
            <a:endParaRPr lang="es-ES" altLang="es-A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6B24-0D50-4C51-93EC-D4B4EC3C3792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96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BBFC-23E9-4EC9-8411-7520AECF6E41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5EB8B-F056-4DA3-900C-3EA34E94D5D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8761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AF34-4F87-46D0-ACFA-584771BBC598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7BE41-3AFA-4ED7-BBE7-18A7F5A7685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726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C13B-76FC-45A7-8C5B-2F2298431ABB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C65CA-E70F-455D-9771-863CDC90F1D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4391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EEEE-96D6-4864-A51E-E47D79BBD380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DD4F7-8105-4F93-8A46-D4FCD9E8B95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63553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455E-C335-43E6-AE4E-F16403E58EC2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D4BE-BCA8-49C2-BD70-76E78F5EB35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4453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868A-DB79-45E0-B982-7CF5C60B8286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CCD10-4583-46D9-9E17-BA8531F832C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753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4B05-DF59-4DE7-97C8-21AF4FD069E9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0509-EF97-456F-8EE2-9B6E699D32E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3596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1053169-2C57-4765-A6EC-C6B7B2796455}" type="datetimeFigureOut">
              <a:rPr lang="es-AR"/>
              <a:pPr>
                <a:defRPr/>
              </a:pPr>
              <a:t>03/04/2018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16AF2ED-FC59-43FF-9F7F-4074DBF35BFA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7070BAC2-0EF3-45EE-B850-22317CF47A54}" type="slidenum">
              <a:rPr lang="es-ES" altLang="es-AR"/>
              <a:pPr/>
              <a:t>‹Nº›</a:t>
            </a:fld>
            <a:endParaRPr lang="es-ES" altLang="es-AR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cambiar el estilo de título	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0A42531C-EA68-4CCF-8F33-E5C6E0527C98}" type="datetimeFigureOut">
              <a:rPr lang="es-ES"/>
              <a:pPr>
                <a:defRPr/>
              </a:pPr>
              <a:t>03/04/2018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ar/imgres?imgurl=http://3.bp.blogspot.com/_bJnGF_WmPSU/SXBu_BQY5RI/AAAAAAAADwQ/TEiIOIKKYkw/s320/studying.jpg&amp;imgrefurl=http://cuenta-atras.blogspot.com/2009/01/estudiando-la-biblia.html&amp;usg=__lnrlrJO9_UUNk50GIonoJhBF-ok=&amp;h=239&amp;w=320&amp;sz=12&amp;hl=es&amp;start=3&amp;itbs=1&amp;tbnid=bg3XnoCtCdgx5M:&amp;tbnh=88&amp;tbnw=118&amp;prev=/images?q=estudiando+la+biblia&amp;hl=es&amp;gbv=2&amp;tbs=isch:1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hyperlink" Target="http://ace76.blogia.com/upload/He%20descubierto%20la%20maquina%20del%20tiempo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ellada.com.ar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google.com.ar/imgres?imgurl=http://www.reclamos.cl/files/muro_009.jpg&amp;imgrefurl=http://www.reclamos.cl/reclamo/2009/nov/municipalidad_de_pe_alolen_rotura_de_muro&amp;usg=__fbP-yVS1UQUyYRBCuJHasz67Mhg=&amp;h=480&amp;w=640&amp;sz=82&amp;hl=es&amp;start=21&amp;itbs=1&amp;tbnid=DlNtkGBSK00p3M:&amp;tbnh=103&amp;tbnw=137&amp;prev=/images?q=muro+divisorio&amp;start=18&amp;hl=es&amp;sa=N&amp;gbv=2&amp;ndsp=18&amp;tbs=isch:1" TargetMode="Externa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9938" y="692150"/>
            <a:ext cx="8743950" cy="1470025"/>
          </a:xfrm>
        </p:spPr>
        <p:txBody>
          <a:bodyPr/>
          <a:lstStyle/>
          <a:p>
            <a:pPr algn="r" eaLnBrk="1" hangingPunct="1"/>
            <a:r>
              <a:rPr lang="es-AR" altLang="es-AR" sz="4800" smtClean="0"/>
              <a:t>FACULTAD DE DERECHO</a:t>
            </a:r>
            <a:endParaRPr lang="en-US" altLang="es-AR" sz="4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98600" y="2660650"/>
            <a:ext cx="7245350" cy="3298825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AR" b="1" smtClean="0"/>
              <a:t>OBLIGACIONES CONCEPTO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AR" b="1" smtClean="0"/>
              <a:t>OBLIGACIONES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AR" b="1" smtClean="0"/>
              <a:t>PROPTER REM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AR" altLang="es-AR" b="1" smtClean="0"/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AR" altLang="es-AR" b="1" smtClean="0"/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AR" altLang="es-AR" smtClean="0"/>
              <a:t>RAUL MARTINEZ APPIOLAZA</a:t>
            </a:r>
            <a:endParaRPr lang="en-US" altLang="es-A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Derecho Civil II (obligaciones)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4294967295"/>
          </p:nvPr>
        </p:nvSpPr>
        <p:spPr>
          <a:xfrm>
            <a:off x="1439863" y="1719263"/>
            <a:ext cx="6540500" cy="4411662"/>
          </a:xfrm>
        </p:spPr>
        <p:txBody>
          <a:bodyPr/>
          <a:lstStyle/>
          <a:p>
            <a:pPr eaLnBrk="1" hangingPunct="1"/>
            <a:r>
              <a:rPr lang="es-ES" altLang="es-AR" smtClean="0"/>
              <a:t>Faz dinámica (vida) efectos, preferencias al cobro</a:t>
            </a:r>
          </a:p>
          <a:p>
            <a:pPr eaLnBrk="1" hangingPunct="1"/>
            <a:endParaRPr lang="es-ES" altLang="es-AR" smtClean="0"/>
          </a:p>
          <a:p>
            <a:pPr eaLnBrk="1" hangingPunct="1"/>
            <a:r>
              <a:rPr lang="es-ES" altLang="es-AR" smtClean="0"/>
              <a:t>Extinción (muerte) pago, otros medios  extintivos </a:t>
            </a:r>
          </a:p>
          <a:p>
            <a:pPr eaLnBrk="1" hangingPunct="1"/>
            <a:endParaRPr lang="es-ES" altLang="es-AR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Título"/>
          <p:cNvSpPr>
            <a:spLocks noGrp="1"/>
          </p:cNvSpPr>
          <p:nvPr>
            <p:ph type="title" idx="4294967295"/>
          </p:nvPr>
        </p:nvSpPr>
        <p:spPr>
          <a:xfrm>
            <a:off x="2016125" y="4800600"/>
            <a:ext cx="6172200" cy="566738"/>
          </a:xfrm>
        </p:spPr>
        <p:txBody>
          <a:bodyPr/>
          <a:lstStyle/>
          <a:p>
            <a:pPr eaLnBrk="1" hangingPunct="1"/>
            <a:r>
              <a:rPr lang="es-ES" altLang="es-AR" sz="2800" smtClean="0"/>
              <a:t>Material de estudio</a:t>
            </a:r>
          </a:p>
        </p:txBody>
      </p:sp>
      <p:sp>
        <p:nvSpPr>
          <p:cNvPr id="19459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2016125" y="5367338"/>
            <a:ext cx="6172200" cy="80486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s-ES" altLang="es-AR" sz="2200" smtClean="0"/>
              <a:t>Libros, Código Civil, jurisprudencia, guías y presentaciones.</a:t>
            </a:r>
          </a:p>
        </p:txBody>
      </p:sp>
      <p:pic>
        <p:nvPicPr>
          <p:cNvPr id="8194" name="Picture 2" descr="http://t3.gstatic.com/images?q=tbn:bg3XnoCtCdgx5M:http://3.bp.blogspot.com/_bJnGF_WmPSU/SXBu_BQY5RI/AAAAAAAADwQ/TEiIOIKKYkw/s320/study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14438"/>
            <a:ext cx="33305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106488"/>
            <a:ext cx="27955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 rot="16200000" flipH="1">
            <a:off x="5523707" y="1129506"/>
            <a:ext cx="2857500" cy="217011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675313" y="1593850"/>
            <a:ext cx="2714625" cy="152717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altLang="es-AR" smtClean="0"/>
              <a:t>Material de estudio: guías y power point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4294967295"/>
          </p:nvPr>
        </p:nvSpPr>
        <p:spPr>
          <a:xfrm>
            <a:off x="1439863" y="1719263"/>
            <a:ext cx="6356350" cy="4411662"/>
          </a:xfrm>
        </p:spPr>
        <p:txBody>
          <a:bodyPr/>
          <a:lstStyle/>
          <a:p>
            <a:pPr eaLnBrk="1" hangingPunct="1"/>
            <a:r>
              <a:rPr lang="es-ES" altLang="es-AR" smtClean="0"/>
              <a:t>Guías de clase y presentaciones  deben ser completadas por la bibliografía general y especial</a:t>
            </a:r>
          </a:p>
          <a:p>
            <a:pPr eaLnBrk="1" hangingPunct="1"/>
            <a:r>
              <a:rPr lang="es-ES" altLang="es-AR" smtClean="0">
                <a:hlinkClick r:id="rId2"/>
              </a:rPr>
              <a:t>www.parellada.com.ar</a:t>
            </a:r>
            <a:endParaRPr lang="es-ES" altLang="es-AR" smtClean="0"/>
          </a:p>
          <a:p>
            <a:pPr eaLnBrk="1" hangingPunct="1"/>
            <a:r>
              <a:rPr lang="es-ES" altLang="es-AR" smtClean="0"/>
              <a:t>Cátedras: buscar guía de la clase respectiva. Se debe bajar y traer a la clase correspondiente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Trabajos prácticos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Objetivo: aplicar conocimientos teóricos a casos prácticos</a:t>
            </a:r>
          </a:p>
          <a:p>
            <a:pPr eaLnBrk="1" hangingPunct="1"/>
            <a:r>
              <a:rPr lang="es-ES" altLang="es-AR" smtClean="0"/>
              <a:t>Lectura y aplicación de jurisprudencia</a:t>
            </a:r>
          </a:p>
          <a:p>
            <a:pPr eaLnBrk="1" hangingPunct="1"/>
            <a:r>
              <a:rPr lang="es-ES" altLang="es-AR" smtClean="0"/>
              <a:t>Resolución de problemas</a:t>
            </a:r>
          </a:p>
          <a:p>
            <a:pPr eaLnBrk="1" hangingPunct="1"/>
            <a:r>
              <a:rPr lang="es-ES" altLang="es-AR" smtClean="0"/>
              <a:t>Son obligatorios según reglamentacion de la Facultad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Evaluación final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Escrita y oral: si no se aprueba  parte práctica</a:t>
            </a:r>
          </a:p>
          <a:p>
            <a:pPr eaLnBrk="1" hangingPunct="1"/>
            <a:r>
              <a:rPr lang="es-ES" altLang="es-AR" smtClean="0"/>
              <a:t>Oral:</a:t>
            </a:r>
          </a:p>
          <a:p>
            <a:pPr eaLnBrk="1" hangingPunct="1"/>
            <a:r>
              <a:rPr lang="es-ES" altLang="es-AR" smtClean="0"/>
              <a:t> Se evalúan conocimientos de la 1º y de la 2º parte, y ambos deben ser satisfactorios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s-ES" altLang="es-AR" smtClean="0">
                <a:solidFill>
                  <a:srgbClr val="FF0000"/>
                </a:solidFill>
              </a:rPr>
              <a:t>Consejol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4294967295"/>
          </p:nvPr>
        </p:nvSpPr>
        <p:spPr>
          <a:xfrm>
            <a:off x="1039813" y="1719263"/>
            <a:ext cx="8783637" cy="4411662"/>
          </a:xfrm>
        </p:spPr>
        <p:txBody>
          <a:bodyPr/>
          <a:lstStyle/>
          <a:p>
            <a:pPr eaLnBrk="1" hangingPunct="1"/>
            <a:r>
              <a:rPr lang="es-ES" altLang="es-AR" sz="2800" smtClean="0"/>
              <a:t>NO ESTUDIAR POR APUNTES, CARPETAS, ETC CONFECCIONADAS POR OTRO ESTUDIANTE.</a:t>
            </a:r>
          </a:p>
          <a:p>
            <a:pPr eaLnBrk="1" hangingPunct="1"/>
            <a:endParaRPr lang="es-ES" altLang="es-AR" sz="2800" smtClean="0"/>
          </a:p>
          <a:p>
            <a:pPr eaLnBrk="1" hangingPunct="1"/>
            <a:r>
              <a:rPr lang="es-ES" altLang="es-AR" sz="2800" smtClean="0"/>
              <a:t>EN GENERAL POSEEN GRAVES ERRORES</a:t>
            </a:r>
          </a:p>
          <a:p>
            <a:pPr eaLnBrk="1" hangingPunct="1"/>
            <a:endParaRPr lang="es-ES" altLang="es-AR" sz="2800" smtClean="0"/>
          </a:p>
          <a:p>
            <a:pPr eaLnBrk="1" hangingPunct="1"/>
            <a:r>
              <a:rPr lang="es-ES" altLang="es-AR" sz="2800" smtClean="0"/>
              <a:t>DIFICULTAN Y ENTORPECEN EL PROCESO DE APRENDIZAJE </a:t>
            </a:r>
          </a:p>
          <a:p>
            <a:pPr eaLnBrk="1" hangingPunct="1"/>
            <a:endParaRPr lang="es-ES" altLang="es-AR" sz="2800" smtClean="0"/>
          </a:p>
          <a:p>
            <a:pPr eaLnBrk="1" hangingPunct="1"/>
            <a:r>
              <a:rPr lang="es-ES" altLang="es-AR" sz="2800" smtClean="0"/>
              <a:t>ASISTIR A CLASE Y CONSULTAR A LOS PROFESORES</a:t>
            </a:r>
          </a:p>
        </p:txBody>
      </p:sp>
      <p:sp>
        <p:nvSpPr>
          <p:cNvPr id="4" name="3 Estrella de 5 puntas"/>
          <p:cNvSpPr/>
          <p:nvPr/>
        </p:nvSpPr>
        <p:spPr>
          <a:xfrm>
            <a:off x="1111250" y="1268413"/>
            <a:ext cx="1365250" cy="1285875"/>
          </a:xfrm>
          <a:prstGeom prst="star5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10287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2"/>
          <p:cNvSpPr txBox="1">
            <a:spLocks noChangeArrowheads="1"/>
          </p:cNvSpPr>
          <p:nvPr/>
        </p:nvSpPr>
        <p:spPr bwMode="auto">
          <a:xfrm>
            <a:off x="2613025" y="5616575"/>
            <a:ext cx="181133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580" name="CuadroTexto 3"/>
          <p:cNvSpPr txBox="1">
            <a:spLocks noChangeArrowheads="1"/>
          </p:cNvSpPr>
          <p:nvPr/>
        </p:nvSpPr>
        <p:spPr bwMode="auto">
          <a:xfrm>
            <a:off x="1893888" y="5081588"/>
            <a:ext cx="67929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r>
              <a:rPr lang="es-AR" altLang="es-AR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ir a Cátedra Derecho Civil II- UM- Sede San Rafael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7896" y="2054175"/>
            <a:ext cx="8064896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2"/>
          <p:cNvSpPr txBox="1">
            <a:spLocks noChangeArrowheads="1"/>
          </p:cNvSpPr>
          <p:nvPr/>
        </p:nvSpPr>
        <p:spPr bwMode="auto">
          <a:xfrm>
            <a:off x="2008188" y="5878513"/>
            <a:ext cx="290671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uadroTexto 2"/>
          <p:cNvSpPr txBox="1">
            <a:spLocks noChangeArrowheads="1"/>
          </p:cNvSpPr>
          <p:nvPr/>
        </p:nvSpPr>
        <p:spPr bwMode="auto">
          <a:xfrm>
            <a:off x="2595563" y="5935663"/>
            <a:ext cx="1731962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uadroTexto 2"/>
          <p:cNvSpPr txBox="1">
            <a:spLocks noChangeArrowheads="1"/>
          </p:cNvSpPr>
          <p:nvPr/>
        </p:nvSpPr>
        <p:spPr bwMode="auto">
          <a:xfrm>
            <a:off x="2090738" y="5848350"/>
            <a:ext cx="2954337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39863" y="1600200"/>
            <a:ext cx="7970837" cy="1066800"/>
          </a:xfrm>
        </p:spPr>
        <p:txBody>
          <a:bodyPr/>
          <a:lstStyle/>
          <a:p>
            <a:pPr algn="r" eaLnBrk="1" hangingPunct="1"/>
            <a:r>
              <a:rPr lang="es-ES" altLang="es-AR" smtClean="0"/>
              <a:t>Derecho Privado II (obligaciones)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997200"/>
            <a:ext cx="5060950" cy="2347913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AR" altLang="es-AR" b="1" smtClean="0"/>
              <a:t>Facultad de Derecho</a:t>
            </a:r>
            <a:endParaRPr lang="es-ES" altLang="es-AR" b="1" smtClean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b="1" smtClean="0"/>
              <a:t>Universidad Nacional de Cuyo</a:t>
            </a:r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5430838" y="2997200"/>
            <a:ext cx="45370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AR" sz="3200" b="1"/>
              <a:t>Facultad de Ciencias Jurídicas y Sociales</a:t>
            </a:r>
          </a:p>
          <a:p>
            <a:pPr algn="ctr"/>
            <a:r>
              <a:rPr lang="es-MX" altLang="es-AR" sz="3200" b="1"/>
              <a:t>Universidad de Mendoza</a:t>
            </a:r>
            <a:endParaRPr lang="es-ES" altLang="es-AR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uadroTexto 2"/>
          <p:cNvSpPr txBox="1">
            <a:spLocks noChangeArrowheads="1"/>
          </p:cNvSpPr>
          <p:nvPr/>
        </p:nvSpPr>
        <p:spPr bwMode="auto">
          <a:xfrm>
            <a:off x="2514600" y="6022975"/>
            <a:ext cx="2090738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90488"/>
            <a:ext cx="10287000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uadroTexto 2"/>
          <p:cNvSpPr txBox="1">
            <a:spLocks noChangeArrowheads="1"/>
          </p:cNvSpPr>
          <p:nvPr/>
        </p:nvSpPr>
        <p:spPr bwMode="auto">
          <a:xfrm>
            <a:off x="833438" y="6022975"/>
            <a:ext cx="1762125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102870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uadroTexto 2"/>
          <p:cNvSpPr txBox="1">
            <a:spLocks noChangeArrowheads="1"/>
          </p:cNvSpPr>
          <p:nvPr/>
        </p:nvSpPr>
        <p:spPr bwMode="auto">
          <a:xfrm>
            <a:off x="881063" y="839788"/>
            <a:ext cx="1290637" cy="369887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24" name="CuadroTexto 3"/>
          <p:cNvSpPr txBox="1">
            <a:spLocks noChangeArrowheads="1"/>
          </p:cNvSpPr>
          <p:nvPr/>
        </p:nvSpPr>
        <p:spPr bwMode="auto">
          <a:xfrm>
            <a:off x="930275" y="6138863"/>
            <a:ext cx="1698625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uadroTexto 2"/>
          <p:cNvSpPr txBox="1">
            <a:spLocks noChangeArrowheads="1"/>
          </p:cNvSpPr>
          <p:nvPr/>
        </p:nvSpPr>
        <p:spPr bwMode="auto">
          <a:xfrm>
            <a:off x="2579688" y="5949950"/>
            <a:ext cx="1763712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uadroTexto 2"/>
          <p:cNvSpPr txBox="1">
            <a:spLocks noChangeArrowheads="1"/>
          </p:cNvSpPr>
          <p:nvPr/>
        </p:nvSpPr>
        <p:spPr bwMode="auto">
          <a:xfrm>
            <a:off x="2595563" y="5921375"/>
            <a:ext cx="1600200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uadroTexto 2"/>
          <p:cNvSpPr txBox="1">
            <a:spLocks noChangeArrowheads="1"/>
          </p:cNvSpPr>
          <p:nvPr/>
        </p:nvSpPr>
        <p:spPr bwMode="auto">
          <a:xfrm>
            <a:off x="2644775" y="5994400"/>
            <a:ext cx="1797050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8" y="17012"/>
            <a:ext cx="9937104" cy="67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uadroTexto 2"/>
          <p:cNvSpPr txBox="1">
            <a:spLocks noChangeArrowheads="1"/>
          </p:cNvSpPr>
          <p:nvPr/>
        </p:nvSpPr>
        <p:spPr bwMode="auto">
          <a:xfrm>
            <a:off x="2449513" y="5949950"/>
            <a:ext cx="1763712" cy="368300"/>
          </a:xfrm>
          <a:prstGeom prst="rect">
            <a:avLst/>
          </a:prstGeom>
          <a:solidFill>
            <a:srgbClr val="90C2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Profesores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30275" y="1719263"/>
            <a:ext cx="8507413" cy="44116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AR" sz="2800" dirty="0" smtClean="0"/>
              <a:t>Profesor Titular: </a:t>
            </a:r>
            <a:r>
              <a:rPr lang="es-ES" altLang="es-AR" sz="2800" b="1" dirty="0" smtClean="0"/>
              <a:t>Carlos A. Parellada</a:t>
            </a:r>
          </a:p>
          <a:p>
            <a:pPr eaLnBrk="1" hangingPunct="1">
              <a:lnSpc>
                <a:spcPct val="150000"/>
              </a:lnSpc>
            </a:pPr>
            <a:r>
              <a:rPr lang="es-AR" altLang="es-AR" sz="2800" dirty="0" smtClean="0"/>
              <a:t>Profesor Adjunto</a:t>
            </a:r>
            <a:r>
              <a:rPr lang="es-ES" altLang="es-AR" sz="2800" dirty="0" smtClean="0"/>
              <a:t>: </a:t>
            </a:r>
            <a:r>
              <a:rPr lang="es-ES" altLang="es-AR" sz="2800" b="1" dirty="0" smtClean="0"/>
              <a:t>Raúl Martínez </a:t>
            </a:r>
            <a:r>
              <a:rPr lang="es-ES" altLang="es-AR" sz="2800" b="1" dirty="0" err="1" smtClean="0"/>
              <a:t>Appiolaza</a:t>
            </a:r>
            <a:endParaRPr lang="es-ES" altLang="es-AR" sz="2800" b="1" dirty="0" smtClean="0"/>
          </a:p>
          <a:p>
            <a:pPr eaLnBrk="1" hangingPunct="1">
              <a:lnSpc>
                <a:spcPct val="150000"/>
              </a:lnSpc>
            </a:pPr>
            <a:r>
              <a:rPr lang="es-AR" altLang="es-AR" sz="2800" dirty="0" smtClean="0"/>
              <a:t>JTP: </a:t>
            </a:r>
            <a:r>
              <a:rPr lang="es-AR" altLang="es-AR" sz="2800" b="1" dirty="0" smtClean="0"/>
              <a:t>Andrea </a:t>
            </a:r>
            <a:r>
              <a:rPr lang="es-AR" altLang="es-AR" sz="2800" b="1" dirty="0" err="1" smtClean="0"/>
              <a:t>Chidaine</a:t>
            </a:r>
            <a:endParaRPr lang="es-AR" altLang="es-AR" sz="2800" b="1" dirty="0" smtClean="0"/>
          </a:p>
          <a:p>
            <a:pPr eaLnBrk="1" hangingPunct="1">
              <a:lnSpc>
                <a:spcPct val="150000"/>
              </a:lnSpc>
            </a:pPr>
            <a:r>
              <a:rPr lang="es-AR" altLang="es-AR" sz="2800" dirty="0" smtClean="0"/>
              <a:t>JTP</a:t>
            </a:r>
            <a:r>
              <a:rPr lang="es-AR" altLang="es-AR" sz="2800" b="1" dirty="0" smtClean="0"/>
              <a:t> Ariel Parellada</a:t>
            </a:r>
            <a:endParaRPr lang="es-ES" altLang="es-AR" sz="30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pPr eaLnBrk="1" hangingPunct="1"/>
            <a:r>
              <a:rPr lang="es-ES_tradnl" altLang="es-AR" sz="3500" smtClean="0"/>
              <a:t>Las relaciones sociales y las jurídicas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1525" y="2016125"/>
            <a:ext cx="4286250" cy="4011613"/>
          </a:xfrm>
        </p:spPr>
        <p:txBody>
          <a:bodyPr/>
          <a:lstStyle/>
          <a:p>
            <a:pPr eaLnBrk="1" hangingPunct="1"/>
            <a:r>
              <a:rPr lang="es-ES_tradnl" altLang="es-AR" smtClean="0"/>
              <a:t>el hombre ser social</a:t>
            </a:r>
          </a:p>
          <a:p>
            <a:pPr eaLnBrk="1" hangingPunct="1"/>
            <a:r>
              <a:rPr lang="es-ES_tradnl" altLang="es-AR" smtClean="0"/>
              <a:t>la relación social</a:t>
            </a:r>
          </a:p>
          <a:p>
            <a:pPr eaLnBrk="1" hangingPunct="1"/>
            <a:r>
              <a:rPr lang="es-ES_tradnl" altLang="es-AR" smtClean="0"/>
              <a:t>la relación social captada por la norma</a:t>
            </a:r>
          </a:p>
          <a:p>
            <a:pPr eaLnBrk="1" hangingPunct="1"/>
            <a:r>
              <a:rPr lang="es-ES_tradnl" altLang="es-AR" smtClean="0"/>
              <a:t>la relación jurídica</a:t>
            </a:r>
          </a:p>
          <a:p>
            <a:pPr eaLnBrk="1" hangingPunct="1"/>
            <a:r>
              <a:rPr lang="es-ES_tradnl" altLang="es-AR" smtClean="0"/>
              <a:t>Poder y deber</a:t>
            </a:r>
          </a:p>
        </p:txBody>
      </p:sp>
      <p:graphicFrame>
        <p:nvGraphicFramePr>
          <p:cNvPr id="38916" name="Object 4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5229225" y="2595563"/>
          <a:ext cx="4265613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lipArt" r:id="rId4" imgW="3661458" imgH="2808790" progId="">
                  <p:embed/>
                </p:oleObj>
              </mc:Choice>
              <mc:Fallback>
                <p:oleObj name="ClipArt" r:id="rId4" imgW="3661458" imgH="280879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595563"/>
                        <a:ext cx="4265613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063170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/>
              <a:t>Las relaciones sociales y jurídicas</a:t>
            </a:r>
          </a:p>
        </p:txBody>
      </p:sp>
      <p:pic>
        <p:nvPicPr>
          <p:cNvPr id="40963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950" y="2060575"/>
            <a:ext cx="2376488" cy="3357563"/>
          </a:xfrm>
        </p:spPr>
      </p:pic>
      <p:pic>
        <p:nvPicPr>
          <p:cNvPr id="40964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2351088"/>
            <a:ext cx="3873500" cy="3067050"/>
          </a:xfrm>
        </p:spPr>
      </p:pic>
      <p:pic>
        <p:nvPicPr>
          <p:cNvPr id="40965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946525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2700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ítulo 1"/>
          <p:cNvSpPr>
            <a:spLocks noGrp="1"/>
          </p:cNvSpPr>
          <p:nvPr>
            <p:ph type="title" idx="4294967295"/>
          </p:nvPr>
        </p:nvSpPr>
        <p:spPr>
          <a:xfrm>
            <a:off x="588963" y="420688"/>
            <a:ext cx="8532812" cy="1320800"/>
          </a:xfrm>
        </p:spPr>
        <p:txBody>
          <a:bodyPr/>
          <a:lstStyle/>
          <a:p>
            <a:r>
              <a:rPr lang="es-ES" altLang="es-AR" smtClean="0"/>
              <a:t>		Relaciones jurídicas</a:t>
            </a:r>
          </a:p>
        </p:txBody>
      </p:sp>
      <p:pic>
        <p:nvPicPr>
          <p:cNvPr id="41988" name="Marcador de contenido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3586163"/>
            <a:ext cx="2238375" cy="2047875"/>
          </a:xfrm>
        </p:spPr>
      </p:pic>
      <p:pic>
        <p:nvPicPr>
          <p:cNvPr id="41989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06900"/>
            <a:ext cx="3740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244725"/>
            <a:ext cx="38258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4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762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ítulo 1"/>
          <p:cNvSpPr>
            <a:spLocks noGrp="1"/>
          </p:cNvSpPr>
          <p:nvPr>
            <p:ph type="title"/>
          </p:nvPr>
        </p:nvSpPr>
        <p:spPr>
          <a:xfrm>
            <a:off x="247650" y="457200"/>
            <a:ext cx="9525000" cy="1371600"/>
          </a:xfrm>
        </p:spPr>
        <p:txBody>
          <a:bodyPr/>
          <a:lstStyle/>
          <a:p>
            <a:r>
              <a:rPr lang="es-ES" altLang="es-AR" sz="3200" smtClean="0"/>
              <a:t>Relación obligacional o crediticia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12001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3200" smtClean="0"/>
              <a:t>OBLIGACIÓN: CRÉDITO Y DEUDA</a:t>
            </a:r>
          </a:p>
        </p:txBody>
      </p:sp>
      <p:sp>
        <p:nvSpPr>
          <p:cNvPr id="4403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AR" smtClean="0"/>
              <a:t>CRÉDITO</a:t>
            </a:r>
          </a:p>
        </p:txBody>
      </p:sp>
      <p:sp>
        <p:nvSpPr>
          <p:cNvPr id="4403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altLang="es-AR" smtClean="0"/>
              <a:t>Derecho subjetivo</a:t>
            </a:r>
          </a:p>
          <a:p>
            <a:r>
              <a:rPr lang="es-ES" altLang="es-AR" smtClean="0"/>
              <a:t>Derecho a la prestación</a:t>
            </a:r>
          </a:p>
          <a:p>
            <a:r>
              <a:rPr lang="es-ES" altLang="es-AR" smtClean="0"/>
              <a:t>Poder de agresión patrimonial</a:t>
            </a:r>
          </a:p>
          <a:p>
            <a:r>
              <a:rPr lang="es-ES" altLang="es-AR" smtClean="0"/>
              <a:t>Cargas: deberes de colaboración</a:t>
            </a:r>
          </a:p>
        </p:txBody>
      </p:sp>
      <p:sp>
        <p:nvSpPr>
          <p:cNvPr id="4403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altLang="es-AR" smtClean="0"/>
              <a:t>DEUDA</a:t>
            </a:r>
          </a:p>
        </p:txBody>
      </p:sp>
      <p:sp>
        <p:nvSpPr>
          <p:cNvPr id="4403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altLang="es-AR" smtClean="0"/>
              <a:t>Deber jurídico específico</a:t>
            </a:r>
          </a:p>
          <a:p>
            <a:r>
              <a:rPr lang="es-ES" altLang="es-AR" smtClean="0"/>
              <a:t>prestación</a:t>
            </a:r>
          </a:p>
          <a:p>
            <a:r>
              <a:rPr lang="es-ES" altLang="es-AR" smtClean="0"/>
              <a:t>Contenido patrimonial</a:t>
            </a:r>
          </a:p>
          <a:p>
            <a:r>
              <a:rPr lang="es-ES" altLang="es-AR" smtClean="0"/>
              <a:t>Deberes secundarios de conducta</a:t>
            </a:r>
          </a:p>
          <a:p>
            <a:r>
              <a:rPr lang="es-ES" altLang="es-AR" smtClean="0"/>
              <a:t>Derecho a la liberación</a:t>
            </a:r>
          </a:p>
          <a:p>
            <a:endParaRPr lang="es-ES" altLang="es-AR" smtClean="0"/>
          </a:p>
        </p:txBody>
      </p:sp>
    </p:spTree>
    <p:extLst>
      <p:ext uri="{BB962C8B-B14F-4D97-AF65-F5344CB8AC3E}">
        <p14:creationId xmlns:p14="http://schemas.microsoft.com/office/powerpoint/2010/main" val="18683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 idx="4294967295"/>
          </p:nvPr>
        </p:nvSpPr>
        <p:spPr>
          <a:xfrm>
            <a:off x="857250" y="1412875"/>
            <a:ext cx="8915400" cy="792163"/>
          </a:xfrm>
        </p:spPr>
        <p:txBody>
          <a:bodyPr anchor="b"/>
          <a:lstStyle/>
          <a:p>
            <a:pPr algn="ctr" eaLnBrk="1" hangingPunct="1"/>
            <a:r>
              <a:rPr lang="es-AR" altLang="es-AR" smtClean="0">
                <a:latin typeface="Arial Rounded MT Bold" panose="020F0704030504030204" pitchFamily="34" charset="0"/>
              </a:rPr>
              <a:t/>
            </a:r>
            <a:br>
              <a:rPr lang="es-AR" altLang="es-AR" smtClean="0">
                <a:latin typeface="Arial Rounded MT Bold" panose="020F0704030504030204" pitchFamily="34" charset="0"/>
              </a:rPr>
            </a:br>
            <a:r>
              <a:rPr lang="es-AR" altLang="es-AR" smtClean="0">
                <a:latin typeface="Arial Rounded MT Bold" panose="020F0704030504030204" pitchFamily="34" charset="0"/>
              </a:rPr>
              <a:t/>
            </a:r>
            <a:br>
              <a:rPr lang="es-AR" altLang="es-AR" smtClean="0">
                <a:latin typeface="Arial Rounded MT Bold" panose="020F0704030504030204" pitchFamily="34" charset="0"/>
              </a:rPr>
            </a:br>
            <a:r>
              <a:rPr lang="es-AR" altLang="es-AR" smtClean="0">
                <a:latin typeface="Arial Rounded MT Bold" panose="020F0704030504030204" pitchFamily="34" charset="0"/>
              </a:rPr>
              <a:t/>
            </a:r>
            <a:br>
              <a:rPr lang="es-AR" altLang="es-AR" smtClean="0">
                <a:latin typeface="Arial Rounded MT Bold" panose="020F0704030504030204" pitchFamily="34" charset="0"/>
              </a:rPr>
            </a:br>
            <a:r>
              <a:rPr lang="es-AR" altLang="es-AR" smtClean="0">
                <a:latin typeface="Arial Rounded MT Bold" panose="020F0704030504030204" pitchFamily="34" charset="0"/>
              </a:rPr>
              <a:t>Relación jurídica </a:t>
            </a:r>
            <a:br>
              <a:rPr lang="es-AR" altLang="es-AR" smtClean="0">
                <a:latin typeface="Arial Rounded MT Bold" panose="020F0704030504030204" pitchFamily="34" charset="0"/>
              </a:rPr>
            </a:br>
            <a:endParaRPr lang="es-ES" altLang="es-AR" smtClean="0"/>
          </a:p>
        </p:txBody>
      </p:sp>
      <p:sp>
        <p:nvSpPr>
          <p:cNvPr id="8195" name="5 Marcador de texto"/>
          <p:cNvSpPr>
            <a:spLocks noGrp="1"/>
          </p:cNvSpPr>
          <p:nvPr>
            <p:ph idx="4294967295"/>
          </p:nvPr>
        </p:nvSpPr>
        <p:spPr>
          <a:xfrm>
            <a:off x="514350" y="1981200"/>
            <a:ext cx="9382125" cy="4687888"/>
          </a:xfrm>
        </p:spPr>
        <p:txBody>
          <a:bodyPr/>
          <a:lstStyle/>
          <a:p>
            <a:pPr eaLnBrk="1" hangingPunct="1"/>
            <a:r>
              <a:rPr lang="es-AR" altLang="es-AR" sz="2400" smtClean="0">
                <a:latin typeface="Arial Rounded MT Bold" panose="020F0704030504030204" pitchFamily="34" charset="0"/>
              </a:rPr>
              <a:t>Da origen a </a:t>
            </a:r>
            <a:r>
              <a:rPr lang="es-AR" altLang="es-AR" sz="2400" u="sng" smtClean="0">
                <a:latin typeface="Arial Rounded MT Bold" panose="020F0704030504030204" pitchFamily="34" charset="0"/>
              </a:rPr>
              <a:t>deberes jurídicos</a:t>
            </a:r>
          </a:p>
          <a:p>
            <a:pPr eaLnBrk="1" hangingPunct="1"/>
            <a:r>
              <a:rPr lang="es-AR" altLang="es-AR" sz="2400" smtClean="0">
                <a:latin typeface="Arial Rounded MT Bold" panose="020F0704030504030204" pitchFamily="34" charset="0"/>
              </a:rPr>
              <a:t>El </a:t>
            </a:r>
            <a:r>
              <a:rPr lang="es-AR" altLang="es-AR" sz="2400" u="sng" smtClean="0">
                <a:latin typeface="Arial Rounded MT Bold" panose="020F0704030504030204" pitchFamily="34" charset="0"/>
              </a:rPr>
              <a:t>incumplimiento</a:t>
            </a:r>
            <a:r>
              <a:rPr lang="es-AR" altLang="es-AR" sz="2400" smtClean="0">
                <a:latin typeface="Arial Rounded MT Bold" panose="020F0704030504030204" pitchFamily="34" charset="0"/>
              </a:rPr>
              <a:t> genera sanciones o efectos jurídicos que la norma prevé</a:t>
            </a:r>
          </a:p>
          <a:p>
            <a:pPr eaLnBrk="1" hangingPunct="1"/>
            <a:r>
              <a:rPr lang="es-AR" altLang="es-AR" sz="2400" b="1" smtClean="0">
                <a:latin typeface="Arial Rounded MT Bold" panose="020F0704030504030204" pitchFamily="34" charset="0"/>
              </a:rPr>
              <a:t>Relaciones jurídicas </a:t>
            </a:r>
            <a:r>
              <a:rPr lang="es-AR" altLang="es-AR" sz="2400" b="1" u="sng" smtClean="0">
                <a:latin typeface="Arial Rounded MT Bold" panose="020F0704030504030204" pitchFamily="34" charset="0"/>
              </a:rPr>
              <a:t>no patrimoniales </a:t>
            </a:r>
          </a:p>
          <a:p>
            <a:pPr lvl="1" eaLnBrk="1" hangingPunct="1"/>
            <a:r>
              <a:rPr lang="es-AR" altLang="es-AR" sz="2400" smtClean="0">
                <a:latin typeface="Arial Rounded MT Bold" panose="020F0704030504030204" pitchFamily="34" charset="0"/>
              </a:rPr>
              <a:t>No integran el pasivo ni el activo del patrimonio del sujeto</a:t>
            </a:r>
          </a:p>
          <a:p>
            <a:pPr lvl="1" eaLnBrk="1" hangingPunct="1"/>
            <a:r>
              <a:rPr lang="es-AR" altLang="es-AR" sz="2400" smtClean="0">
                <a:latin typeface="Arial Rounded MT Bold" panose="020F0704030504030204" pitchFamily="34" charset="0"/>
              </a:rPr>
              <a:t>Ej. domicilio o el estado civil</a:t>
            </a:r>
          </a:p>
          <a:p>
            <a:pPr eaLnBrk="1" hangingPunct="1"/>
            <a:r>
              <a:rPr lang="es-AR" altLang="es-AR" sz="2400" b="1" smtClean="0">
                <a:latin typeface="Arial Rounded MT Bold" panose="020F0704030504030204" pitchFamily="34" charset="0"/>
              </a:rPr>
              <a:t>Relaciones jurídicas </a:t>
            </a:r>
            <a:r>
              <a:rPr lang="es-AR" altLang="es-AR" sz="2400" b="1" u="sng" smtClean="0">
                <a:latin typeface="Arial Rounded MT Bold" panose="020F0704030504030204" pitchFamily="34" charset="0"/>
              </a:rPr>
              <a:t>patrimoniales</a:t>
            </a:r>
          </a:p>
          <a:p>
            <a:pPr lvl="1" eaLnBrk="1" hangingPunct="1"/>
            <a:r>
              <a:rPr lang="es-AR" altLang="es-AR" sz="2400" smtClean="0">
                <a:latin typeface="Arial Rounded MT Bold" panose="020F0704030504030204" pitchFamily="34" charset="0"/>
              </a:rPr>
              <a:t>Integran el activo o el pasivo del patrimonio del sujeto</a:t>
            </a:r>
          </a:p>
          <a:p>
            <a:pPr lvl="1" eaLnBrk="1" hangingPunct="1"/>
            <a:r>
              <a:rPr lang="es-AR" altLang="es-AR" sz="2400" smtClean="0">
                <a:latin typeface="Arial Rounded MT Bold" panose="020F0704030504030204" pitchFamily="34" charset="0"/>
              </a:rPr>
              <a:t>Relación obligacional – derecho personal</a:t>
            </a:r>
          </a:p>
          <a:p>
            <a:pPr lvl="1" eaLnBrk="1" hangingPunct="1"/>
            <a:r>
              <a:rPr lang="es-AR" altLang="es-AR" sz="2400" smtClean="0">
                <a:latin typeface="Arial Rounded MT Bold" panose="020F0704030504030204" pitchFamily="34" charset="0"/>
              </a:rPr>
              <a:t>Relación real – derecho real</a:t>
            </a:r>
          </a:p>
        </p:txBody>
      </p:sp>
      <p:sp>
        <p:nvSpPr>
          <p:cNvPr id="45060" name="5 Marcador de número de diapositiva"/>
          <p:cNvSpPr txBox="1">
            <a:spLocks noGrp="1"/>
          </p:cNvSpPr>
          <p:nvPr/>
        </p:nvSpPr>
        <p:spPr bwMode="auto">
          <a:xfrm>
            <a:off x="95250" y="6242050"/>
            <a:ext cx="66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5034733-B740-4C48-83DD-093F16B93ECB}" type="slidenum">
              <a:rPr lang="es-AR" altLang="es-AR" sz="3000" b="1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s-AR" altLang="es-AR" sz="3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</p:nvPr>
        </p:nvGraphicFramePr>
        <p:xfrm>
          <a:off x="1554164" y="980729"/>
          <a:ext cx="7704137" cy="501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2119313" y="1268413"/>
            <a:ext cx="1871662" cy="11525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Deberes morales</a:t>
            </a:r>
          </a:p>
        </p:txBody>
      </p:sp>
    </p:spTree>
    <p:extLst>
      <p:ext uri="{BB962C8B-B14F-4D97-AF65-F5344CB8AC3E}">
        <p14:creationId xmlns:p14="http://schemas.microsoft.com/office/powerpoint/2010/main" val="2090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1975" y="357188"/>
            <a:ext cx="9258300" cy="1143000"/>
          </a:xfrm>
        </p:spPr>
        <p:txBody>
          <a:bodyPr/>
          <a:lstStyle/>
          <a:p>
            <a:pPr eaLnBrk="1" hangingPunct="1"/>
            <a:r>
              <a:rPr lang="es-ES_tradnl" altLang="es-AR" sz="3500" smtClean="0"/>
              <a:t/>
            </a:r>
            <a:br>
              <a:rPr lang="es-ES_tradnl" altLang="es-AR" sz="3500" smtClean="0"/>
            </a:br>
            <a:r>
              <a:rPr lang="es-ES_tradnl" altLang="es-AR" sz="3600" smtClean="0"/>
              <a:t>Relaciones patrimoniales.            </a:t>
            </a:r>
            <a:br>
              <a:rPr lang="es-ES_tradnl" altLang="es-AR" sz="3600" smtClean="0"/>
            </a:br>
            <a:r>
              <a:rPr lang="es-ES_tradnl" altLang="es-AR" sz="3600" smtClean="0"/>
              <a:t>Relación real y crediticia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2525" y="2008188"/>
            <a:ext cx="5922963" cy="4011612"/>
          </a:xfrm>
        </p:spPr>
        <p:txBody>
          <a:bodyPr/>
          <a:lstStyle/>
          <a:p>
            <a:pPr eaLnBrk="1" hangingPunct="1"/>
            <a:r>
              <a:rPr lang="es-ES_tradnl" altLang="es-AR" sz="2600" smtClean="0"/>
              <a:t>Relación real: </a:t>
            </a:r>
          </a:p>
          <a:p>
            <a:pPr lvl="1" eaLnBrk="1" hangingPunct="1"/>
            <a:r>
              <a:rPr lang="es-ES_tradnl" altLang="es-AR" smtClean="0"/>
              <a:t>Persona-cosa</a:t>
            </a:r>
          </a:p>
          <a:p>
            <a:pPr lvl="1" eaLnBrk="1" hangingPunct="1"/>
            <a:r>
              <a:rPr lang="es-ES_tradnl" altLang="es-AR" smtClean="0"/>
              <a:t>Directa</a:t>
            </a:r>
          </a:p>
          <a:p>
            <a:pPr eaLnBrk="1" hangingPunct="1">
              <a:lnSpc>
                <a:spcPct val="210000"/>
              </a:lnSpc>
            </a:pPr>
            <a:r>
              <a:rPr lang="es-ES_tradnl" altLang="es-AR" sz="2600" smtClean="0"/>
              <a:t>Relación crediticia: 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AR" smtClean="0"/>
              <a:t> Persona -Persona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AR" smtClean="0"/>
              <a:t> Indirecta</a:t>
            </a:r>
          </a:p>
          <a:p>
            <a:pPr lvl="1" eaLnBrk="1" hangingPunct="1">
              <a:lnSpc>
                <a:spcPct val="90000"/>
              </a:lnSpc>
            </a:pPr>
            <a:r>
              <a:rPr lang="es-ES_tradnl" altLang="es-AR" smtClean="0"/>
              <a:t> La cosa puede o no existir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AR" smtClean="0"/>
              <a:t>     </a:t>
            </a:r>
          </a:p>
        </p:txBody>
      </p:sp>
      <p:graphicFrame>
        <p:nvGraphicFramePr>
          <p:cNvPr id="47108" name="Object 4"/>
          <p:cNvGraphicFramePr>
            <a:graphicFrameLocks/>
          </p:cNvGraphicFramePr>
          <p:nvPr/>
        </p:nvGraphicFramePr>
        <p:xfrm>
          <a:off x="7458075" y="1695450"/>
          <a:ext cx="20859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lipArt" r:id="rId3" imgW="3660831" imgH="3450810" progId="">
                  <p:embed/>
                </p:oleObj>
              </mc:Choice>
              <mc:Fallback>
                <p:oleObj name="ClipArt" r:id="rId3" imgW="3660831" imgH="3450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1695450"/>
                        <a:ext cx="208597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/>
          </p:cNvGraphicFramePr>
          <p:nvPr/>
        </p:nvGraphicFramePr>
        <p:xfrm>
          <a:off x="6597650" y="3871913"/>
          <a:ext cx="324643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lipArt" r:id="rId5" imgW="3658771" imgH="2073499" progId="">
                  <p:embed/>
                </p:oleObj>
              </mc:Choice>
              <mc:Fallback>
                <p:oleObj name="ClipArt" r:id="rId5" imgW="3658771" imgH="2073499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3871913"/>
                        <a:ext cx="3246438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492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Derecho personal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Este el derecho creditorio u obligación</a:t>
            </a:r>
          </a:p>
          <a:p>
            <a:pPr lvl="1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Sujetos determinados (acreedor y deudor)</a:t>
            </a:r>
          </a:p>
          <a:p>
            <a:pPr lvl="1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Prestación valorable pecuniariamente</a:t>
            </a:r>
          </a:p>
          <a:p>
            <a:pPr lvl="1" eaLnBrk="1" hangingPunct="1"/>
            <a:endParaRPr lang="es-ES" altLang="es-AR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s-ES" altLang="es-AR" sz="2600" b="1" smtClean="0">
                <a:latin typeface="Tahoma" panose="020B0604030504040204" pitchFamily="34" charset="0"/>
                <a:cs typeface="Tahoma" panose="020B0604030504040204" pitchFamily="34" charset="0"/>
              </a:rPr>
              <a:t>Art. 724 del Código Civil y Comercial</a:t>
            </a:r>
          </a:p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La obligación es una relación jurídica en virtud de la cual el </a:t>
            </a:r>
            <a:r>
              <a:rPr lang="es-ES" altLang="es-AR" sz="2600" u="sng" smtClean="0">
                <a:latin typeface="Tahoma" panose="020B0604030504040204" pitchFamily="34" charset="0"/>
                <a:cs typeface="Tahoma" panose="020B0604030504040204" pitchFamily="34" charset="0"/>
              </a:rPr>
              <a:t>acreedor</a:t>
            </a: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 tiene el derecho a exigir del </a:t>
            </a:r>
            <a:r>
              <a:rPr lang="es-ES" altLang="es-AR" sz="2600" u="sng" smtClean="0">
                <a:latin typeface="Tahoma" panose="020B0604030504040204" pitchFamily="34" charset="0"/>
                <a:cs typeface="Tahoma" panose="020B0604030504040204" pitchFamily="34" charset="0"/>
              </a:rPr>
              <a:t>deudor</a:t>
            </a: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s-ES" altLang="es-AR" sz="2600" u="sng" smtClean="0">
                <a:latin typeface="Tahoma" panose="020B0604030504040204" pitchFamily="34" charset="0"/>
                <a:cs typeface="Tahoma" panose="020B0604030504040204" pitchFamily="34" charset="0"/>
              </a:rPr>
              <a:t>prestación</a:t>
            </a: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 destinada a satisfacer un interés lícito y, ante el incumplimiento, a obtener forzadamente la satisfacción de dicho interés.</a:t>
            </a:r>
          </a:p>
          <a:p>
            <a:pPr lvl="1" algn="ctr" eaLnBrk="1" hangingPunct="1">
              <a:buFont typeface="Wingdings" panose="05000000000000000000" pitchFamily="2" charset="2"/>
              <a:buNone/>
            </a:pPr>
            <a:endParaRPr lang="es-ES" altLang="es-AR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Rectángulo 7"/>
          <p:cNvSpPr>
            <a:spLocks noChangeArrowheads="1"/>
          </p:cNvSpPr>
          <p:nvPr/>
        </p:nvSpPr>
        <p:spPr bwMode="auto">
          <a:xfrm>
            <a:off x="822325" y="4149725"/>
            <a:ext cx="8929688" cy="25193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AR" sz="2000"/>
          </a:p>
        </p:txBody>
      </p:sp>
    </p:spTree>
    <p:extLst>
      <p:ext uri="{BB962C8B-B14F-4D97-AF65-F5344CB8AC3E}">
        <p14:creationId xmlns:p14="http://schemas.microsoft.com/office/powerpoint/2010/main" val="7067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2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5350" y="404813"/>
            <a:ext cx="8110538" cy="1135062"/>
          </a:xfrm>
        </p:spPr>
        <p:txBody>
          <a:bodyPr/>
          <a:lstStyle/>
          <a:p>
            <a:pPr eaLnBrk="1" hangingPunct="1"/>
            <a:r>
              <a:rPr lang="es-ES_tradnl" altLang="es-AR" smtClean="0"/>
              <a:t>Relación real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1525" y="2016125"/>
            <a:ext cx="4286250" cy="4011613"/>
          </a:xfrm>
        </p:spPr>
        <p:txBody>
          <a:bodyPr/>
          <a:lstStyle/>
          <a:p>
            <a:pPr eaLnBrk="1" hangingPunct="1"/>
            <a:r>
              <a:rPr lang="es-ES_tradnl" altLang="es-AR" sz="3500" smtClean="0"/>
              <a:t>directa</a:t>
            </a:r>
          </a:p>
          <a:p>
            <a:pPr eaLnBrk="1" hangingPunct="1"/>
            <a:r>
              <a:rPr lang="es-ES_tradnl" altLang="es-AR" sz="3500" smtClean="0"/>
              <a:t>entre persona y cosa</a:t>
            </a:r>
          </a:p>
          <a:p>
            <a:pPr eaLnBrk="1" hangingPunct="1"/>
            <a:r>
              <a:rPr lang="es-ES_tradnl" altLang="es-AR" sz="3500" smtClean="0"/>
              <a:t>señorío o poder </a:t>
            </a:r>
          </a:p>
          <a:p>
            <a:pPr eaLnBrk="1" hangingPunct="1"/>
            <a:r>
              <a:rPr lang="es-ES_tradnl" altLang="es-AR" sz="3500" smtClean="0"/>
              <a:t>carácter absoluto del derecho real</a:t>
            </a:r>
          </a:p>
        </p:txBody>
      </p:sp>
      <p:graphicFrame>
        <p:nvGraphicFramePr>
          <p:cNvPr id="10244" name="Object 4"/>
          <p:cNvGraphicFramePr>
            <a:graphicFrameLocks noGrp="1"/>
          </p:cNvGraphicFramePr>
          <p:nvPr>
            <p:ph type="clipArt" sz="half" idx="4294967295"/>
          </p:nvPr>
        </p:nvGraphicFramePr>
        <p:xfrm>
          <a:off x="5229225" y="2270125"/>
          <a:ext cx="4265613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lipArt" r:id="rId5" imgW="3660831" imgH="3450810" progId="">
                  <p:embed/>
                </p:oleObj>
              </mc:Choice>
              <mc:Fallback>
                <p:oleObj name="ClipArt" r:id="rId5" imgW="3660831" imgH="3450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270125"/>
                        <a:ext cx="4265613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14227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áfag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uadroTexto 3"/>
          <p:cNvSpPr txBox="1">
            <a:spLocks noChangeArrowheads="1"/>
          </p:cNvSpPr>
          <p:nvPr/>
        </p:nvSpPr>
        <p:spPr bwMode="auto">
          <a:xfrm>
            <a:off x="930275" y="4603750"/>
            <a:ext cx="4083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r>
              <a:rPr lang="es-AR" altLang="es-AR">
                <a:solidFill>
                  <a:srgbClr val="000000"/>
                </a:solidFill>
                <a:latin typeface="Trebuchet MS" panose="020B0603020202020204" pitchFamily="34" charset="0"/>
              </a:rPr>
              <a:t>Carlos Alberto Parellada</a:t>
            </a:r>
          </a:p>
          <a:p>
            <a:pPr hangingPunct="1"/>
            <a:r>
              <a:rPr lang="es-AR" altLang="es-AR">
                <a:solidFill>
                  <a:srgbClr val="000000"/>
                </a:solidFill>
                <a:latin typeface="Trebuchet MS" panose="020B0603020202020204" pitchFamily="34" charset="0"/>
              </a:rPr>
              <a:t>Profesor Titular</a:t>
            </a:r>
          </a:p>
        </p:txBody>
      </p:sp>
      <p:pic>
        <p:nvPicPr>
          <p:cNvPr id="1126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149350"/>
            <a:ext cx="32083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Derecho real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10287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5084763"/>
            <a:ext cx="25019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652963"/>
            <a:ext cx="187166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Derecho real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4294967295"/>
          </p:nvPr>
        </p:nvSpPr>
        <p:spPr>
          <a:xfrm>
            <a:off x="617538" y="1981200"/>
            <a:ext cx="9155112" cy="3886200"/>
          </a:xfrm>
        </p:spPr>
        <p:txBody>
          <a:bodyPr/>
          <a:lstStyle/>
          <a:p>
            <a:pPr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Es una relación que se establece entre un sujeto y una cosa</a:t>
            </a:r>
          </a:p>
          <a:p>
            <a:pPr eaLnBrk="1" hangingPunct="1"/>
            <a:endParaRPr lang="es-ES" altLang="es-AR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AR" sz="2800" b="1" smtClean="0">
                <a:latin typeface="Tahoma" panose="020B0604030504040204" pitchFamily="34" charset="0"/>
                <a:cs typeface="Tahoma" panose="020B0604030504040204" pitchFamily="34" charset="0"/>
              </a:rPr>
              <a:t>Art. 1882 del Código Civil y Comercial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s-ES" altLang="es-AR" sz="28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AR" sz="2800" smtClean="0">
                <a:latin typeface="Tahoma" panose="020B0604030504040204" pitchFamily="34" charset="0"/>
                <a:cs typeface="Tahoma" panose="020B0604030504040204" pitchFamily="34" charset="0"/>
              </a:rPr>
              <a:t>El derecho real es el </a:t>
            </a:r>
            <a:r>
              <a:rPr lang="es-ES" altLang="es-AR" sz="2800" u="sng" smtClean="0">
                <a:latin typeface="Tahoma" panose="020B0604030504040204" pitchFamily="34" charset="0"/>
                <a:cs typeface="Tahoma" panose="020B0604030504040204" pitchFamily="34" charset="0"/>
              </a:rPr>
              <a:t>poder jurídico</a:t>
            </a:r>
            <a:r>
              <a:rPr lang="es-ES" altLang="es-AR" sz="2800" smtClean="0">
                <a:latin typeface="Tahoma" panose="020B0604030504040204" pitchFamily="34" charset="0"/>
                <a:cs typeface="Tahoma" panose="020B0604030504040204" pitchFamily="34" charset="0"/>
              </a:rPr>
              <a:t>, de estructura legal,      que se </a:t>
            </a:r>
            <a:r>
              <a:rPr lang="es-ES" altLang="es-AR" sz="2800" u="sng" smtClean="0">
                <a:latin typeface="Tahoma" panose="020B0604030504040204" pitchFamily="34" charset="0"/>
                <a:cs typeface="Tahoma" panose="020B0604030504040204" pitchFamily="34" charset="0"/>
              </a:rPr>
              <a:t>ejerce directamente sobre su objeto</a:t>
            </a:r>
            <a:r>
              <a:rPr lang="es-ES" altLang="es-AR" sz="2800" smtClean="0">
                <a:latin typeface="Tahoma" panose="020B0604030504040204" pitchFamily="34" charset="0"/>
                <a:cs typeface="Tahoma" panose="020B0604030504040204" pitchFamily="34" charset="0"/>
              </a:rPr>
              <a:t>, en forma </a:t>
            </a:r>
            <a:r>
              <a:rPr lang="es-ES" altLang="es-AR" sz="2800" u="sng" smtClean="0">
                <a:latin typeface="Tahoma" panose="020B0604030504040204" pitchFamily="34" charset="0"/>
                <a:cs typeface="Tahoma" panose="020B0604030504040204" pitchFamily="34" charset="0"/>
              </a:rPr>
              <a:t>autónoma</a:t>
            </a:r>
            <a:r>
              <a:rPr lang="es-ES" altLang="es-AR" sz="2800" smtClean="0">
                <a:latin typeface="Tahoma" panose="020B0604030504040204" pitchFamily="34" charset="0"/>
                <a:cs typeface="Tahoma" panose="020B0604030504040204" pitchFamily="34" charset="0"/>
              </a:rPr>
              <a:t> …”.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AR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2" name="Rectángulo 6"/>
          <p:cNvSpPr>
            <a:spLocks noChangeArrowheads="1"/>
          </p:cNvSpPr>
          <p:nvPr/>
        </p:nvSpPr>
        <p:spPr bwMode="auto">
          <a:xfrm>
            <a:off x="822325" y="3429000"/>
            <a:ext cx="9001125" cy="309562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AR" sz="2000"/>
          </a:p>
        </p:txBody>
      </p:sp>
    </p:spTree>
    <p:extLst>
      <p:ext uri="{BB962C8B-B14F-4D97-AF65-F5344CB8AC3E}">
        <p14:creationId xmlns:p14="http://schemas.microsoft.com/office/powerpoint/2010/main" val="23266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2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Diferencias</a:t>
            </a:r>
          </a:p>
        </p:txBody>
      </p:sp>
      <p:sp>
        <p:nvSpPr>
          <p:cNvPr id="4" name="3 Elipse"/>
          <p:cNvSpPr/>
          <p:nvPr/>
        </p:nvSpPr>
        <p:spPr>
          <a:xfrm>
            <a:off x="1357313" y="2357438"/>
            <a:ext cx="18573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Persona</a:t>
            </a:r>
          </a:p>
          <a:p>
            <a:pPr algn="ctr" eaLnBrk="1" hangingPunct="1">
              <a:defRPr/>
            </a:pPr>
            <a:r>
              <a:rPr lang="es-ES" dirty="0"/>
              <a:t>acreedor</a:t>
            </a:r>
          </a:p>
        </p:txBody>
      </p:sp>
      <p:sp>
        <p:nvSpPr>
          <p:cNvPr id="5" name="4 Elipse"/>
          <p:cNvSpPr/>
          <p:nvPr/>
        </p:nvSpPr>
        <p:spPr>
          <a:xfrm>
            <a:off x="4000500" y="2133600"/>
            <a:ext cx="1857375" cy="1509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Persona</a:t>
            </a:r>
          </a:p>
          <a:p>
            <a:pPr algn="ctr" eaLnBrk="1" hangingPunct="1">
              <a:defRPr/>
            </a:pPr>
            <a:r>
              <a:rPr lang="es-ES" dirty="0"/>
              <a:t>deudor</a:t>
            </a:r>
          </a:p>
        </p:txBody>
      </p:sp>
      <p:sp>
        <p:nvSpPr>
          <p:cNvPr id="7" name="6 Elipse"/>
          <p:cNvSpPr/>
          <p:nvPr/>
        </p:nvSpPr>
        <p:spPr>
          <a:xfrm>
            <a:off x="1285875" y="3929063"/>
            <a:ext cx="1857375" cy="1857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titular</a:t>
            </a:r>
          </a:p>
        </p:txBody>
      </p:sp>
      <p:sp>
        <p:nvSpPr>
          <p:cNvPr id="52230" name="8 Marcador de contenido"/>
          <p:cNvSpPr>
            <a:spLocks noGrp="1"/>
          </p:cNvSpPr>
          <p:nvPr>
            <p:ph idx="4294967295"/>
          </p:nvPr>
        </p:nvSpPr>
        <p:spPr>
          <a:xfrm>
            <a:off x="601663" y="2416175"/>
            <a:ext cx="8655050" cy="45323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s-ES" altLang="es-AR" b="1" u="sng" smtClean="0"/>
              <a:t>DP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s-ES" altLang="es-AR" b="1" u="sng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s-ES" altLang="es-AR" b="1" u="sng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s-ES" altLang="es-AR" b="1" u="sng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s-ES" altLang="es-AR" b="1" u="sng" smtClean="0"/>
              <a:t>DR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072438" y="1143000"/>
            <a:ext cx="857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/>
              <a:t>HACER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8072438" y="2357438"/>
            <a:ext cx="857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b="1" dirty="0"/>
              <a:t>NO HACER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8072438" y="3429000"/>
            <a:ext cx="857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DAR</a:t>
            </a:r>
          </a:p>
        </p:txBody>
      </p:sp>
      <p:sp>
        <p:nvSpPr>
          <p:cNvPr id="17" name="16 Nube"/>
          <p:cNvSpPr/>
          <p:nvPr/>
        </p:nvSpPr>
        <p:spPr>
          <a:xfrm>
            <a:off x="7786688" y="4572000"/>
            <a:ext cx="1357312" cy="1071563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400" dirty="0"/>
              <a:t>COSAS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3071813" y="2714625"/>
            <a:ext cx="1285875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H="1">
            <a:off x="7321550" y="2608263"/>
            <a:ext cx="1001713" cy="9286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7286625" y="2643188"/>
            <a:ext cx="1000125" cy="730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5400000" flipH="1" flipV="1">
            <a:off x="7358063" y="1785938"/>
            <a:ext cx="928687" cy="6429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6080125" y="2286000"/>
            <a:ext cx="14208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Prestación objeto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5500688" y="2786063"/>
            <a:ext cx="1000125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Nube"/>
          <p:cNvSpPr/>
          <p:nvPr/>
        </p:nvSpPr>
        <p:spPr>
          <a:xfrm>
            <a:off x="4071938" y="4500563"/>
            <a:ext cx="1428750" cy="1143000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dirty="0"/>
              <a:t>COSAS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928938" y="5000625"/>
            <a:ext cx="1285875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>
            <a:off x="8144669" y="4428332"/>
            <a:ext cx="714375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4" grpId="0" animBg="1"/>
      <p:bldP spid="16" grpId="0" animBg="1"/>
      <p:bldP spid="17" grpId="0" animBg="1"/>
      <p:bldP spid="10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0" y="215900"/>
            <a:ext cx="8015288" cy="1036638"/>
          </a:xfrm>
        </p:spPr>
        <p:txBody>
          <a:bodyPr/>
          <a:lstStyle/>
          <a:p>
            <a:pPr eaLnBrk="1" hangingPunct="1"/>
            <a:r>
              <a:rPr lang="es-ES_tradnl" altLang="es-AR" smtClean="0"/>
              <a:t>Definiciones clásicas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57313"/>
            <a:ext cx="10059988" cy="5233987"/>
          </a:xfrm>
        </p:spPr>
        <p:txBody>
          <a:bodyPr/>
          <a:lstStyle/>
          <a:p>
            <a:pPr eaLnBrk="1" hangingPunct="1"/>
            <a:r>
              <a:rPr lang="es-ES_tradnl" altLang="es-AR" smtClean="0"/>
              <a:t>Justiniano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_tradnl" altLang="es-AR" smtClean="0"/>
              <a:t> “Obligación es un vínculo jurídico que nos constriñe a pagar algo a otro, según el derecho civil” (Institutas, Lib. 3º. Título 13º)</a:t>
            </a:r>
          </a:p>
          <a:p>
            <a:pPr eaLnBrk="1" hangingPunct="1"/>
            <a:r>
              <a:rPr lang="es-ES_tradnl" altLang="es-AR" smtClean="0"/>
              <a:t>Paulo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s-ES_tradnl" altLang="es-AR" smtClean="0"/>
              <a:t>“La esencia de la obligación no consiste en hacer de algo una cosa nuestra o servidumbre nuestra, sino en constreñir a otro a darnos, a hacernos o prestarnos algo” (Digesto, Lib. 3º pág. 447)</a:t>
            </a:r>
          </a:p>
        </p:txBody>
      </p:sp>
    </p:spTree>
    <p:extLst>
      <p:ext uri="{BB962C8B-B14F-4D97-AF65-F5344CB8AC3E}">
        <p14:creationId xmlns:p14="http://schemas.microsoft.com/office/powerpoint/2010/main" val="4600203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áfag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215900"/>
            <a:ext cx="8015288" cy="1184275"/>
          </a:xfrm>
        </p:spPr>
        <p:txBody>
          <a:bodyPr/>
          <a:lstStyle/>
          <a:p>
            <a:pPr eaLnBrk="1" hangingPunct="1"/>
            <a:r>
              <a:rPr lang="es-ES_tradnl" altLang="es-AR" smtClean="0"/>
              <a:t>Elementos de la obligación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600" y="1711325"/>
            <a:ext cx="9804400" cy="5146675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spcBef>
                <a:spcPct val="48000"/>
              </a:spcBef>
            </a:pPr>
            <a:r>
              <a:rPr lang="es-ES_tradnl" altLang="es-AR" smtClean="0"/>
              <a:t>Los sujetos (acreedor y deudor)</a:t>
            </a:r>
          </a:p>
          <a:p>
            <a:pPr algn="just" eaLnBrk="1" hangingPunct="1">
              <a:lnSpc>
                <a:spcPct val="140000"/>
              </a:lnSpc>
              <a:spcBef>
                <a:spcPct val="48000"/>
              </a:spcBef>
            </a:pPr>
            <a:r>
              <a:rPr lang="es-ES_tradnl" altLang="es-AR" smtClean="0"/>
              <a:t>El vínculo jurídico (ese constreñimiento, o sea, lo que hoy llamamos la ‘necesidad jurídica’)</a:t>
            </a:r>
          </a:p>
          <a:p>
            <a:pPr algn="just" eaLnBrk="1" hangingPunct="1">
              <a:lnSpc>
                <a:spcPct val="140000"/>
              </a:lnSpc>
              <a:spcBef>
                <a:spcPct val="48000"/>
              </a:spcBef>
            </a:pPr>
            <a:r>
              <a:rPr lang="es-ES_tradnl" altLang="es-AR" smtClean="0"/>
              <a:t>La conducta del sujeto deudor (la prestación)</a:t>
            </a:r>
          </a:p>
        </p:txBody>
      </p:sp>
    </p:spTree>
    <p:extLst>
      <p:ext uri="{BB962C8B-B14F-4D97-AF65-F5344CB8AC3E}">
        <p14:creationId xmlns:p14="http://schemas.microsoft.com/office/powerpoint/2010/main" val="28497041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_tradnl" altLang="es-AR" sz="3500" u="sng" smtClean="0"/>
              <a:t>Críticas a </a:t>
            </a:r>
            <a:r>
              <a:rPr lang="es-ES_tradnl" altLang="es-AR" sz="3000" u="sng" smtClean="0"/>
              <a:t>las</a:t>
            </a:r>
            <a:r>
              <a:rPr lang="es-ES_tradnl" altLang="es-AR" sz="3500" u="sng" smtClean="0"/>
              <a:t> definiciones clásicas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5163"/>
            <a:ext cx="10287000" cy="4389437"/>
          </a:xfrm>
        </p:spPr>
        <p:txBody>
          <a:bodyPr/>
          <a:lstStyle/>
          <a:p>
            <a:pPr eaLnBrk="1" hangingPunct="1"/>
            <a:r>
              <a:rPr lang="es-ES_tradnl" altLang="es-AR" sz="3400" smtClean="0"/>
              <a:t>Idea de sujeción del deudor </a:t>
            </a:r>
          </a:p>
          <a:p>
            <a:pPr eaLnBrk="1" hangingPunct="1">
              <a:lnSpc>
                <a:spcPct val="440000"/>
              </a:lnSpc>
            </a:pPr>
            <a:r>
              <a:rPr lang="es-ES_tradnl" altLang="es-AR" sz="3400" smtClean="0"/>
              <a:t>Momento del incumplimiento</a:t>
            </a:r>
          </a:p>
        </p:txBody>
      </p:sp>
      <p:graphicFrame>
        <p:nvGraphicFramePr>
          <p:cNvPr id="63492" name="Object 4"/>
          <p:cNvGraphicFramePr>
            <a:graphicFrameLocks/>
          </p:cNvGraphicFramePr>
          <p:nvPr/>
        </p:nvGraphicFramePr>
        <p:xfrm>
          <a:off x="7402513" y="1857375"/>
          <a:ext cx="2884487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ClipArt" r:id="rId4" imgW="3657600" imgH="2786043" progId="">
                  <p:embed/>
                </p:oleObj>
              </mc:Choice>
              <mc:Fallback>
                <p:oleObj name="ClipArt" r:id="rId4" imgW="3657600" imgH="278604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1857375"/>
                        <a:ext cx="2884487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/>
          </p:cNvGraphicFramePr>
          <p:nvPr/>
        </p:nvGraphicFramePr>
        <p:xfrm>
          <a:off x="7313613" y="4357688"/>
          <a:ext cx="2595562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ClipArt" r:id="rId6" imgW="1748023" imgH="3657600" progId="">
                  <p:embed/>
                </p:oleObj>
              </mc:Choice>
              <mc:Fallback>
                <p:oleObj name="ClipArt" r:id="rId6" imgW="1748023" imgH="36576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4357688"/>
                        <a:ext cx="2595562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84696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áfag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0" y="215900"/>
            <a:ext cx="8015288" cy="1152525"/>
          </a:xfrm>
        </p:spPr>
        <p:txBody>
          <a:bodyPr/>
          <a:lstStyle/>
          <a:p>
            <a:pPr eaLnBrk="1" hangingPunct="1"/>
            <a:r>
              <a:rPr lang="es-ES_tradnl" altLang="es-AR" sz="3200" smtClean="0"/>
              <a:t>Definición moderna de Michele Giorgiani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1500188"/>
            <a:ext cx="9563100" cy="5000625"/>
          </a:xfrm>
        </p:spPr>
        <p:txBody>
          <a:bodyPr/>
          <a:lstStyle/>
          <a:p>
            <a:pPr algn="ctr" eaLnBrk="1" hangingPunct="1"/>
            <a:endParaRPr lang="es-ES_tradnl" altLang="es-AR" smtClean="0"/>
          </a:p>
          <a:p>
            <a:pPr algn="ctr" eaLnBrk="1" hangingPunct="1"/>
            <a:r>
              <a:rPr lang="es-ES_tradnl" altLang="es-AR" smtClean="0"/>
              <a:t>“Es aquella </a:t>
            </a:r>
            <a:r>
              <a:rPr lang="es-ES_tradnl" altLang="es-AR" b="1" smtClean="0"/>
              <a:t>relación jurídica</a:t>
            </a:r>
            <a:r>
              <a:rPr lang="es-ES_tradnl" altLang="es-AR" smtClean="0"/>
              <a:t>, en virtud de la cual una </a:t>
            </a:r>
            <a:r>
              <a:rPr lang="es-ES_tradnl" altLang="es-AR" b="1" smtClean="0"/>
              <a:t>persona</a:t>
            </a:r>
            <a:r>
              <a:rPr lang="es-ES_tradnl" altLang="es-AR" smtClean="0"/>
              <a:t>, </a:t>
            </a:r>
            <a:r>
              <a:rPr lang="es-ES_tradnl" altLang="es-AR" b="1" smtClean="0"/>
              <a:t>determinada</a:t>
            </a:r>
            <a:r>
              <a:rPr lang="es-ES_tradnl" altLang="es-AR" smtClean="0"/>
              <a:t>, llamada deudor, está</a:t>
            </a:r>
            <a:r>
              <a:rPr lang="es-ES_tradnl" altLang="es-AR" b="1" smtClean="0"/>
              <a:t> vinculada</a:t>
            </a:r>
            <a:r>
              <a:rPr lang="es-ES_tradnl" altLang="es-AR" smtClean="0"/>
              <a:t> a </a:t>
            </a:r>
            <a:r>
              <a:rPr lang="es-ES_tradnl" altLang="es-AR" b="1" smtClean="0"/>
              <a:t>un comportamiento patrimonialmente valorable para satisfacer un interés</a:t>
            </a:r>
            <a:r>
              <a:rPr lang="es-ES_tradnl" altLang="es-AR" smtClean="0"/>
              <a:t> -aunque no sea patrimonial- de otra </a:t>
            </a:r>
            <a:r>
              <a:rPr lang="es-ES_tradnl" altLang="es-AR" b="1" smtClean="0"/>
              <a:t>persona determinada</a:t>
            </a:r>
            <a:r>
              <a:rPr lang="es-ES_tradnl" altLang="es-AR" smtClean="0"/>
              <a:t>, llamada acreedor, que tiene el derecho al comportamiento por parte de la primera” </a:t>
            </a:r>
          </a:p>
        </p:txBody>
      </p:sp>
    </p:spTree>
    <p:extLst>
      <p:ext uri="{BB962C8B-B14F-4D97-AF65-F5344CB8AC3E}">
        <p14:creationId xmlns:p14="http://schemas.microsoft.com/office/powerpoint/2010/main" val="206883997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áma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1050" y="215900"/>
            <a:ext cx="8015288" cy="1152525"/>
          </a:xfrm>
        </p:spPr>
        <p:txBody>
          <a:bodyPr/>
          <a:lstStyle/>
          <a:p>
            <a:pPr eaLnBrk="1" hangingPunct="1"/>
            <a:r>
              <a:rPr lang="es-ES_tradnl" altLang="es-AR" sz="3200" smtClean="0"/>
              <a:t>Definición del Código Civil y Comercial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1500188"/>
            <a:ext cx="9563100" cy="5000625"/>
          </a:xfrm>
        </p:spPr>
        <p:txBody>
          <a:bodyPr/>
          <a:lstStyle/>
          <a:p>
            <a:pPr algn="ctr" eaLnBrk="1" hangingPunct="1"/>
            <a:endParaRPr lang="es-ES_tradnl" altLang="es-AR" smtClean="0"/>
          </a:p>
          <a:p>
            <a:pPr algn="ctr" eaLnBrk="1" hangingPunct="1"/>
            <a:r>
              <a:rPr lang="es-ES_tradnl" altLang="es-AR" smtClean="0"/>
              <a:t>“</a:t>
            </a:r>
            <a:r>
              <a:rPr lang="es-ES" altLang="es-AR" sz="3000" b="1" smtClean="0">
                <a:latin typeface="Tahoma" panose="020B0604030504040204" pitchFamily="34" charset="0"/>
                <a:cs typeface="Tahoma" panose="020B0604030504040204" pitchFamily="34" charset="0"/>
              </a:rPr>
              <a:t>Art. 724 del Código Civil y Comercial</a:t>
            </a:r>
          </a:p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La obligación es una relación jurídica en virtud de la cual el </a:t>
            </a:r>
            <a:r>
              <a:rPr lang="es-ES" altLang="es-AR" sz="2600" u="sng" smtClean="0">
                <a:latin typeface="Tahoma" panose="020B0604030504040204" pitchFamily="34" charset="0"/>
                <a:cs typeface="Tahoma" panose="020B0604030504040204" pitchFamily="34" charset="0"/>
              </a:rPr>
              <a:t>acreedor</a:t>
            </a: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 tiene el derecho a exigir del </a:t>
            </a:r>
            <a:r>
              <a:rPr lang="es-ES" altLang="es-AR" sz="2600" u="sng" smtClean="0">
                <a:latin typeface="Tahoma" panose="020B0604030504040204" pitchFamily="34" charset="0"/>
                <a:cs typeface="Tahoma" panose="020B0604030504040204" pitchFamily="34" charset="0"/>
              </a:rPr>
              <a:t>deudor</a:t>
            </a: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 una </a:t>
            </a:r>
            <a:r>
              <a:rPr lang="es-ES" altLang="es-AR" sz="2600" u="sng" smtClean="0">
                <a:latin typeface="Tahoma" panose="020B0604030504040204" pitchFamily="34" charset="0"/>
                <a:cs typeface="Tahoma" panose="020B0604030504040204" pitchFamily="34" charset="0"/>
              </a:rPr>
              <a:t>prestación</a:t>
            </a:r>
            <a:r>
              <a:rPr lang="es-ES" altLang="es-AR" sz="2600" smtClean="0">
                <a:latin typeface="Tahoma" panose="020B0604030504040204" pitchFamily="34" charset="0"/>
                <a:cs typeface="Tahoma" panose="020B0604030504040204" pitchFamily="34" charset="0"/>
              </a:rPr>
              <a:t> destinada a satisfacer un interés lícito y, ante el incumplimiento, a obtener forzadamente la satisfacción de dicho interés.</a:t>
            </a:r>
          </a:p>
          <a:p>
            <a:pPr lvl="1" algn="ctr" eaLnBrk="1" hangingPunct="1">
              <a:buFont typeface="Wingdings" panose="05000000000000000000" pitchFamily="2" charset="2"/>
              <a:buNone/>
            </a:pPr>
            <a:endParaRPr lang="es-ES" altLang="es-AR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68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áma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áquina de escribi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mtClean="0"/>
              <a:t>características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ES" dirty="0" smtClean="0"/>
              <a:t>Definición normativa</a:t>
            </a:r>
          </a:p>
          <a:p>
            <a:pPr>
              <a:defRPr/>
            </a:pPr>
            <a:r>
              <a:rPr lang="es-ES" dirty="0" smtClean="0"/>
              <a:t>CC no definía</a:t>
            </a:r>
          </a:p>
          <a:p>
            <a:pPr algn="just">
              <a:defRPr/>
            </a:pPr>
            <a:r>
              <a:rPr lang="es-ES" dirty="0" smtClean="0"/>
              <a:t>Deuda </a:t>
            </a:r>
            <a:r>
              <a:rPr lang="es-ES" dirty="0"/>
              <a:t>y </a:t>
            </a:r>
            <a:r>
              <a:rPr lang="es-ES" dirty="0" smtClean="0"/>
              <a:t>responsabilidad: “</a:t>
            </a:r>
            <a:r>
              <a:rPr lang="es-ES" i="1" dirty="0" smtClean="0"/>
              <a:t>la </a:t>
            </a:r>
            <a:r>
              <a:rPr lang="es-ES" i="1" dirty="0"/>
              <a:t>verdadera estructura institucional de la </a:t>
            </a:r>
            <a:r>
              <a:rPr lang="es-ES" i="1" dirty="0" smtClean="0"/>
              <a:t>obligación</a:t>
            </a:r>
            <a:r>
              <a:rPr lang="es-ES" i="1" dirty="0"/>
              <a:t>, en la que, armónicamente, aparecen el débito y la </a:t>
            </a:r>
            <a:r>
              <a:rPr lang="es-ES" i="1" dirty="0" smtClean="0"/>
              <a:t>responsabilidad… </a:t>
            </a:r>
            <a:r>
              <a:rPr lang="es-ES" i="1" dirty="0"/>
              <a:t>como tramos de una misma relación </a:t>
            </a:r>
            <a:r>
              <a:rPr lang="es-ES" i="1" dirty="0" smtClean="0"/>
              <a:t>obligatoria”</a:t>
            </a:r>
            <a:r>
              <a:rPr lang="es-ES" dirty="0" smtClean="0"/>
              <a:t> (Fundamentos ante proyecto).</a:t>
            </a:r>
          </a:p>
          <a:p>
            <a:pPr algn="just">
              <a:defRPr/>
            </a:pPr>
            <a:r>
              <a:rPr lang="es-ES" dirty="0" smtClean="0"/>
              <a:t>No regula las obligaciones naturales (defecto de exigibilidad).</a:t>
            </a:r>
          </a:p>
          <a:p>
            <a:pPr algn="just">
              <a:defRPr/>
            </a:pPr>
            <a:r>
              <a:rPr lang="es-ES" dirty="0" smtClean="0"/>
              <a:t>Diferencia las obligaciones de los deberes morales.</a:t>
            </a:r>
            <a:endParaRPr lang="es-ES" dirty="0"/>
          </a:p>
        </p:txBody>
      </p:sp>
      <p:sp>
        <p:nvSpPr>
          <p:cNvPr id="6656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7372350" y="6248400"/>
            <a:ext cx="24003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es-AR" smtClean="0">
                <a:solidFill>
                  <a:srgbClr val="898989"/>
                </a:solidFill>
                <a:latin typeface="Arial Black" panose="020B0A04020102020204" pitchFamily="34" charset="0"/>
              </a:rPr>
              <a:t>Prof. Silvina Furlotti año 2015</a:t>
            </a:r>
            <a:endParaRPr lang="en-US" altLang="es-AR" smtClean="0">
              <a:solidFill>
                <a:srgbClr val="89898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428625"/>
            <a:ext cx="9258300" cy="1143000"/>
          </a:xfrm>
        </p:spPr>
        <p:txBody>
          <a:bodyPr/>
          <a:lstStyle/>
          <a:p>
            <a:pPr eaLnBrk="1" hangingPunct="1"/>
            <a:r>
              <a:rPr lang="es-ES_tradnl" altLang="es-AR" sz="3500" smtClean="0"/>
              <a:t>Deber Jurídico: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s-ES_tradnl" sz="2800" dirty="0" smtClean="0"/>
              <a:t>“Es </a:t>
            </a:r>
            <a:r>
              <a:rPr lang="es-ES_tradnl" sz="2800" dirty="0"/>
              <a:t>la necesidad de ajustar la conducta a los mandatos de una norma jurídica”.</a:t>
            </a:r>
            <a:endParaRPr lang="es-AR" sz="2800" dirty="0"/>
          </a:p>
          <a:p>
            <a:pPr>
              <a:defRPr/>
            </a:pPr>
            <a:r>
              <a:rPr lang="es-ES_tradnl" sz="2800" dirty="0"/>
              <a:t>Por ej.: </a:t>
            </a:r>
            <a:r>
              <a:rPr lang="es-AR" sz="2800" dirty="0" smtClean="0"/>
              <a:t>Debemos pagar los impuestos; respetar a nuestros padres, no dañar a otros.-</a:t>
            </a:r>
          </a:p>
          <a:p>
            <a:pPr>
              <a:defRPr/>
            </a:pPr>
            <a:r>
              <a:rPr lang="es-ES_tradnl" sz="2800" dirty="0" smtClean="0"/>
              <a:t>El </a:t>
            </a:r>
            <a:r>
              <a:rPr lang="es-ES_tradnl" sz="2800" dirty="0"/>
              <a:t>deber jurídico es un género, y tiene una acepción específica.</a:t>
            </a:r>
            <a:endParaRPr lang="es-AR" sz="2800" dirty="0"/>
          </a:p>
          <a:p>
            <a:pPr>
              <a:defRPr/>
            </a:pPr>
            <a:r>
              <a:rPr lang="es-ES_tradnl" sz="2800" dirty="0"/>
              <a:t>Como género, comprende:</a:t>
            </a:r>
            <a:endParaRPr lang="es-AR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_tradnl" sz="2800" dirty="0"/>
              <a:t/>
            </a:r>
            <a:br>
              <a:rPr lang="es-ES_tradnl" sz="2800" dirty="0"/>
            </a:br>
            <a:r>
              <a:rPr lang="es-ES_tradnl" sz="2800" dirty="0"/>
              <a:t> 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6725074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áfag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428625"/>
            <a:ext cx="9258300" cy="1143000"/>
          </a:xfrm>
        </p:spPr>
        <p:txBody>
          <a:bodyPr/>
          <a:lstStyle/>
          <a:p>
            <a:pPr eaLnBrk="1" hangingPunct="1"/>
            <a:r>
              <a:rPr lang="es-ES_tradnl" altLang="es-AR" sz="3500" smtClean="0"/>
              <a:t>Deber Jurídico (género y especie), obbligho y obligación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spcBef>
                <a:spcPct val="48000"/>
              </a:spcBef>
            </a:pPr>
            <a:r>
              <a:rPr lang="es-ES_tradnl" altLang="es-AR" sz="3100" smtClean="0"/>
              <a:t>Deber jurídico en sentido específico (sujetos </a:t>
            </a:r>
            <a:r>
              <a:rPr lang="es-ES_tradnl" altLang="es-AR" sz="3100" smtClean="0">
                <a:solidFill>
                  <a:schemeClr val="accent1"/>
                </a:solidFill>
              </a:rPr>
              <a:t>universales</a:t>
            </a:r>
            <a:r>
              <a:rPr lang="es-ES_tradnl" altLang="es-AR" sz="3100" smtClean="0"/>
              <a:t> y la prestación </a:t>
            </a:r>
            <a:r>
              <a:rPr lang="es-ES_tradnl" altLang="es-AR" sz="3100" smtClean="0">
                <a:solidFill>
                  <a:schemeClr val="accent1"/>
                </a:solidFill>
              </a:rPr>
              <a:t>NO</a:t>
            </a:r>
            <a:r>
              <a:rPr lang="es-ES_tradnl" altLang="es-AR" sz="3100" smtClean="0"/>
              <a:t> es valorable pecuniariamente)</a:t>
            </a:r>
          </a:p>
          <a:p>
            <a:pPr algn="ctr" eaLnBrk="1" hangingPunct="1">
              <a:spcBef>
                <a:spcPct val="48000"/>
              </a:spcBef>
            </a:pPr>
            <a:r>
              <a:rPr lang="es-ES_tradnl" altLang="es-AR" sz="3100" smtClean="0"/>
              <a:t>Obligación (sujetos </a:t>
            </a:r>
            <a:r>
              <a:rPr lang="es-ES_tradnl" altLang="es-AR" sz="3100" smtClean="0">
                <a:solidFill>
                  <a:schemeClr val="accent1"/>
                </a:solidFill>
              </a:rPr>
              <a:t>determinados</a:t>
            </a:r>
            <a:r>
              <a:rPr lang="es-ES_tradnl" altLang="es-AR" sz="3100" smtClean="0"/>
              <a:t> y prestación valorable pecuniariamente)</a:t>
            </a:r>
          </a:p>
          <a:p>
            <a:pPr algn="ctr" eaLnBrk="1" hangingPunct="1">
              <a:spcBef>
                <a:spcPct val="48000"/>
              </a:spcBef>
            </a:pPr>
            <a:r>
              <a:rPr lang="es-ES_tradnl" altLang="es-AR" sz="3100" smtClean="0"/>
              <a:t>Obbligho (sujetos </a:t>
            </a:r>
            <a:r>
              <a:rPr lang="es-ES_tradnl" altLang="es-AR" sz="3100" smtClean="0">
                <a:solidFill>
                  <a:schemeClr val="accent1"/>
                </a:solidFill>
              </a:rPr>
              <a:t>determinados</a:t>
            </a:r>
            <a:r>
              <a:rPr lang="es-ES_tradnl" altLang="es-AR" sz="3100" smtClean="0"/>
              <a:t> y prestación </a:t>
            </a:r>
            <a:r>
              <a:rPr lang="es-ES_tradnl" altLang="es-AR" sz="3100" smtClean="0">
                <a:solidFill>
                  <a:schemeClr val="accent1"/>
                </a:solidFill>
              </a:rPr>
              <a:t>NO</a:t>
            </a:r>
            <a:r>
              <a:rPr lang="es-ES_tradnl" altLang="es-AR" sz="3100" smtClean="0"/>
              <a:t> valorable pecuniariamente).  </a:t>
            </a:r>
          </a:p>
        </p:txBody>
      </p:sp>
    </p:spTree>
    <p:extLst>
      <p:ext uri="{BB962C8B-B14F-4D97-AF65-F5344CB8AC3E}">
        <p14:creationId xmlns:p14="http://schemas.microsoft.com/office/powerpoint/2010/main" val="33730311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áfag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3200" smtClean="0"/>
              <a:t>Deber jurídico y obligación</a:t>
            </a:r>
            <a:br>
              <a:rPr lang="es-ES" altLang="es-AR" sz="3200" smtClean="0"/>
            </a:br>
            <a:r>
              <a:rPr lang="es-ES" altLang="es-AR" sz="3200" smtClean="0"/>
              <a:t>género y especie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2001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5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28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"/>
            <a:ext cx="10287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uadroTexto 2"/>
          <p:cNvSpPr txBox="1">
            <a:spLocks noChangeArrowheads="1"/>
          </p:cNvSpPr>
          <p:nvPr/>
        </p:nvSpPr>
        <p:spPr bwMode="auto">
          <a:xfrm>
            <a:off x="2547938" y="6008688"/>
            <a:ext cx="1550987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endParaRPr lang="es-AR" altLang="es-AR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39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3500" smtClean="0"/>
              <a:t>DIFERENCIAS ENTRE DERECHO PERSONAL Y REAL</a:t>
            </a:r>
            <a:endParaRPr lang="en-US" altLang="es-AR" sz="35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350" y="1719263"/>
            <a:ext cx="173038" cy="96837"/>
          </a:xfrm>
        </p:spPr>
        <p:txBody>
          <a:bodyPr/>
          <a:lstStyle/>
          <a:p>
            <a:pPr marL="1181100" lvl="2" indent="-48736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AR" sz="1300" b="1" smtClean="0"/>
          </a:p>
        </p:txBody>
      </p:sp>
      <p:graphicFrame>
        <p:nvGraphicFramePr>
          <p:cNvPr id="19475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750888" y="1773238"/>
          <a:ext cx="9002712" cy="4132263"/>
        </p:xfrm>
        <a:graphic>
          <a:graphicData uri="http://schemas.openxmlformats.org/drawingml/2006/table">
            <a:tbl>
              <a:tblPr/>
              <a:tblGrid>
                <a:gridCol w="4454030"/>
                <a:gridCol w="4548682"/>
              </a:tblGrid>
              <a:tr h="638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Derechos personales</a:t>
                      </a:r>
                      <a:endParaRPr kumimoji="0" lang="es-ES_trad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 real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 acreedor no ejerce una facultad de modo directo sino sobre la conducta de otro sujeto, que puede o no referirse a cosas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Consiste en el ejercicio directo de una potestad sobre una cosa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Tres elementos: a) sujeto activo; b) sujeto pasivo; c) una prestación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Dos elementos: a) un sujeto; b) una cosa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3500" smtClean="0"/>
              <a:t>DIFERENCIAS ENTRE DERECHO PERSONAL Y REAL</a:t>
            </a:r>
            <a:endParaRPr lang="en-US" altLang="es-AR" sz="35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350" y="1719263"/>
            <a:ext cx="173038" cy="96837"/>
          </a:xfrm>
        </p:spPr>
        <p:txBody>
          <a:bodyPr/>
          <a:lstStyle/>
          <a:p>
            <a:pPr marL="1181100" lvl="2" indent="-48736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AR" sz="1300" b="1" smtClean="0"/>
          </a:p>
        </p:txBody>
      </p:sp>
      <p:graphicFrame>
        <p:nvGraphicFramePr>
          <p:cNvPr id="20499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750888" y="1844675"/>
          <a:ext cx="9002712" cy="4292600"/>
        </p:xfrm>
        <a:graphic>
          <a:graphicData uri="http://schemas.openxmlformats.org/drawingml/2006/table">
            <a:tbl>
              <a:tblPr/>
              <a:tblGrid>
                <a:gridCol w="4454030"/>
                <a:gridCol w="4548682"/>
              </a:tblGrid>
              <a:tr h="638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Derechos personales</a:t>
                      </a:r>
                      <a:endParaRPr kumimoji="0" lang="es-ES_trad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 real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Son relativos, obligan a una persona o personas determinadas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Son absolutos, deben ser respetados por todos, es un deber jurídico de respeto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El derecho personal es oponible al deudor, tiene un carácter relativo, sólo el deudor está obligado</a:t>
                      </a:r>
                    </a:p>
                  </a:txBody>
                  <a:tcPr marL="102868" marR="10286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El derecho real es oponible a todos, tiene carácter absoluto y recae directamente sobre la cosa. El derecho del propietario no puede ser desconocido por otro</a:t>
                      </a:r>
                      <a:endParaRPr kumimoji="0" lang="es-ES_trad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9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3500" smtClean="0"/>
              <a:t>DIFERENCIAS ENTRE DERECHO PERSONAL Y REAL</a:t>
            </a:r>
            <a:endParaRPr lang="en-US" altLang="es-AR" sz="35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350" y="1719263"/>
            <a:ext cx="173038" cy="96837"/>
          </a:xfrm>
        </p:spPr>
        <p:txBody>
          <a:bodyPr/>
          <a:lstStyle/>
          <a:p>
            <a:pPr marL="1181100" lvl="2" indent="-48736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AR" sz="1300" b="1" smtClean="0"/>
          </a:p>
        </p:txBody>
      </p:sp>
      <p:graphicFrame>
        <p:nvGraphicFramePr>
          <p:cNvPr id="88091" name="Group 27"/>
          <p:cNvGraphicFramePr>
            <a:graphicFrameLocks noGrp="1"/>
          </p:cNvGraphicFramePr>
          <p:nvPr>
            <p:ph sz="half" idx="4294967295"/>
          </p:nvPr>
        </p:nvGraphicFramePr>
        <p:xfrm>
          <a:off x="769938" y="1719263"/>
          <a:ext cx="9002712" cy="4030663"/>
        </p:xfrm>
        <a:graphic>
          <a:graphicData uri="http://schemas.openxmlformats.org/drawingml/2006/table">
            <a:tbl>
              <a:tblPr/>
              <a:tblGrid>
                <a:gridCol w="4454030"/>
                <a:gridCol w="4548682"/>
              </a:tblGrid>
              <a:tr h="622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Derechos personales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 real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otorgan acciones reipersecutorias y derecho de preferencia salvo excepciones legales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Otorgan acciones reipersecutorias  y derecho de preferencia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 derechos personales son ilimitados: principio de autonomía de la voluntad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Los derechos reales son limitados: numerus clausus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7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3500" smtClean="0"/>
              <a:t>DIFERENCIAS ENTRE DERECHO PERSONAL Y REAL</a:t>
            </a:r>
            <a:endParaRPr lang="en-US" altLang="es-AR" sz="350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350" y="1719263"/>
            <a:ext cx="173038" cy="96837"/>
          </a:xfrm>
        </p:spPr>
        <p:txBody>
          <a:bodyPr/>
          <a:lstStyle/>
          <a:p>
            <a:pPr marL="1181100" lvl="2" indent="-48736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AR" sz="1300" b="1" smtClean="0"/>
          </a:p>
        </p:txBody>
      </p:sp>
      <p:graphicFrame>
        <p:nvGraphicFramePr>
          <p:cNvPr id="77828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769938" y="1719263"/>
          <a:ext cx="9002712" cy="4030663"/>
        </p:xfrm>
        <a:graphic>
          <a:graphicData uri="http://schemas.openxmlformats.org/drawingml/2006/table">
            <a:tbl>
              <a:tblPr/>
              <a:tblGrid>
                <a:gridCol w="4616546"/>
                <a:gridCol w="4386166"/>
              </a:tblGrid>
              <a:tr h="622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Derechos personales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 real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4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tienen formalidades sacramentales para su constitución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 exigen formalidades esenciales para su constitución y oponibilidad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Puede negociarse respecto de una cosa futura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Debe establecerse sobre cosas actualmente disponibles, no futuras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6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3500" smtClean="0"/>
              <a:t>DIFERENCIAS ENTRE DERECHO PERSONAL Y REAL</a:t>
            </a:r>
            <a:endParaRPr lang="en-US" altLang="es-AR" sz="35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350" y="1719263"/>
            <a:ext cx="173038" cy="96837"/>
          </a:xfrm>
        </p:spPr>
        <p:txBody>
          <a:bodyPr/>
          <a:lstStyle/>
          <a:p>
            <a:pPr marL="1181100" lvl="2" indent="-487363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AR" sz="1300" b="1" smtClean="0"/>
          </a:p>
        </p:txBody>
      </p:sp>
      <p:graphicFrame>
        <p:nvGraphicFramePr>
          <p:cNvPr id="78852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769938" y="1719263"/>
          <a:ext cx="9002712" cy="4027488"/>
        </p:xfrm>
        <a:graphic>
          <a:graphicData uri="http://schemas.openxmlformats.org/drawingml/2006/table">
            <a:tbl>
              <a:tblPr/>
              <a:tblGrid>
                <a:gridCol w="4616546"/>
                <a:gridCol w="4386166"/>
              </a:tblGrid>
              <a:tr h="622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Derechos personales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Derecho real</a:t>
                      </a:r>
                      <a:endParaRPr kumimoji="0" lang="es-ES_tradn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 pierden por prescripción liberatoria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Son dinámicos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 adquieren por prescripción adquisitiva</a:t>
                      </a:r>
                    </a:p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Son estáticos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3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Tienen por función socioeconómica organizar la coordinación entre los sujetos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Tienen por función económica adscribir bienes al sujeto</a:t>
                      </a:r>
                    </a:p>
                  </a:txBody>
                  <a:tcPr marL="102868" marR="1028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9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8700" y="704850"/>
            <a:ext cx="8229600" cy="1143000"/>
          </a:xfrm>
        </p:spPr>
        <p:txBody>
          <a:bodyPr anchor="b"/>
          <a:lstStyle/>
          <a:p>
            <a:pPr algn="ctr" eaLnBrk="1" hangingPunct="1"/>
            <a:r>
              <a:rPr lang="es-ES_tradnl" altLang="es-AR" sz="3200" smtClean="0">
                <a:latin typeface="Tahoma" panose="020B0604030504040204" pitchFamily="34" charset="0"/>
                <a:cs typeface="Tahoma" panose="020B0604030504040204" pitchFamily="34" charset="0"/>
              </a:rPr>
              <a:t>Ubicación metodológica en el </a:t>
            </a:r>
            <a:br>
              <a:rPr lang="es-ES_tradnl" altLang="es-AR" sz="32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ES_tradnl" altLang="es-AR" sz="3200" smtClean="0">
                <a:latin typeface="Tahoma" panose="020B0604030504040204" pitchFamily="34" charset="0"/>
                <a:cs typeface="Tahoma" panose="020B0604030504040204" pitchFamily="34" charset="0"/>
              </a:rPr>
              <a:t>Código Civil y Comercial de la Nación</a:t>
            </a:r>
            <a:endParaRPr lang="es-ES_tradnl" altLang="es-AR" sz="320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5088" y="3573463"/>
            <a:ext cx="3670300" cy="3024187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s-ES_tradnl" b="1" smtClean="0">
                <a:latin typeface="Tahoma" pitchFamily="34" charset="0"/>
                <a:cs typeface="Tahoma" pitchFamily="34" charset="0"/>
              </a:rPr>
              <a:t>Libro Cuarto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s-ES_tradnl" smtClean="0">
                <a:latin typeface="Tahoma" pitchFamily="34" charset="0"/>
                <a:cs typeface="Tahoma" pitchFamily="34" charset="0"/>
              </a:rPr>
              <a:t>Derechos Reales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s-ES_tradnl" smtClean="0">
                <a:latin typeface="Tahoma" pitchFamily="34" charset="0"/>
                <a:cs typeface="Tahoma" pitchFamily="34" charset="0"/>
              </a:rPr>
              <a:t>Arts. 1882 a 2276</a:t>
            </a:r>
          </a:p>
        </p:txBody>
      </p:sp>
      <p:sp>
        <p:nvSpPr>
          <p:cNvPr id="58372" name="Marcador de contenido 1"/>
          <p:cNvSpPr>
            <a:spLocks noGrp="1"/>
          </p:cNvSpPr>
          <p:nvPr>
            <p:ph sz="half" idx="4294967295"/>
          </p:nvPr>
        </p:nvSpPr>
        <p:spPr>
          <a:xfrm>
            <a:off x="514350" y="3470275"/>
            <a:ext cx="4548188" cy="239712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b="1" smtClean="0">
                <a:latin typeface="Tahoma" panose="020B0604030504040204" pitchFamily="34" charset="0"/>
                <a:cs typeface="Tahoma" panose="020B0604030504040204" pitchFamily="34" charset="0"/>
              </a:rPr>
              <a:t>Libro Tercero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Derechos Personales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Arts. 724 a 1881</a:t>
            </a:r>
          </a:p>
        </p:txBody>
      </p:sp>
      <p:sp>
        <p:nvSpPr>
          <p:cNvPr id="58373" name="Rectángulo redondeado 2"/>
          <p:cNvSpPr>
            <a:spLocks noChangeArrowheads="1"/>
          </p:cNvSpPr>
          <p:nvPr/>
        </p:nvSpPr>
        <p:spPr bwMode="auto">
          <a:xfrm>
            <a:off x="822325" y="3573463"/>
            <a:ext cx="4176713" cy="3024187"/>
          </a:xfrm>
          <a:prstGeom prst="roundRect">
            <a:avLst>
              <a:gd name="adj" fmla="val 16667"/>
            </a:avLst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AR" sz="2000"/>
          </a:p>
        </p:txBody>
      </p:sp>
      <p:sp>
        <p:nvSpPr>
          <p:cNvPr id="58374" name="Rectángulo redondeado 4"/>
          <p:cNvSpPr>
            <a:spLocks noChangeArrowheads="1"/>
          </p:cNvSpPr>
          <p:nvPr/>
        </p:nvSpPr>
        <p:spPr bwMode="auto">
          <a:xfrm>
            <a:off x="1687513" y="2565400"/>
            <a:ext cx="6624637" cy="647700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800">
                <a:latin typeface="Tahoma" panose="020B0604030504040204" pitchFamily="34" charset="0"/>
                <a:cs typeface="Tahoma" panose="020B0604030504040204" pitchFamily="34" charset="0"/>
              </a:rPr>
              <a:t>El Código tiene </a:t>
            </a:r>
            <a:r>
              <a:rPr lang="es-ES" altLang="es-AR" sz="2800" b="1" u="sng">
                <a:latin typeface="Tahoma" panose="020B0604030504040204" pitchFamily="34" charset="0"/>
                <a:cs typeface="Tahoma" panose="020B0604030504040204" pitchFamily="34" charset="0"/>
              </a:rPr>
              <a:t>seis libros</a:t>
            </a:r>
            <a:r>
              <a:rPr lang="es-ES" altLang="es-AR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AR" sz="2800">
                <a:latin typeface="Tahoma" panose="020B0604030504040204" pitchFamily="34" charset="0"/>
                <a:cs typeface="Tahoma" panose="020B0604030504040204" pitchFamily="34" charset="0"/>
              </a:rPr>
              <a:t>en total</a:t>
            </a:r>
          </a:p>
        </p:txBody>
      </p:sp>
    </p:spTree>
    <p:extLst>
      <p:ext uri="{BB962C8B-B14F-4D97-AF65-F5344CB8AC3E}">
        <p14:creationId xmlns:p14="http://schemas.microsoft.com/office/powerpoint/2010/main" val="1456866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adroTexto 3"/>
          <p:cNvSpPr txBox="1">
            <a:spLocks noChangeArrowheads="1"/>
          </p:cNvSpPr>
          <p:nvPr/>
        </p:nvSpPr>
        <p:spPr bwMode="auto">
          <a:xfrm>
            <a:off x="1452563" y="4530725"/>
            <a:ext cx="398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1"/>
            <a:r>
              <a:rPr lang="es-AR" altLang="es-AR">
                <a:solidFill>
                  <a:srgbClr val="000000"/>
                </a:solidFill>
                <a:latin typeface="Trebuchet MS" panose="020B0603020202020204" pitchFamily="34" charset="0"/>
              </a:rPr>
              <a:t>Andrea Chidaine</a:t>
            </a:r>
          </a:p>
          <a:p>
            <a:pPr hangingPunct="1"/>
            <a:r>
              <a:rPr lang="es-AR" altLang="es-AR">
                <a:solidFill>
                  <a:srgbClr val="000000"/>
                </a:solidFill>
                <a:latin typeface="Trebuchet MS" panose="020B0603020202020204" pitchFamily="34" charset="0"/>
              </a:rPr>
              <a:t>Jefe de Trabajos Prácticos</a:t>
            </a:r>
          </a:p>
        </p:txBody>
      </p:sp>
      <p:pic>
        <p:nvPicPr>
          <p:cNvPr id="14339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995363"/>
            <a:ext cx="23145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9938" y="692150"/>
            <a:ext cx="8743950" cy="1470025"/>
          </a:xfrm>
        </p:spPr>
        <p:txBody>
          <a:bodyPr/>
          <a:lstStyle/>
          <a:p>
            <a:pPr algn="r" eaLnBrk="1" hangingPunct="1"/>
            <a:r>
              <a:rPr lang="es-AR" altLang="es-AR" sz="4800" smtClean="0"/>
              <a:t>OBLIGACIONES PROPTER REM</a:t>
            </a:r>
            <a:endParaRPr lang="en-US" altLang="es-AR" sz="4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33114" y="2492896"/>
            <a:ext cx="9236075" cy="3959225"/>
          </a:xfrm>
        </p:spPr>
        <p:txBody>
          <a:bodyPr/>
          <a:lstStyle/>
          <a:p>
            <a:pPr marL="1371600" lvl="2" indent="-677863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AR" sz="3200" b="1" dirty="0" smtClean="0"/>
              <a:t>Introducción: Cuestiones</a:t>
            </a:r>
          </a:p>
          <a:p>
            <a:pPr marL="1371600" lvl="2" indent="-677863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AR" sz="3000" dirty="0" smtClean="0"/>
              <a:t>¿El derecho real puede dar nacimiento a obligaciones en razón y con referencia a la cosa que constituye el objeto del derecho real?</a:t>
            </a:r>
            <a:endParaRPr lang="es-ES_tradnl" altLang="es-AR" sz="3000" b="1" dirty="0" smtClean="0"/>
          </a:p>
          <a:p>
            <a:pPr marL="609600" indent="-60960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AR" dirty="0" smtClean="0"/>
              <a:t>¿Es un régimen excepcional o es el normal?</a:t>
            </a:r>
          </a:p>
          <a:p>
            <a:pPr marL="609600" indent="-60960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AR" dirty="0" smtClean="0"/>
              <a:t>¿Existen casos de obligaciones reales en el Código Civil?</a:t>
            </a:r>
            <a:endParaRPr lang="en-US" alt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DENOMINACIONES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PROPTER REM ( a causa de la cosa)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OBLIGACIONES REALES (criticada)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OB REM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AMBULATORIAS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CABALGANTES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IN REM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REI COHERENS,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/>
              <a:t>OCACASIONE REI, RATIONE REI, QUOAD REM 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Definiciones de </a:t>
            </a:r>
            <a:b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obligaciones propter rem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9813" y="2133600"/>
            <a:ext cx="8362950" cy="4276725"/>
          </a:xfrm>
        </p:spPr>
        <p:txBody>
          <a:bodyPr/>
          <a:lstStyle/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AR" b="1" smtClean="0">
                <a:latin typeface="Tahoma" panose="020B0604030504040204" pitchFamily="34" charset="0"/>
                <a:cs typeface="Tahoma" panose="020B0604030504040204" pitchFamily="34" charset="0"/>
              </a:rPr>
              <a:t>Alsina Atienza: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AR" smtClean="0">
                <a:latin typeface="Tahoma" panose="020B0604030504040204" pitchFamily="34" charset="0"/>
                <a:cs typeface="Tahoma" panose="020B0604030504040204" pitchFamily="34" charset="0"/>
              </a:rPr>
              <a:t>Son las obligaciones </a:t>
            </a:r>
            <a:r>
              <a:rPr lang="es-ES_tradnl" altLang="es-AR" u="sng" smtClean="0">
                <a:latin typeface="Tahoma" panose="020B0604030504040204" pitchFamily="34" charset="0"/>
                <a:cs typeface="Tahoma" panose="020B0604030504040204" pitchFamily="34" charset="0"/>
              </a:rPr>
              <a:t>que descansan </a:t>
            </a:r>
            <a:r>
              <a:rPr lang="es-ES_tradnl" altLang="es-AR" smtClean="0">
                <a:latin typeface="Tahoma" panose="020B0604030504040204" pitchFamily="34" charset="0"/>
                <a:cs typeface="Tahoma" panose="020B0604030504040204" pitchFamily="34" charset="0"/>
              </a:rPr>
              <a:t>sobre una determinada relación de señorío sobre una cosa, y </a:t>
            </a:r>
            <a:r>
              <a:rPr lang="es-ES_tradnl" altLang="es-AR" u="sng" smtClean="0">
                <a:latin typeface="Tahoma" panose="020B0604030504040204" pitchFamily="34" charset="0"/>
                <a:cs typeface="Tahoma" panose="020B0604030504040204" pitchFamily="34" charset="0"/>
              </a:rPr>
              <a:t>nacen, se desplazan y se extinguen</a:t>
            </a:r>
            <a:r>
              <a:rPr lang="es-ES_tradnl" altLang="es-AR" smtClean="0">
                <a:latin typeface="Tahoma" panose="020B0604030504040204" pitchFamily="34" charset="0"/>
                <a:cs typeface="Tahoma" panose="020B0604030504040204" pitchFamily="34" charset="0"/>
              </a:rPr>
              <a:t> con esa relación de señorío.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AR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AR" b="1" smtClean="0">
                <a:latin typeface="Tahoma" panose="020B0604030504040204" pitchFamily="34" charset="0"/>
                <a:cs typeface="Tahoma" panose="020B0604030504040204" pitchFamily="34" charset="0"/>
              </a:rPr>
              <a:t>Busso: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AR" smtClean="0">
                <a:latin typeface="Tahoma" panose="020B0604030504040204" pitchFamily="34" charset="0"/>
                <a:cs typeface="Tahoma" panose="020B0604030504040204" pitchFamily="34" charset="0"/>
              </a:rPr>
              <a:t>Son las obligaciones </a:t>
            </a:r>
            <a:r>
              <a:rPr lang="es-ES_tradnl" altLang="es-AR" u="sng" smtClean="0">
                <a:latin typeface="Tahoma" panose="020B0604030504040204" pitchFamily="34" charset="0"/>
                <a:cs typeface="Tahoma" panose="020B0604030504040204" pitchFamily="34" charset="0"/>
              </a:rPr>
              <a:t>que incumben</a:t>
            </a:r>
            <a:r>
              <a:rPr lang="es-ES_tradnl" altLang="es-AR" smtClean="0">
                <a:latin typeface="Tahoma" panose="020B0604030504040204" pitchFamily="34" charset="0"/>
                <a:cs typeface="Tahoma" panose="020B0604030504040204" pitchFamily="34" charset="0"/>
              </a:rPr>
              <a:t> al propietario o poseedor de una cosa en cuanto tal, y en consecuencia, basta la </a:t>
            </a:r>
            <a:r>
              <a:rPr lang="es-ES_tradnl" altLang="es-AR" u="sng" smtClean="0">
                <a:latin typeface="Tahoma" panose="020B0604030504040204" pitchFamily="34" charset="0"/>
                <a:cs typeface="Tahoma" panose="020B0604030504040204" pitchFamily="34" charset="0"/>
              </a:rPr>
              <a:t>cesación de su calidad de propietario o poseedor para quedar librado del débito</a:t>
            </a:r>
            <a:r>
              <a:rPr lang="es-ES_tradnl" altLang="es-AR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s-AR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52" name="Rectángulo 1"/>
          <p:cNvSpPr>
            <a:spLocks noChangeArrowheads="1"/>
          </p:cNvSpPr>
          <p:nvPr/>
        </p:nvSpPr>
        <p:spPr bwMode="auto">
          <a:xfrm>
            <a:off x="1327150" y="1916113"/>
            <a:ext cx="8208963" cy="2233612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  <p:sp>
        <p:nvSpPr>
          <p:cNvPr id="27653" name="Rectángulo redondeado 2"/>
          <p:cNvSpPr>
            <a:spLocks noChangeArrowheads="1"/>
          </p:cNvSpPr>
          <p:nvPr/>
        </p:nvSpPr>
        <p:spPr bwMode="auto">
          <a:xfrm>
            <a:off x="1327150" y="4292600"/>
            <a:ext cx="8445500" cy="2376488"/>
          </a:xfrm>
          <a:prstGeom prst="roundRect">
            <a:avLst>
              <a:gd name="adj" fmla="val 16667"/>
            </a:avLst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</p:spTree>
    <p:extLst>
      <p:ext uri="{BB962C8B-B14F-4D97-AF65-F5344CB8AC3E}">
        <p14:creationId xmlns:p14="http://schemas.microsoft.com/office/powerpoint/2010/main" val="16995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3500" smtClean="0"/>
              <a:t>OBLIGACIONES PROPTER REM</a:t>
            </a:r>
            <a:endParaRPr lang="en-US" altLang="es-AR" sz="350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1557338"/>
            <a:ext cx="9407525" cy="4852987"/>
          </a:xfrm>
        </p:spPr>
        <p:txBody>
          <a:bodyPr/>
          <a:lstStyle/>
          <a:p>
            <a:pPr marL="762000" lvl="1" indent="-417513" eaLnBrk="1" hangingPunct="1">
              <a:buFont typeface="Wingdings" panose="05000000000000000000" pitchFamily="2" charset="2"/>
              <a:buNone/>
            </a:pPr>
            <a:r>
              <a:rPr lang="es-ES_tradnl" altLang="es-AR" sz="3000" b="1" smtClean="0"/>
              <a:t>Definiciones:</a:t>
            </a:r>
          </a:p>
          <a:p>
            <a:pPr marL="762000" lvl="1" indent="-417513" algn="just" eaLnBrk="1" hangingPunct="1"/>
            <a:r>
              <a:rPr lang="es-ES_tradnl" altLang="es-AR" sz="2600" b="1" smtClean="0"/>
              <a:t>PEDRO LÉON  </a:t>
            </a:r>
            <a:r>
              <a:rPr lang="es-ES_tradnl" altLang="es-AR" sz="2600" smtClean="0"/>
              <a:t>"aquellas obligaciones en que el sujeto pasivo, en virtud de una disposición expresa de la ley, debe cumplir una prestación, única y exclusivamente mientras invista la calidad de propietario de una cosa, obligación que se transmite con ella y de la que el deudor puede liberarse haciendo abandono del derecho de que es titular".</a:t>
            </a:r>
          </a:p>
          <a:p>
            <a:pPr marL="762000" lvl="1" indent="-417513" algn="just" eaLnBrk="1" hangingPunct="1"/>
            <a:r>
              <a:rPr lang="es-ES_tradnl" altLang="es-AR" sz="2600" b="1" smtClean="0"/>
              <a:t>PIZARRO Y VALLESPINOS </a:t>
            </a:r>
            <a:r>
              <a:rPr lang="es-ES_tradnl" altLang="es-AR" sz="2600" smtClean="0"/>
              <a:t>" aquellas que existen en razón o con motivo de una relación de dominio o posesión sobre una cosa".</a:t>
            </a:r>
            <a:endParaRPr lang="en-US" altLang="es-AR" sz="2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3 Título"/>
          <p:cNvSpPr>
            <a:spLocks noGrp="1"/>
          </p:cNvSpPr>
          <p:nvPr>
            <p:ph type="ctrTitle" idx="4294967295"/>
          </p:nvPr>
        </p:nvSpPr>
        <p:spPr>
          <a:xfrm>
            <a:off x="771525" y="990600"/>
            <a:ext cx="9258300" cy="1905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s-ES" altLang="es-AR" sz="4600" smtClean="0">
                <a:latin typeface="Tahoma" panose="020B0604030504040204" pitchFamily="34" charset="0"/>
                <a:cs typeface="Tahoma" panose="020B0604030504040204" pitchFamily="34" charset="0"/>
              </a:rPr>
              <a:t>OBLIGACIONES “PROPTER REM”</a:t>
            </a:r>
          </a:p>
        </p:txBody>
      </p:sp>
      <p:sp>
        <p:nvSpPr>
          <p:cNvPr id="62467" name="4 Subtítulo"/>
          <p:cNvSpPr>
            <a:spLocks noGrp="1"/>
          </p:cNvSpPr>
          <p:nvPr>
            <p:ph type="subTitle" idx="4294967295"/>
          </p:nvPr>
        </p:nvSpPr>
        <p:spPr>
          <a:xfrm>
            <a:off x="5214938" y="2895600"/>
            <a:ext cx="5072062" cy="1822450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s-ES" altLang="es-AR" sz="3400" b="1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¿DERECHOS REALES O DERECHOS PERSONALES ?</a:t>
            </a:r>
          </a:p>
        </p:txBody>
      </p:sp>
      <p:pic>
        <p:nvPicPr>
          <p:cNvPr id="62468" name="Picture 4" descr="http://t1.gstatic.com/images?q=tbn:DlNtkGBSK00p3M:http://www.reclamos.cl/files/muro_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44900"/>
            <a:ext cx="39401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 anchor="b"/>
          <a:lstStyle/>
          <a:p>
            <a:pPr algn="ctr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EL PROBLEMA QUE SE NOS PRESENTA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s-ES" smtClean="0">
                <a:latin typeface="Tahoma" pitchFamily="34" charset="0"/>
                <a:cs typeface="Tahoma" pitchFamily="34" charset="0"/>
              </a:rPr>
              <a:t>¿ el derecho real puede dar nacimiento a obligaciones o créditos </a:t>
            </a:r>
            <a:r>
              <a:rPr lang="es-ES" u="sng" smtClean="0">
                <a:latin typeface="Tahoma" pitchFamily="34" charset="0"/>
                <a:cs typeface="Tahoma" pitchFamily="34" charset="0"/>
              </a:rPr>
              <a:t>en razón o en referencia a la cosa</a:t>
            </a:r>
            <a:r>
              <a:rPr lang="es-ES" smtClean="0">
                <a:latin typeface="Tahoma" pitchFamily="34" charset="0"/>
                <a:cs typeface="Tahoma" pitchFamily="34" charset="0"/>
              </a:rPr>
              <a:t> que constituye el objeto del derecho real ?   </a:t>
            </a:r>
          </a:p>
        </p:txBody>
      </p:sp>
      <p:pic>
        <p:nvPicPr>
          <p:cNvPr id="6349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456113"/>
            <a:ext cx="28797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592138"/>
            <a:ext cx="8915400" cy="842962"/>
          </a:xfrm>
        </p:spPr>
        <p:txBody>
          <a:bodyPr anchor="b"/>
          <a:lstStyle/>
          <a:p>
            <a:pPr algn="ctr" eaLnBrk="1" hangingPunct="1"/>
            <a:r>
              <a:rPr lang="en-US" altLang="es-AR" smtClean="0"/>
              <a:t>Caracteres o requisitos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9338" y="1628775"/>
            <a:ext cx="8362950" cy="4852988"/>
          </a:xfrm>
        </p:spPr>
        <p:txBody>
          <a:bodyPr/>
          <a:lstStyle/>
          <a:p>
            <a:pPr marL="1181100" lvl="2" indent="-2667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s-AR" sz="3200" b="1" smtClean="0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135438" y="3500438"/>
            <a:ext cx="1873250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 sz="2000"/>
              <a:t>OBLIGACIONES</a:t>
            </a:r>
          </a:p>
          <a:p>
            <a:pPr algn="ctr" eaLnBrk="1" hangingPunct="1"/>
            <a:r>
              <a:rPr lang="es-AR" altLang="es-AR" sz="2000"/>
              <a:t>PROPTER REM</a:t>
            </a:r>
            <a:endParaRPr lang="en-US" altLang="es-AR" sz="2000"/>
          </a:p>
        </p:txBody>
      </p:sp>
      <p:sp>
        <p:nvSpPr>
          <p:cNvPr id="65541" name="Line 7"/>
          <p:cNvSpPr>
            <a:spLocks noChangeShapeType="1"/>
          </p:cNvSpPr>
          <p:nvPr/>
        </p:nvSpPr>
        <p:spPr bwMode="auto">
          <a:xfrm flipH="1" flipV="1">
            <a:off x="3055938" y="2924175"/>
            <a:ext cx="10080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255713" y="2133600"/>
            <a:ext cx="25193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000"/>
              <a:t>Nacen, se transmiten</a:t>
            </a:r>
          </a:p>
          <a:p>
            <a:pPr eaLnBrk="1" hangingPunct="1"/>
            <a:r>
              <a:rPr lang="es-AR" altLang="es-AR" sz="2000"/>
              <a:t>y se extinguen junto </a:t>
            </a:r>
          </a:p>
          <a:p>
            <a:pPr eaLnBrk="1" hangingPunct="1"/>
            <a:r>
              <a:rPr lang="es-AR" altLang="es-AR" sz="2000"/>
              <a:t>con el derecho real</a:t>
            </a:r>
            <a:endParaRPr lang="en-US" altLang="es-AR" sz="2000"/>
          </a:p>
        </p:txBody>
      </p:sp>
      <p:sp>
        <p:nvSpPr>
          <p:cNvPr id="65543" name="Line 10"/>
          <p:cNvSpPr>
            <a:spLocks noChangeShapeType="1"/>
          </p:cNvSpPr>
          <p:nvPr/>
        </p:nvSpPr>
        <p:spPr bwMode="auto">
          <a:xfrm flipH="1">
            <a:off x="3271838" y="39338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182688" y="3429000"/>
            <a:ext cx="20161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000"/>
              <a:t>Fuente legal</a:t>
            </a:r>
            <a:endParaRPr lang="en-US" altLang="es-AR" sz="2000"/>
          </a:p>
        </p:txBody>
      </p:sp>
      <p:sp>
        <p:nvSpPr>
          <p:cNvPr id="65545" name="Line 13"/>
          <p:cNvSpPr>
            <a:spLocks noChangeShapeType="1"/>
          </p:cNvSpPr>
          <p:nvPr/>
        </p:nvSpPr>
        <p:spPr bwMode="auto">
          <a:xfrm flipV="1">
            <a:off x="5072063" y="29241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206875" y="1989138"/>
            <a:ext cx="33131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000"/>
              <a:t>Carácter de acreedor</a:t>
            </a:r>
          </a:p>
          <a:p>
            <a:pPr eaLnBrk="1" hangingPunct="1"/>
            <a:r>
              <a:rPr lang="es-AR" altLang="es-AR" sz="2000"/>
              <a:t>o deudor inseparable</a:t>
            </a:r>
          </a:p>
          <a:p>
            <a:pPr eaLnBrk="1" hangingPunct="1"/>
            <a:r>
              <a:rPr lang="es-AR" altLang="es-AR" sz="2000"/>
              <a:t>de la calidad de propietario</a:t>
            </a:r>
          </a:p>
          <a:p>
            <a:pPr eaLnBrk="1" hangingPunct="1"/>
            <a:r>
              <a:rPr lang="es-AR" altLang="es-AR" sz="2000"/>
              <a:t>o poseedor de la cosa</a:t>
            </a:r>
            <a:endParaRPr lang="en-US" altLang="es-AR" sz="2000"/>
          </a:p>
        </p:txBody>
      </p:sp>
      <p:sp>
        <p:nvSpPr>
          <p:cNvPr id="65547" name="Line 16"/>
          <p:cNvSpPr>
            <a:spLocks noChangeShapeType="1"/>
          </p:cNvSpPr>
          <p:nvPr/>
        </p:nvSpPr>
        <p:spPr bwMode="auto">
          <a:xfrm>
            <a:off x="6007100" y="38608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7159625" y="3357563"/>
            <a:ext cx="252095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000"/>
              <a:t>Deudor será quien</a:t>
            </a:r>
          </a:p>
          <a:p>
            <a:pPr eaLnBrk="1" hangingPunct="1"/>
            <a:r>
              <a:rPr lang="es-AR" altLang="es-AR" sz="2000"/>
              <a:t>esté en relación con </a:t>
            </a:r>
          </a:p>
          <a:p>
            <a:pPr eaLnBrk="1" hangingPunct="1"/>
            <a:r>
              <a:rPr lang="es-AR" altLang="es-AR" sz="2000"/>
              <a:t>la cosa</a:t>
            </a:r>
            <a:endParaRPr lang="en-US" altLang="es-AR" sz="2000"/>
          </a:p>
        </p:txBody>
      </p:sp>
      <p:sp>
        <p:nvSpPr>
          <p:cNvPr id="65549" name="Line 22"/>
          <p:cNvSpPr>
            <a:spLocks noChangeShapeType="1"/>
          </p:cNvSpPr>
          <p:nvPr/>
        </p:nvSpPr>
        <p:spPr bwMode="auto">
          <a:xfrm>
            <a:off x="5503863" y="4221163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943725" y="4724400"/>
            <a:ext cx="2808288" cy="1009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000"/>
              <a:t>Si la cosa se transmite</a:t>
            </a:r>
          </a:p>
          <a:p>
            <a:pPr eaLnBrk="1" hangingPunct="1"/>
            <a:r>
              <a:rPr lang="es-AR" altLang="es-AR" sz="2000"/>
              <a:t>grava al nuevo dueño</a:t>
            </a:r>
          </a:p>
          <a:p>
            <a:pPr eaLnBrk="1" hangingPunct="1"/>
            <a:r>
              <a:rPr lang="es-AR" altLang="es-AR" sz="2000"/>
              <a:t>liberando al anterior </a:t>
            </a:r>
            <a:r>
              <a:rPr lang="es-AR" altLang="es-AR" sz="2000" b="1"/>
              <a:t>¿?</a:t>
            </a:r>
            <a:endParaRPr lang="en-US" altLang="es-AR" sz="2000" b="1"/>
          </a:p>
        </p:txBody>
      </p:sp>
      <p:sp>
        <p:nvSpPr>
          <p:cNvPr id="65551" name="Line 25"/>
          <p:cNvSpPr>
            <a:spLocks noChangeShapeType="1"/>
          </p:cNvSpPr>
          <p:nvPr/>
        </p:nvSpPr>
        <p:spPr bwMode="auto">
          <a:xfrm>
            <a:off x="5143500" y="42211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3667919" y="5503863"/>
            <a:ext cx="3275806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000" dirty="0"/>
              <a:t>El deudor responde con</a:t>
            </a:r>
          </a:p>
          <a:p>
            <a:pPr eaLnBrk="1" hangingPunct="1"/>
            <a:r>
              <a:rPr lang="es-AR" altLang="es-AR" sz="2000" dirty="0"/>
              <a:t>todo su </a:t>
            </a:r>
            <a:r>
              <a:rPr lang="es-AR" altLang="es-AR" sz="2000" dirty="0" smtClean="0"/>
              <a:t>patrimonio (</a:t>
            </a:r>
            <a:r>
              <a:rPr lang="es-AR" altLang="es-AR" sz="1400" b="1" dirty="0" smtClean="0"/>
              <a:t>no siempre)</a:t>
            </a:r>
            <a:endParaRPr lang="en-US" altLang="es-AR" sz="1400" b="1" dirty="0"/>
          </a:p>
        </p:txBody>
      </p:sp>
      <p:sp>
        <p:nvSpPr>
          <p:cNvPr id="65553" name="Line 27"/>
          <p:cNvSpPr>
            <a:spLocks noChangeShapeType="1"/>
          </p:cNvSpPr>
          <p:nvPr/>
        </p:nvSpPr>
        <p:spPr bwMode="auto">
          <a:xfrm flipH="1">
            <a:off x="2911475" y="4221163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255713" y="5157788"/>
            <a:ext cx="22320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sz="2000"/>
              <a:t>Deudor se libera </a:t>
            </a:r>
          </a:p>
          <a:p>
            <a:pPr eaLnBrk="1" hangingPunct="1"/>
            <a:r>
              <a:rPr lang="es-AR" altLang="es-AR" sz="2000"/>
              <a:t>abandonando la </a:t>
            </a:r>
          </a:p>
          <a:p>
            <a:pPr eaLnBrk="1" hangingPunct="1"/>
            <a:r>
              <a:rPr lang="es-AR" altLang="es-AR" sz="2000"/>
              <a:t>Cosa </a:t>
            </a:r>
            <a:r>
              <a:rPr lang="es-AR" altLang="es-AR" sz="2000" b="1"/>
              <a:t>¿?</a:t>
            </a:r>
            <a:endParaRPr lang="en-US" altLang="es-AR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31" grpId="0" animBg="1"/>
      <p:bldP spid="30734" grpId="0" animBg="1"/>
      <p:bldP spid="30740" grpId="0" animBg="1"/>
      <p:bldP spid="30743" grpId="0" animBg="1"/>
      <p:bldP spid="30746" grpId="0" animBg="1"/>
      <p:bldP spid="307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6996" y="692696"/>
            <a:ext cx="9361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 smtClean="0"/>
              <a:t>Caracteres </a:t>
            </a:r>
            <a:r>
              <a:rPr lang="es-AR" sz="2800" b="1" dirty="0"/>
              <a:t>de las obligaciones </a:t>
            </a:r>
            <a:r>
              <a:rPr lang="es-AR" sz="2800" b="1" dirty="0" err="1" smtClean="0"/>
              <a:t>propter</a:t>
            </a:r>
            <a:r>
              <a:rPr lang="es-AR" sz="2800" b="1" dirty="0" smtClean="0"/>
              <a:t> rem</a:t>
            </a:r>
          </a:p>
          <a:p>
            <a:endParaRPr lang="es-A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Son </a:t>
            </a:r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obligaciones ‘ex </a:t>
            </a:r>
            <a:r>
              <a:rPr lang="es-A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lege</a:t>
            </a: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Afectan </a:t>
            </a:r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al titular de una relación de señorío en cuanto tal -propietario o </a:t>
            </a: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poseedor-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transmiten junto a la relación de señorío.  Por ello, la obligación pasa del autor al sucesor y el primero se libera</a:t>
            </a: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obligado </a:t>
            </a: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originario responde </a:t>
            </a:r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con todo su </a:t>
            </a: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patrimonio.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obligado subsiguiente solo con la cosa (art.1937)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A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abandono de la cosa libera, </a:t>
            </a:r>
            <a:r>
              <a:rPr lang="es-AR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salvo ley en contrario</a:t>
            </a:r>
            <a:endParaRPr lang="es-AR" sz="2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s-ES" altLang="es-AR" dirty="0" smtClean="0">
                <a:latin typeface="Tahoma" panose="020B0604030504040204" pitchFamily="34" charset="0"/>
                <a:cs typeface="Tahoma" panose="020B0604030504040204" pitchFamily="34" charset="0"/>
              </a:rPr>
              <a:t>Normas que nos pueden ayudar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2975" y="2362200"/>
            <a:ext cx="8829675" cy="3724275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s-ES" altLang="es-AR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Código Civil y Comercial de la Nación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s-ES" altLang="es-AR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s-ES" altLang="es-AR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Art. 1937. Transmisiones al sucesor.</a:t>
            </a:r>
            <a:r>
              <a:rPr lang="es-ES" altLang="es-A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El sucesor particular sucede a su antecesor en las </a:t>
            </a:r>
            <a:r>
              <a:rPr lang="es-ES" altLang="es-AR" sz="20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obligaciones inherentes a la posesión sobre la cosa</a:t>
            </a:r>
            <a:r>
              <a:rPr lang="es-ES" altLang="es-A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; pero el sucesor particular </a:t>
            </a:r>
            <a:r>
              <a:rPr lang="es-ES" altLang="es-AR" sz="20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responde sólo con la cosa</a:t>
            </a:r>
            <a:r>
              <a:rPr lang="es-ES" altLang="es-A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sobre la cual recae el derecho real. El </a:t>
            </a:r>
            <a:r>
              <a:rPr lang="es-ES" altLang="es-AR" sz="20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antecesor queda liberado</a:t>
            </a:r>
            <a:r>
              <a:rPr lang="es-ES" altLang="es-A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es-AR" sz="20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excepto estipulación o disposición legal</a:t>
            </a:r>
            <a:r>
              <a:rPr lang="es-ES" altLang="es-A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s-ES" altLang="es-AR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s-ES" altLang="es-AR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s-ES" altLang="es-AR" sz="2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Art. 1991.- Gastos.</a:t>
            </a:r>
            <a:r>
              <a:rPr lang="es-ES" altLang="es-A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 Cada condómino debe pagar los gastos de conservación y reparación de la cosa y las mejoras necesarias y reembolsar a los otros lo que hayan pagado en exceso con relación a sus partes indivisas. </a:t>
            </a:r>
            <a:r>
              <a:rPr lang="es-ES" altLang="es-AR" sz="2000" u="sng" dirty="0" smtClean="0">
                <a:latin typeface="Tahoma" panose="020B0604030504040204" pitchFamily="34" charset="0"/>
                <a:cs typeface="Tahoma" panose="020B0604030504040204" pitchFamily="34" charset="0"/>
              </a:rPr>
              <a:t>No puede liberarse de estas obligaciones por la renuncia a su derecho</a:t>
            </a:r>
            <a:r>
              <a:rPr lang="es-ES" altLang="es-AR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3556" name="Rectángulo redondeado 3"/>
          <p:cNvSpPr>
            <a:spLocks noChangeArrowheads="1"/>
          </p:cNvSpPr>
          <p:nvPr/>
        </p:nvSpPr>
        <p:spPr bwMode="auto">
          <a:xfrm>
            <a:off x="857250" y="2997200"/>
            <a:ext cx="8915400" cy="1584325"/>
          </a:xfrm>
          <a:prstGeom prst="roundRect">
            <a:avLst>
              <a:gd name="adj" fmla="val 16667"/>
            </a:avLst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AR" sz="1800"/>
          </a:p>
        </p:txBody>
      </p:sp>
      <p:sp>
        <p:nvSpPr>
          <p:cNvPr id="23557" name="Rectángulo 4"/>
          <p:cNvSpPr>
            <a:spLocks noChangeArrowheads="1"/>
          </p:cNvSpPr>
          <p:nvPr/>
        </p:nvSpPr>
        <p:spPr bwMode="auto">
          <a:xfrm>
            <a:off x="942975" y="4941888"/>
            <a:ext cx="8953500" cy="1800225"/>
          </a:xfrm>
          <a:prstGeom prst="rect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" altLang="es-AR" sz="1800"/>
          </a:p>
        </p:txBody>
      </p:sp>
    </p:spTree>
    <p:extLst>
      <p:ext uri="{BB962C8B-B14F-4D97-AF65-F5344CB8AC3E}">
        <p14:creationId xmlns:p14="http://schemas.microsoft.com/office/powerpoint/2010/main" val="2967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3556" grpId="0" animBg="1"/>
      <p:bldP spid="2355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 anchor="b"/>
          <a:lstStyle/>
          <a:p>
            <a:pPr algn="ctr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Dos ejemplos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822325" y="2362200"/>
            <a:ext cx="8950325" cy="4306888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es-ES" sz="2800" u="sng" smtClean="0">
                <a:latin typeface="Tahoma" pitchFamily="34" charset="0"/>
                <a:cs typeface="Tahoma" pitchFamily="34" charset="0"/>
              </a:rPr>
              <a:t>Compra de heladera en cuotas</a:t>
            </a:r>
          </a:p>
          <a:p>
            <a:pPr lvl="1" algn="just" eaLnBrk="1" hangingPunct="1">
              <a:defRPr/>
            </a:pPr>
            <a:r>
              <a:rPr lang="es-ES" sz="2400" smtClean="0">
                <a:latin typeface="Tahoma" pitchFamily="34" charset="0"/>
                <a:cs typeface="Tahoma" pitchFamily="34" charset="0"/>
              </a:rPr>
              <a:t>Antes de terminar de pagar las cuotas la vende</a:t>
            </a:r>
          </a:p>
          <a:p>
            <a:pPr lvl="1" algn="just" eaLnBrk="1" hangingPunct="1">
              <a:defRPr/>
            </a:pPr>
            <a:r>
              <a:rPr lang="es-ES" sz="2400" smtClean="0">
                <a:latin typeface="Tahoma" pitchFamily="34" charset="0"/>
                <a:cs typeface="Tahoma" pitchFamily="34" charset="0"/>
              </a:rPr>
              <a:t>Quién es el deudor ?</a:t>
            </a:r>
          </a:p>
          <a:p>
            <a:pPr lvl="1" algn="just" eaLnBrk="1" hangingPunct="1">
              <a:defRPr/>
            </a:pPr>
            <a:r>
              <a:rPr lang="es-ES" sz="2400" smtClean="0">
                <a:latin typeface="Tahoma" pitchFamily="34" charset="0"/>
                <a:cs typeface="Tahoma" pitchFamily="34" charset="0"/>
              </a:rPr>
              <a:t>La deuda se transmite con la heladera ?</a:t>
            </a:r>
          </a:p>
          <a:p>
            <a:pPr lvl="1" algn="just" eaLnBrk="1" hangingPunct="1">
              <a:defRPr/>
            </a:pPr>
            <a:endParaRPr lang="es-ES" sz="2400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>
              <a:defRPr/>
            </a:pPr>
            <a:r>
              <a:rPr lang="es-ES" sz="2400" u="sng" smtClean="0">
                <a:latin typeface="Tahoma" pitchFamily="34" charset="0"/>
                <a:cs typeface="Tahoma" pitchFamily="34" charset="0"/>
              </a:rPr>
              <a:t>Casa en condominio</a:t>
            </a:r>
          </a:p>
          <a:p>
            <a:pPr lvl="1" algn="just" eaLnBrk="1" hangingPunct="1">
              <a:defRPr/>
            </a:pPr>
            <a:r>
              <a:rPr lang="es-ES" sz="2400" smtClean="0">
                <a:latin typeface="Tahoma" pitchFamily="34" charset="0"/>
                <a:cs typeface="Tahoma" pitchFamily="34" charset="0"/>
              </a:rPr>
              <a:t>Filtraciones de agua en el techo</a:t>
            </a:r>
          </a:p>
          <a:p>
            <a:pPr lvl="1" algn="just" eaLnBrk="1" hangingPunct="1">
              <a:defRPr/>
            </a:pPr>
            <a:r>
              <a:rPr lang="es-ES" sz="2400" smtClean="0">
                <a:latin typeface="Tahoma" pitchFamily="34" charset="0"/>
                <a:cs typeface="Tahoma" pitchFamily="34" charset="0"/>
              </a:rPr>
              <a:t>Uno de los condóminos arregla el techo</a:t>
            </a:r>
          </a:p>
          <a:p>
            <a:pPr lvl="1" eaLnBrk="1" hangingPunct="1">
              <a:defRPr/>
            </a:pPr>
            <a:r>
              <a:rPr lang="es-ES" sz="2400" smtClean="0">
                <a:latin typeface="Tahoma" pitchFamily="34" charset="0"/>
                <a:cs typeface="Tahoma" pitchFamily="34" charset="0"/>
              </a:rPr>
              <a:t>El condómino que no contribuyó luego                                                                   vende su parte ideal o indivisa</a:t>
            </a:r>
          </a:p>
        </p:txBody>
      </p:sp>
      <p:pic>
        <p:nvPicPr>
          <p:cNvPr id="2150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362200"/>
            <a:ext cx="2676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695825"/>
            <a:ext cx="24399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Objetivos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4294967295"/>
          </p:nvPr>
        </p:nvSpPr>
        <p:spPr>
          <a:xfrm>
            <a:off x="1439863" y="1719263"/>
            <a:ext cx="7591425" cy="4411662"/>
          </a:xfrm>
        </p:spPr>
        <p:txBody>
          <a:bodyPr/>
          <a:lstStyle/>
          <a:p>
            <a:pPr eaLnBrk="1" hangingPunct="1"/>
            <a:r>
              <a:rPr lang="es-ES" altLang="es-AR" smtClean="0"/>
              <a:t>Comprender principios, normas y jurisprudencia del derecho de las obligaciones</a:t>
            </a:r>
          </a:p>
          <a:p>
            <a:pPr eaLnBrk="1" hangingPunct="1"/>
            <a:r>
              <a:rPr lang="es-ES" altLang="es-AR" smtClean="0"/>
              <a:t>Vocabulario</a:t>
            </a:r>
          </a:p>
          <a:p>
            <a:pPr eaLnBrk="1" hangingPunct="1"/>
            <a:r>
              <a:rPr lang="es-ES" altLang="es-AR" smtClean="0"/>
              <a:t>Resolver casos prácticos</a:t>
            </a:r>
          </a:p>
          <a:p>
            <a:pPr eaLnBrk="1" hangingPunct="1"/>
            <a:r>
              <a:rPr lang="es-ES" altLang="es-AR" smtClean="0"/>
              <a:t>Subsumir</a:t>
            </a:r>
          </a:p>
          <a:p>
            <a:pPr eaLnBrk="1" hangingPunct="1"/>
            <a:r>
              <a:rPr lang="es-ES" altLang="es-AR" smtClean="0"/>
              <a:t>Capacidad crítica</a:t>
            </a:r>
          </a:p>
          <a:p>
            <a:pPr eaLnBrk="1" hangingPunct="1"/>
            <a:r>
              <a:rPr lang="es-ES" altLang="es-AR" smtClean="0"/>
              <a:t>Ejercicio ético profesión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4000" smtClean="0"/>
              <a:t>OBLIGACIONES PROPTER REM</a:t>
            </a:r>
            <a:endParaRPr lang="en-US" altLang="es-AR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600200"/>
            <a:ext cx="9409113" cy="48529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_tradnl" altLang="es-AR" sz="2800" b="1" smtClean="0"/>
              <a:t>Caso A</a:t>
            </a:r>
            <a:r>
              <a:rPr lang="es-ES_tradnl" altLang="es-AR" sz="2800" smtClean="0"/>
              <a:t>: Juan Carlos compra una heladera a crédito. Debe pagar diez cuotas mensuales de cincuenta pesos cada una. Abona tres cuotas y se la vende a Marcelo.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smtClean="0"/>
              <a:t> ¿Juan Carlos tiene que seguir pagando las cuotas? _______________ .-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smtClean="0"/>
              <a:t>¿Puede argumentar que no paga más pues no es el dueño de la heladera? _____ .-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smtClean="0"/>
              <a:t>¿El vendedor originario puede reclamarle a Marcelo las cuotas impagas? _____ , 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smtClean="0"/>
              <a:t>¿Por qué? (busque un fundamento normativo? __________________________ .- </a:t>
            </a:r>
            <a:endParaRPr lang="en-US" altLang="es-AR" sz="28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59175" y="3068638"/>
            <a:ext cx="61563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SI, PUES EL FUE QUIEN CONTRATO</a:t>
            </a:r>
            <a:endParaRPr lang="en-US" altLang="es-AR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6276975" y="4292600"/>
            <a:ext cx="80963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AR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503863" y="3860800"/>
            <a:ext cx="3725862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NO, POR LA MISMA RAZON </a:t>
            </a:r>
            <a:endParaRPr lang="en-US" altLang="es-AR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5143500" y="4652963"/>
            <a:ext cx="3727450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NO, PORQUE NO ES DEUDOR</a:t>
            </a:r>
            <a:endParaRPr lang="en-US" altLang="es-AR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133475" y="5661025"/>
            <a:ext cx="8020050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ART 1021 1022 C.C.: EFECTO RELATIVO DE LAS OBLIGACIONES</a:t>
            </a:r>
            <a:endParaRPr lang="en-US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 animBg="1"/>
      <p:bldP spid="6154" grpId="0" animBg="1"/>
      <p:bldP spid="615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 anchor="b"/>
          <a:lstStyle/>
          <a:p>
            <a:pPr algn="ctr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Ejemplo</a:t>
            </a:r>
          </a:p>
        </p:txBody>
      </p:sp>
      <p:sp>
        <p:nvSpPr>
          <p:cNvPr id="68611" name="Marcador de contenido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Muro medianero</a:t>
            </a:r>
          </a:p>
          <a:p>
            <a:pPr lvl="1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Gastos por conservación del muro</a:t>
            </a:r>
          </a:p>
          <a:p>
            <a:pPr lvl="1" eaLnBrk="1" hangingPunct="1"/>
            <a:r>
              <a:rPr lang="es-ES" altLang="es-AR" smtClean="0">
                <a:latin typeface="Tahoma" panose="020B0604030504040204" pitchFamily="34" charset="0"/>
                <a:cs typeface="Tahoma" panose="020B0604030504040204" pitchFamily="34" charset="0"/>
              </a:rPr>
              <a:t>Uno de los condóminos (condominio de indivisión forzosa perdurable) paga todo el arreglo.</a:t>
            </a:r>
          </a:p>
          <a:p>
            <a:pPr lvl="1" eaLnBrk="1" hangingPunct="1"/>
            <a:endParaRPr lang="es-ES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612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4365625"/>
            <a:ext cx="28829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2600" b="1" u="sng" smtClean="0"/>
              <a:t>OBLIGACIONES PROPTER REM</a:t>
            </a:r>
            <a:br>
              <a:rPr lang="es-AR" altLang="es-AR" sz="2600" b="1" u="sng" smtClean="0"/>
            </a:br>
            <a:r>
              <a:rPr lang="es-AR" altLang="es-AR" sz="2600" smtClean="0"/>
              <a:t> </a:t>
            </a:r>
            <a:r>
              <a:rPr lang="es-ES_tradnl" altLang="es-AR" sz="2400" b="1" i="1" smtClean="0"/>
              <a:t>Para resolver  leamos los arts. 2014; 2028; 2029; 2030  2032, Código Civil y Comercial</a:t>
            </a:r>
            <a:r>
              <a:rPr lang="es-ES_tradnl" altLang="es-AR" sz="2400" b="1" smtClean="0"/>
              <a:t>)</a:t>
            </a:r>
            <a:endParaRPr lang="en-US" altLang="es-AR" sz="24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988" y="1700213"/>
            <a:ext cx="9409112" cy="4852987"/>
          </a:xfrm>
        </p:spPr>
        <p:txBody>
          <a:bodyPr/>
          <a:lstStyle/>
          <a:p>
            <a:pPr algn="just" eaLnBrk="1" hangingPunct="1"/>
            <a:r>
              <a:rPr lang="es-ES_tradnl" alt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C: Como efecto de un fuerte temblor se agrieta la pared medianera que separa los inmuebles de José Luis y Alberto. La reparación la abona José Luis por la suma de $ 20.000. Alberto vende la casa a Gustavo, sin contribuir al costo del arreglo.-</a:t>
            </a:r>
          </a:p>
          <a:p>
            <a:pPr algn="just" eaLnBrk="1" hangingPunct="1"/>
            <a:endParaRPr lang="es-ES_tradnl" alt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s-ES" altLang="es-A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2014</a:t>
            </a: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.- Cobro de la medianería. El que construye el muro de cerramiento contiguo </a:t>
            </a:r>
            <a:r>
              <a:rPr lang="es-ES" altLang="es-AR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tiene derecho a reclamar</a:t>
            </a:r>
            <a:r>
              <a:rPr lang="es-ES" altLang="es-A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al titular colindante la </a:t>
            </a:r>
            <a:r>
              <a:rPr lang="es-ES" altLang="es-AR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mitad del valor</a:t>
            </a:r>
            <a:r>
              <a:rPr lang="es-ES" altLang="es-A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terreno</a:t>
            </a: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del muro y de sus cimientos. Si lo construye encaballado, sólo puede exigir la mitad del valor del muro y de sus cimientos. </a:t>
            </a:r>
            <a:endParaRPr lang="es-ES_tradnl" altLang="es-A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457200"/>
            <a:ext cx="9258300" cy="884238"/>
          </a:xfrm>
        </p:spPr>
        <p:txBody>
          <a:bodyPr/>
          <a:lstStyle/>
          <a:p>
            <a:pPr eaLnBrk="1" hangingPunct="1"/>
            <a:r>
              <a:rPr lang="es-AR" altLang="es-AR" sz="2600" smtClean="0"/>
              <a:t>OBLIGACIONES PROPTER REM. Muro Medianero</a:t>
            </a:r>
            <a:br>
              <a:rPr lang="es-AR" altLang="es-AR" sz="2600" smtClean="0"/>
            </a:br>
            <a:endParaRPr lang="en-US" altLang="es-AR" sz="2600" b="1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981075"/>
            <a:ext cx="9409113" cy="56880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2028.- Abdicación de la medianería</a:t>
            </a:r>
            <a:r>
              <a:rPr lang="es-ES" altLang="es-A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El condómino requerido para el pago de créditos originados por la construcción, conservación o reconstrucción de un muro, </a:t>
            </a:r>
            <a:r>
              <a:rPr lang="es-ES" altLang="es-AR" sz="2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puede liberarse mediante la abdicación de su derecho de medianería</a:t>
            </a:r>
            <a:r>
              <a:rPr lang="es-ES" altLang="es-A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aun en los lugares donde el cerramiento es forzoso, a menos que el muro forme parte de una construcción que le pertenece o la deuda se haya originado en un hecho propio. No puede liberarse mediante la abdicación del derecho sobre el muro elevado o enterrado si mantiene su derecho sobre el muro de cerramiento. </a:t>
            </a:r>
          </a:p>
          <a:p>
            <a:pPr algn="just" eaLnBrk="1" hangingPunct="1">
              <a:lnSpc>
                <a:spcPct val="80000"/>
              </a:lnSpc>
            </a:pPr>
            <a:endParaRPr lang="es-ES" altLang="es-AR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altLang="es-A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ARTÍCULO 2029.- Alcance de la abdicación</a:t>
            </a:r>
            <a:r>
              <a:rPr lang="es-ES" altLang="es-A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La abdicación del derecho de medianería implica enajenar el derecho sobre el muro y el terreno en el que se asienta.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2600" smtClean="0"/>
              <a:t>OBLIGACIONES PROPTER REM</a:t>
            </a:r>
            <a:br>
              <a:rPr lang="es-AR" altLang="es-AR" sz="2600" smtClean="0"/>
            </a:br>
            <a:r>
              <a:rPr lang="es-AR" altLang="es-AR" sz="2600" smtClean="0"/>
              <a:t> </a:t>
            </a:r>
            <a:r>
              <a:rPr lang="es-ES_tradnl" altLang="es-AR" sz="2400" b="1" i="1" smtClean="0"/>
              <a:t>Para resolver correctamente este caso leamos los arts. 2014; 2028; 2029; 2030  2032, Código Civil y Comercial</a:t>
            </a:r>
            <a:endParaRPr lang="en-US" altLang="es-AR" sz="2400" b="1" i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988" y="2005013"/>
            <a:ext cx="9409112" cy="48529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_tradnl" alt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Caso C: Como efecto de un fuerte temblor se agrieta la pared medianera que separa los inmuebles de José Luis y Alberto. La reparación la abona José Luis por la suma de $ 20000. Alberto vende la casa a Gustavo, sin contribuir al costo del arreglo.-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alt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empresa constructora ¿ A quién puede reclamarle el pago si es que no le paga voluntariamente? ______________________________________.-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José Luis quiere cobrar la parte de su condómino en el arreglo de la pared. ¿A quien demanda? ________________________ .-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82688" y="4508500"/>
            <a:ext cx="85867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A JOSE LUIS POR SER QUIEN CONTRATO</a:t>
            </a:r>
            <a:endParaRPr lang="en-US" altLang="es-A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6788" y="5589588"/>
            <a:ext cx="842486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A GUSTAVO POR SER EL NUEVO CONDOMINO</a:t>
            </a:r>
            <a:endParaRPr lang="en-US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4000" smtClean="0"/>
              <a:t>OBLIGACIONES PROPTER REM</a:t>
            </a:r>
            <a:endParaRPr lang="en-US" altLang="es-AR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600200"/>
            <a:ext cx="9409113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AR" sz="2800" dirty="0" smtClean="0"/>
              <a:t>Si demanda a Alberto, ¿cómo lo defendería? </a:t>
            </a:r>
          </a:p>
          <a:p>
            <a:pPr eaLnBrk="1" hangingPunct="1">
              <a:lnSpc>
                <a:spcPct val="80000"/>
              </a:lnSpc>
            </a:pPr>
            <a:endParaRPr lang="es-ES_tradnl" altLang="es-AR" sz="28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altLang="es-AR" sz="2800" dirty="0" smtClean="0"/>
              <a:t>Si Gustavo fuera demandado por José Luis ¿con qué bienes responde? ____________________________</a:t>
            </a:r>
          </a:p>
          <a:p>
            <a:pPr eaLnBrk="1" hangingPunct="1">
              <a:lnSpc>
                <a:spcPct val="80000"/>
              </a:lnSpc>
            </a:pPr>
            <a:endParaRPr lang="es-ES_tradnl" altLang="es-AR" sz="28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altLang="es-AR" sz="2800" dirty="0" smtClean="0"/>
              <a:t>Si Gustavo quiere liberarse de la obligación de contribuir ¿qué debe hacer? _______________________________________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s-AR" sz="280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12825" y="2060575"/>
            <a:ext cx="87471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ALEGANDO QUE YA NO ES MAS CONDOMINO</a:t>
            </a:r>
            <a:endParaRPr lang="en-US" altLang="es-A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093788" y="4365625"/>
            <a:ext cx="8505825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DEBE ABANDONAR LA COSA</a:t>
            </a:r>
            <a:endParaRPr lang="en-US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altLang="es-AR" sz="4000" smtClean="0"/>
              <a:t>OBLIGACIONES PROPTER REM</a:t>
            </a:r>
            <a:endParaRPr lang="en-US" altLang="es-AR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600200"/>
            <a:ext cx="9409113" cy="4852988"/>
          </a:xfrm>
        </p:spPr>
        <p:txBody>
          <a:bodyPr/>
          <a:lstStyle/>
          <a:p>
            <a:pPr marL="1181100" lvl="2" indent="-487363" eaLnBrk="1" hangingPunct="1">
              <a:lnSpc>
                <a:spcPct val="80000"/>
              </a:lnSpc>
            </a:pPr>
            <a:r>
              <a:rPr lang="es-ES_tradnl" altLang="es-AR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¿Qué nos sugiere el análisis de los casos?</a:t>
            </a:r>
          </a:p>
          <a:p>
            <a:pPr eaLnBrk="1" hangingPunct="1">
              <a:lnSpc>
                <a:spcPct val="80000"/>
              </a:lnSpc>
            </a:pPr>
            <a:endParaRPr lang="es-ES_tradnl" alt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¿El régimen de las obligaciones reales es el normal o excepcional? </a:t>
            </a:r>
          </a:p>
          <a:p>
            <a:pPr eaLnBrk="1" hangingPunct="1">
              <a:lnSpc>
                <a:spcPct val="80000"/>
              </a:lnSpc>
            </a:pPr>
            <a:endParaRPr lang="es-ES_tradnl" altLang="es-A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S_tradnl" altLang="es-A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altLang="es-A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Existen las obligaciones reales? </a:t>
            </a:r>
          </a:p>
          <a:p>
            <a:pPr eaLnBrk="1" hangingPunct="1">
              <a:lnSpc>
                <a:spcPct val="80000"/>
              </a:lnSpc>
            </a:pPr>
            <a:endParaRPr lang="es-ES_tradnl" alt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s-ES_tradnl" altLang="es-A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AR" altLang="es-A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AR" altLang="es-AR" sz="2600" dirty="0">
                <a:latin typeface="Calibri" panose="020F0502020204030204" pitchFamily="34" charset="0"/>
                <a:cs typeface="Calibri" panose="020F0502020204030204" pitchFamily="34" charset="0"/>
              </a:rPr>
              <a:t>le otorga categoría jurídica, en forma definitiva, a las obligaciones </a:t>
            </a:r>
            <a:r>
              <a:rPr lang="es-AR" altLang="es-A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propter</a:t>
            </a:r>
            <a:r>
              <a:rPr lang="es-AR" altLang="es-AR" sz="2600" dirty="0">
                <a:latin typeface="Calibri" panose="020F0502020204030204" pitchFamily="34" charset="0"/>
                <a:cs typeface="Calibri" panose="020F0502020204030204" pitchFamily="34" charset="0"/>
              </a:rPr>
              <a:t> rem con </a:t>
            </a:r>
            <a:r>
              <a:rPr lang="es-AR" altLang="es-A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sanción </a:t>
            </a:r>
            <a:r>
              <a:rPr lang="es-AR" altLang="es-AR" sz="2600" dirty="0">
                <a:latin typeface="Calibri" panose="020F0502020204030204" pitchFamily="34" charset="0"/>
                <a:cs typeface="Calibri" panose="020F0502020204030204" pitchFamily="34" charset="0"/>
              </a:rPr>
              <a:t>del nuevo Código Civil y Comercial.</a:t>
            </a:r>
          </a:p>
          <a:p>
            <a:pPr eaLnBrk="1" hangingPunct="1">
              <a:lnSpc>
                <a:spcPct val="80000"/>
              </a:lnSpc>
            </a:pPr>
            <a:endParaRPr lang="en-US" altLang="es-AR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6425" y="3357563"/>
            <a:ext cx="931545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ES EXCEPCIONAL, PUES DEBE SURGIR DE LA LEY, SINO RIGE EL EFECTO</a:t>
            </a:r>
          </a:p>
          <a:p>
            <a:pPr algn="ctr" eaLnBrk="1" hangingPunct="1"/>
            <a:r>
              <a:rPr lang="es-AR" altLang="es-AR"/>
              <a:t>RELATIVO DE LOS DERECHOS PERSONALES</a:t>
            </a:r>
            <a:endParaRPr lang="en-US" altLang="es-A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79450" y="4724400"/>
            <a:ext cx="9315450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 dirty="0"/>
              <a:t>EXISTEN, PUES HAY CASOS REGULADOS EN NUESTRO CODIGO CIVIL</a:t>
            </a:r>
            <a:endParaRPr lang="en-US" alt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Casos de </a:t>
            </a:r>
            <a:b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obligaciones “propter rem”</a:t>
            </a:r>
            <a:endParaRPr lang="en-US" altLang="es-AR" sz="36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8588" y="1989138"/>
            <a:ext cx="8362950" cy="4608512"/>
          </a:xfrm>
        </p:spPr>
        <p:txBody>
          <a:bodyPr/>
          <a:lstStyle/>
          <a:p>
            <a:pPr algn="just" eaLnBrk="1" hangingPunct="1"/>
            <a:r>
              <a:rPr lang="es-ES_tradnl" alt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Obligación de conservación del muro medianero (art. 2018, 2027 y 2028, C.C.C.N.).</a:t>
            </a:r>
          </a:p>
          <a:p>
            <a:pPr algn="just" eaLnBrk="1" hangingPunct="1"/>
            <a:endParaRPr lang="es-ES" alt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es-ES" alt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s-ES_tradnl" alt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Obligación del condómino de soportar la parte proporcional de los gastos hechos en la cosa o por ella (art. 1991, C.C.C.N.).</a:t>
            </a:r>
          </a:p>
          <a:p>
            <a:pPr algn="just" eaLnBrk="1" hangingPunct="1"/>
            <a:endParaRPr lang="es-ES_tradnl" alt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es-ES_tradnl" alt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s-ES" alt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Obligación del propietario de concurrir al deslinde del predio. (art. 2267, C.C.C.N.)</a:t>
            </a:r>
          </a:p>
          <a:p>
            <a:pPr algn="just" eaLnBrk="1" hangingPunct="1"/>
            <a:endParaRPr lang="es-ES_tradnl" altLang="es-AR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s-ES" altLang="es-AR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s-ES_tradnl" altLang="es-AR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Casos de </a:t>
            </a:r>
            <a:b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obligaciones “propter rem”</a:t>
            </a:r>
            <a:endParaRPr lang="en-US" altLang="es-AR" sz="36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5350" y="1989138"/>
            <a:ext cx="9144000" cy="4176712"/>
          </a:xfrm>
        </p:spPr>
        <p:txBody>
          <a:bodyPr/>
          <a:lstStyle/>
          <a:p>
            <a:pPr algn="just" eaLnBrk="1" hangingPunct="1"/>
            <a:r>
              <a:rPr lang="es-ES" altLang="es-AR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Obligación de retirar árboles, arbustos u otras plantas que causan molestias que exceden de la normal tolerancia (art. 1982, C.C.C.N.)</a:t>
            </a:r>
          </a:p>
          <a:p>
            <a:pPr algn="just" eaLnBrk="1" hangingPunct="1"/>
            <a:endParaRPr lang="es-ES_tradnl" altLang="es-AR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AR" sz="24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Art. 1982 del nuevo código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s-ES" altLang="es-AR" sz="2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 dueño de un inmueble </a:t>
            </a:r>
            <a:r>
              <a:rPr lang="es-ES" altLang="es-AR" sz="2400" b="1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 puede tener</a:t>
            </a:r>
            <a:r>
              <a:rPr lang="es-ES" altLang="es-AR" sz="2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árboles, arbustos u otras plantas que causan molestias que exceden de la normal tolerancia. En tal caso, el dueño afectado </a:t>
            </a:r>
            <a:r>
              <a:rPr lang="es-ES" altLang="es-AR" sz="2400" b="1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puede exigir que sean retirados</a:t>
            </a:r>
            <a:r>
              <a:rPr lang="es-ES" altLang="es-AR" sz="2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 menos que el corte de ramas sea suficiente para evitar las molestias. Si las raíces penetran en su inmueble, el propietario </a:t>
            </a:r>
            <a:r>
              <a:rPr lang="es-ES" altLang="es-AR" sz="2400" b="1" u="sng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puede cortarlas por sí mismo</a:t>
            </a:r>
            <a:r>
              <a:rPr lang="es-ES" altLang="es-AR" sz="24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/>
            <a:endParaRPr lang="es-ES_tradnl" altLang="es-AR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indent="-304800" eaLnBrk="1" hangingPunct="1">
              <a:lnSpc>
                <a:spcPct val="80000"/>
              </a:lnSpc>
            </a:pPr>
            <a:endParaRPr lang="en-US" altLang="es-AR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4" name="Rectángulo 1"/>
          <p:cNvSpPr>
            <a:spLocks noChangeArrowheads="1"/>
          </p:cNvSpPr>
          <p:nvPr/>
        </p:nvSpPr>
        <p:spPr bwMode="auto">
          <a:xfrm>
            <a:off x="1039813" y="3429000"/>
            <a:ext cx="8999537" cy="3068638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3072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Caso de las </a:t>
            </a:r>
            <a:r>
              <a:rPr lang="es-AR" altLang="es-AR" sz="3600" u="sng" smtClean="0">
                <a:latin typeface="Tahoma" panose="020B0604030504040204" pitchFamily="34" charset="0"/>
                <a:cs typeface="Tahoma" panose="020B0604030504040204" pitchFamily="34" charset="0"/>
              </a:rPr>
              <a:t>deudas por expensas comunes</a:t>
            </a:r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 en la propiedad horizontal</a:t>
            </a:r>
            <a:endParaRPr lang="en-US" altLang="es-AR" sz="36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9700" y="3429000"/>
            <a:ext cx="5389563" cy="309562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_tradnl" altLang="es-A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¿Que son las expensas comunes?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ES" altLang="es-A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ES_tradnl" altLang="es-A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924175"/>
            <a:ext cx="27368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Objetivos 1º parte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4294967295"/>
          </p:nvPr>
        </p:nvSpPr>
        <p:spPr>
          <a:xfrm>
            <a:off x="1439863" y="1719263"/>
            <a:ext cx="7997825" cy="4411662"/>
          </a:xfrm>
        </p:spPr>
        <p:txBody>
          <a:bodyPr/>
          <a:lstStyle/>
          <a:p>
            <a:pPr eaLnBrk="1" hangingPunct="1"/>
            <a:r>
              <a:rPr lang="es-ES" altLang="es-AR" smtClean="0"/>
              <a:t>Diferenciar derechos reales y personales</a:t>
            </a:r>
          </a:p>
          <a:p>
            <a:pPr eaLnBrk="1" hangingPunct="1"/>
            <a:r>
              <a:rPr lang="es-ES" altLang="es-AR" smtClean="0"/>
              <a:t>Distinguir elementos accidentales y mora</a:t>
            </a:r>
          </a:p>
          <a:p>
            <a:pPr eaLnBrk="1" hangingPunct="1"/>
            <a:r>
              <a:rPr lang="es-ES" altLang="es-AR" smtClean="0"/>
              <a:t>Buena fe y efectos</a:t>
            </a:r>
          </a:p>
          <a:p>
            <a:pPr eaLnBrk="1" hangingPunct="1"/>
            <a:r>
              <a:rPr lang="es-ES" altLang="es-AR" smtClean="0"/>
              <a:t>Distinguir faz estática de dinámica</a:t>
            </a:r>
          </a:p>
          <a:p>
            <a:pPr eaLnBrk="1" hangingPunct="1"/>
            <a:r>
              <a:rPr lang="es-ES" altLang="es-AR" smtClean="0"/>
              <a:t>Medios extinción</a:t>
            </a:r>
          </a:p>
          <a:p>
            <a:pPr eaLnBrk="1" hangingPunct="1"/>
            <a:r>
              <a:rPr lang="es-ES" altLang="es-AR" smtClean="0"/>
              <a:t>Consumidor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Casos de las </a:t>
            </a:r>
            <a:r>
              <a:rPr lang="es-AR" altLang="es-AR" sz="3600" u="sng" smtClean="0">
                <a:latin typeface="Tahoma" panose="020B0604030504040204" pitchFamily="34" charset="0"/>
                <a:cs typeface="Tahoma" panose="020B0604030504040204" pitchFamily="34" charset="0"/>
              </a:rPr>
              <a:t>deudas por expensas comunes</a:t>
            </a:r>
            <a:r>
              <a:rPr lang="es-AR" altLang="es-AR" sz="3600" smtClean="0">
                <a:latin typeface="Tahoma" panose="020B0604030504040204" pitchFamily="34" charset="0"/>
                <a:cs typeface="Tahoma" panose="020B0604030504040204" pitchFamily="34" charset="0"/>
              </a:rPr>
              <a:t> en la propiedad horizontal</a:t>
            </a:r>
            <a:endParaRPr lang="en-US" altLang="es-AR" sz="36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0888" y="1989138"/>
            <a:ext cx="7200900" cy="4868862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Art. 2048 del código unificado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“Cada propietario …, </a:t>
            </a:r>
            <a:r>
              <a:rPr lang="es-ES" altLang="es-A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debe pagar</a:t>
            </a: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las expensas comunes ordinarias </a:t>
            </a:r>
            <a:r>
              <a:rPr lang="es-ES" altLang="es-A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 administración y reparación o sustitución</a:t>
            </a: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las cosas y partes comunes o bienes del consorcio, necesarias para mantener en </a:t>
            </a:r>
            <a:r>
              <a:rPr lang="es-ES" altLang="es-A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buen estado las condiciones de seguridad, comodidad y decoro del inmueble </a:t>
            </a: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 las resultantes de las </a:t>
            </a:r>
            <a:r>
              <a:rPr lang="es-ES" altLang="es-A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obligaciones impuestas</a:t>
            </a: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 administrador por la ley, por el reglamento o por la asamblea.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Igualmente son expensas comunes ordinarias las requeridas por las </a:t>
            </a:r>
            <a:r>
              <a:rPr lang="es-ES" altLang="es-A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instalaciones necesarias </a:t>
            </a: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el acceso o circulación de personas con discapacidad, fijas o móviles, y para las </a:t>
            </a:r>
            <a:r>
              <a:rPr lang="es-ES" altLang="es-A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vías de evacuación alternativas</a:t>
            </a: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para casos de siniestros.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Debe también pagar las expensas comunes extraordinarias </a:t>
            </a:r>
            <a:r>
              <a:rPr lang="es-ES" altLang="es-A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dispuestas por resolución de la asamblea</a:t>
            </a:r>
            <a:r>
              <a:rPr lang="es-ES" alt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/>
            <a:endParaRPr lang="es-ES_tradnl" altLang="es-AR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/>
            <a:endParaRPr lang="es-ES" altLang="es-AR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</a:pPr>
            <a:endParaRPr lang="es-ES_tradnl" altLang="es-AR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2" name="Rectángulo redondeado 1"/>
          <p:cNvSpPr>
            <a:spLocks noChangeArrowheads="1"/>
          </p:cNvSpPr>
          <p:nvPr/>
        </p:nvSpPr>
        <p:spPr bwMode="auto">
          <a:xfrm>
            <a:off x="534988" y="1916113"/>
            <a:ext cx="7416800" cy="4941887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  <p:pic>
        <p:nvPicPr>
          <p:cNvPr id="77829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781300"/>
            <a:ext cx="1593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n-US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La deuda por expensas comunes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9813" y="2636838"/>
            <a:ext cx="8362950" cy="3773487"/>
          </a:xfrm>
        </p:spPr>
        <p:txBody>
          <a:bodyPr/>
          <a:lstStyle/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A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Art. 2049 primer párrafo del Código Civil y Comercial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propietarios </a:t>
            </a:r>
            <a:r>
              <a:rPr lang="es-ES" altLang="es-AR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no pueden liberarse</a:t>
            </a: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del pago de ninguna expensa o contribución a su cargo </a:t>
            </a:r>
            <a:r>
              <a:rPr lang="es-ES" altLang="es-AR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aun con respecto a las devengadas antes de su adquisición</a:t>
            </a: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por renuncia al uso y goce de los bienes o servicios comunes, por enajenación voluntaria o forzosa, ni por abandono de su unidad funcional</a:t>
            </a:r>
            <a:r>
              <a:rPr lang="es-ES" altLang="es-AR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AR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A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Art. 2050 del Código Civil y Comercial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A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Obligados al pago de expensas. 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Además del propietario, y </a:t>
            </a:r>
            <a:r>
              <a:rPr lang="es-ES" altLang="es-AR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sin implicar liberación de éste</a:t>
            </a: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están obligados al pago de los gastos y contribuciones de la propiedad horizontal </a:t>
            </a:r>
            <a:r>
              <a:rPr lang="es-ES" altLang="es-AR" sz="2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los que sean poseedores por cualquier título</a:t>
            </a:r>
            <a:r>
              <a:rPr lang="es-ES" altLang="es-A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AR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6" name="Rectángulo redondeado 1"/>
          <p:cNvSpPr>
            <a:spLocks noChangeArrowheads="1"/>
          </p:cNvSpPr>
          <p:nvPr/>
        </p:nvSpPr>
        <p:spPr bwMode="auto">
          <a:xfrm>
            <a:off x="1255713" y="2565400"/>
            <a:ext cx="8351837" cy="1871663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  <p:sp>
        <p:nvSpPr>
          <p:cNvPr id="33797" name="Rectángulo 2"/>
          <p:cNvSpPr>
            <a:spLocks noChangeArrowheads="1"/>
          </p:cNvSpPr>
          <p:nvPr/>
        </p:nvSpPr>
        <p:spPr bwMode="auto">
          <a:xfrm>
            <a:off x="1398588" y="4581525"/>
            <a:ext cx="7993062" cy="2016125"/>
          </a:xfrm>
          <a:prstGeom prst="rect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Como funciona el sistema 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9813" y="2636838"/>
            <a:ext cx="8362950" cy="3773487"/>
          </a:xfrm>
        </p:spPr>
        <p:txBody>
          <a:bodyPr/>
          <a:lstStyle/>
          <a:p>
            <a:pPr marL="361950" indent="-304800" algn="just" eaLnBrk="1" hangingPunct="1"/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El vendedor y el adquirente del departamento responden por las deudas por expensas comunes </a:t>
            </a:r>
            <a:r>
              <a:rPr lang="es-ES_tradnl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nacidas en su cabeza ilimitadamente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.  (</a:t>
            </a:r>
            <a:r>
              <a:rPr lang="es-ES_tradnl" altLang="es-AR" sz="2400" i="1" smtClean="0">
                <a:latin typeface="Tahoma" panose="020B0604030504040204" pitchFamily="34" charset="0"/>
                <a:cs typeface="Tahoma" panose="020B0604030504040204" pitchFamily="34" charset="0"/>
              </a:rPr>
              <a:t>arts. 2049, 242 y 743 C.C.C.N.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62000" lvl="1" indent="-304800" algn="just" eaLnBrk="1" hangingPunct="1"/>
            <a:endParaRPr lang="es-ES_tradnl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indent="-304800" algn="just" eaLnBrk="1" hangingPunct="1">
              <a:lnSpc>
                <a:spcPct val="80000"/>
              </a:lnSpc>
            </a:pPr>
            <a:endParaRPr lang="es-ES_tradnl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just" eaLnBrk="1" hangingPunct="1">
              <a:buClr>
                <a:srgbClr val="003366"/>
              </a:buClr>
            </a:pP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Pero el adquirente responde </a:t>
            </a:r>
            <a:r>
              <a:rPr lang="es-ES_tradnl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sólo con el departamento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por las deudas nacidas en cabeza de su vendedor (autor), y </a:t>
            </a:r>
            <a:r>
              <a:rPr lang="es-ES_tradnl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ambos carecen del derecho de abandono.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s-ES_tradnl" altLang="es-AR" sz="2400" i="1" smtClean="0">
                <a:latin typeface="Tahoma" panose="020B0604030504040204" pitchFamily="34" charset="0"/>
                <a:cs typeface="Tahoma" panose="020B0604030504040204" pitchFamily="34" charset="0"/>
              </a:rPr>
              <a:t>arts. 1937 y 2049, </a:t>
            </a:r>
            <a:r>
              <a:rPr lang="es-ES_tradnl" altLang="es-AR" sz="2400" i="1" smtClean="0">
                <a:solidFill>
                  <a:srgbClr val="0033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C.C.C.N.</a:t>
            </a:r>
            <a:r>
              <a:rPr lang="es-ES_tradnl" altLang="es-AR" sz="2400" smtClean="0">
                <a:solidFill>
                  <a:srgbClr val="0033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61950" indent="-304800" algn="just" eaLnBrk="1" hangingPunct="1"/>
            <a:endParaRPr lang="es-ES_tradnl" altLang="es-AR" sz="2400" u="sng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457200"/>
            <a:ext cx="9258300" cy="955675"/>
          </a:xfrm>
        </p:spPr>
        <p:txBody>
          <a:bodyPr/>
          <a:lstStyle/>
          <a:p>
            <a:pPr eaLnBrk="1" hangingPunct="1"/>
            <a:r>
              <a:rPr lang="es-AR" altLang="es-AR" sz="4000" smtClean="0"/>
              <a:t>Deudas por Expensas</a:t>
            </a:r>
            <a:endParaRPr lang="en-US" altLang="es-AR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1557338"/>
            <a:ext cx="9512300" cy="5111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_tradnl" altLang="es-AR" sz="2400" dirty="0" smtClean="0">
                <a:latin typeface="Tahoma" panose="020B0604030504040204" pitchFamily="34" charset="0"/>
              </a:rPr>
              <a:t>Álvaro Álvarez adeuda expensas por $ 5.000 desde marzo de 2016.  En marzo de 2017 vende el departamento a Rodrigo Rodríguez, quien sigue sin pagar las expensas, acumulándose $ 3.000.-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altLang="es-AR" sz="2400" u="sng" dirty="0" smtClean="0">
                <a:latin typeface="Tahoma" panose="020B0604030504040204" pitchFamily="34" charset="0"/>
              </a:rPr>
              <a:t>Situación frente al Consorcio</a:t>
            </a:r>
            <a:r>
              <a:rPr lang="es-ES_tradnl" altLang="es-AR" sz="2400" dirty="0" smtClean="0">
                <a:latin typeface="Tahoma" panose="020B0604030504040204" pitchFamily="34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AR" sz="2400" dirty="0" smtClean="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altLang="es-AR" sz="2400" dirty="0" smtClean="0">
                <a:latin typeface="Tahoma" panose="020B0604030504040204" pitchFamily="34" charset="0"/>
              </a:rPr>
              <a:t>Rodrigo Rodríguez (nuevo propietario) debe $ 8.000, y responde con el valor del departamento por $ 5.000 (que eran las deudas de su autor) e ilimitadamente por los $ 3.000 que se devengaron a partir de marzo de 2017.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AR" sz="2400" dirty="0" smtClean="0">
              <a:latin typeface="Tahom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altLang="es-AR" sz="2400" dirty="0" smtClean="0">
                <a:latin typeface="Tahoma" panose="020B0604030504040204" pitchFamily="34" charset="0"/>
              </a:rPr>
              <a:t>Álvaro Álvarez (anterior propietario) continúa debiendo los $ 5.000 (que nacieron en su cabeza) y, por ellos, responde ilimitadamente.  Ninguno de los dos puede liberarse de la obligación por hacer abandono del departamento</a:t>
            </a:r>
            <a:r>
              <a:rPr lang="es-ES_tradnl" altLang="es-AR" sz="2800" dirty="0" smtClean="0">
                <a:latin typeface="Tahoma" panose="020B0604030504040204" pitchFamily="34" charset="0"/>
              </a:rPr>
              <a:t>.-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u="sng" smtClean="0">
                <a:latin typeface="Tahoma" panose="020B0604030504040204" pitchFamily="34" charset="0"/>
                <a:cs typeface="Tahoma" panose="020B0604030504040204" pitchFamily="34" charset="0"/>
              </a:rPr>
              <a:t>Diferencias</a:t>
            </a:r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 de la “propter rem” con </a:t>
            </a:r>
            <a:b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otras figuras afines 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9813" y="2636838"/>
            <a:ext cx="8362950" cy="3773487"/>
          </a:xfrm>
        </p:spPr>
        <p:txBody>
          <a:bodyPr/>
          <a:lstStyle/>
          <a:p>
            <a:pPr marL="361950" indent="-304800" algn="just" eaLnBrk="1" hangingPunct="1"/>
            <a:r>
              <a:rPr lang="es-ES_tradnl" altLang="es-AR" sz="3000" b="1" smtClean="0">
                <a:latin typeface="Tahoma" panose="020B0604030504040204" pitchFamily="34" charset="0"/>
                <a:cs typeface="Tahoma" panose="020B0604030504040204" pitchFamily="34" charset="0"/>
              </a:rPr>
              <a:t>Con la carga real</a:t>
            </a:r>
          </a:p>
          <a:p>
            <a:pPr marL="762000" lvl="1" indent="-304800" algn="just" eaLnBrk="1" hangingPunct="1">
              <a:lnSpc>
                <a:spcPct val="80000"/>
              </a:lnSpc>
            </a:pPr>
            <a:endParaRPr lang="es-ES_tradnl" altLang="es-AR" sz="30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indent="-304800" algn="just" eaLnBrk="1" hangingPunct="1">
              <a:lnSpc>
                <a:spcPct val="80000"/>
              </a:lnSpc>
            </a:pPr>
            <a:endParaRPr lang="es-ES_tradnl" altLang="es-AR" sz="30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62000" lvl="1" indent="-304800" algn="just" eaLnBrk="1" hangingPunct="1">
              <a:lnSpc>
                <a:spcPct val="80000"/>
              </a:lnSpc>
            </a:pPr>
            <a:endParaRPr lang="es-ES_tradnl" altLang="es-AR" sz="30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just" eaLnBrk="1" hangingPunct="1">
              <a:buClr>
                <a:srgbClr val="003366"/>
              </a:buClr>
            </a:pPr>
            <a:r>
              <a:rPr lang="es-ES_tradnl" altLang="es-AR" sz="3000" b="1" smtClean="0">
                <a:latin typeface="Tahoma" panose="020B0604030504040204" pitchFamily="34" charset="0"/>
                <a:cs typeface="Tahoma" panose="020B0604030504040204" pitchFamily="34" charset="0"/>
              </a:rPr>
              <a:t>Con las obligaciones “in rem scriptae”</a:t>
            </a:r>
          </a:p>
          <a:p>
            <a:pPr marL="361950" indent="-304800" algn="just" eaLnBrk="1" hangingPunct="1">
              <a:buClr>
                <a:srgbClr val="003366"/>
              </a:buClr>
            </a:pPr>
            <a:endParaRPr lang="es-ES_tradnl" altLang="es-AR" sz="30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just" eaLnBrk="1" hangingPunct="1"/>
            <a:endParaRPr lang="es-ES_tradnl" altLang="es-AR" sz="3000" b="1" u="sng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u="sng" smtClean="0">
                <a:latin typeface="Tahoma" panose="020B0604030504040204" pitchFamily="34" charset="0"/>
                <a:cs typeface="Tahoma" panose="020B0604030504040204" pitchFamily="34" charset="0"/>
              </a:rPr>
              <a:t>Diferencias</a:t>
            </a:r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 de la “propter rem” con </a:t>
            </a:r>
            <a:b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otras figuras afines 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6788" y="2060575"/>
            <a:ext cx="8362950" cy="4392613"/>
          </a:xfrm>
        </p:spPr>
        <p:txBody>
          <a:bodyPr/>
          <a:lstStyle/>
          <a:p>
            <a:pPr marL="361950" indent="-304800" algn="just" eaLnBrk="1" hangingPunct="1"/>
            <a:r>
              <a:rPr lang="es-ES_tradnl" altLang="es-AR" sz="2800" b="1" smtClean="0">
                <a:latin typeface="Tahoma" panose="020B0604030504040204" pitchFamily="34" charset="0"/>
                <a:cs typeface="Tahoma" panose="020B0604030504040204" pitchFamily="34" charset="0"/>
              </a:rPr>
              <a:t>Con la carga real</a:t>
            </a:r>
          </a:p>
          <a:p>
            <a:pPr marL="361950" indent="-304800" algn="just" eaLnBrk="1" hangingPunct="1">
              <a:buClr>
                <a:srgbClr val="003366"/>
              </a:buClr>
            </a:pPr>
            <a:r>
              <a:rPr lang="es-ES_tradnl" altLang="es-AR" sz="2800" b="1" smtClean="0">
                <a:latin typeface="Tahoma" panose="020B0604030504040204" pitchFamily="34" charset="0"/>
                <a:cs typeface="Tahoma" panose="020B0604030504040204" pitchFamily="34" charset="0"/>
              </a:rPr>
              <a:t>Con las obligaciones “in rem scriptae”</a:t>
            </a:r>
          </a:p>
          <a:p>
            <a:pPr marL="361950" indent="-304800" algn="just" eaLnBrk="1" hangingPunct="1">
              <a:buClr>
                <a:srgbClr val="003366"/>
              </a:buClr>
            </a:pPr>
            <a:endParaRPr lang="es-ES_tradnl" altLang="es-AR" sz="36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ctr" eaLnBrk="1" hangingPunct="1">
              <a:buFont typeface="Wingdings" panose="05000000000000000000" pitchFamily="2" charset="2"/>
              <a:buNone/>
            </a:pP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En ambos supuestos se visualiza el “</a:t>
            </a:r>
            <a:r>
              <a:rPr lang="es-ES_tradnl" altLang="es-AR" sz="2400" i="1" smtClean="0">
                <a:latin typeface="Tahoma" panose="020B0604030504040204" pitchFamily="34" charset="0"/>
                <a:cs typeface="Tahoma" panose="020B0604030504040204" pitchFamily="34" charset="0"/>
              </a:rPr>
              <a:t>nemo plus iuris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361950" indent="-304800" algn="ctr" eaLnBrk="1" hangingPunct="1">
              <a:buFont typeface="Wingdings" panose="05000000000000000000" pitchFamily="2" charset="2"/>
              <a:buNone/>
            </a:pPr>
            <a:endParaRPr lang="es-ES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ctr" eaLnBrk="1" hangingPunct="1">
              <a:buFont typeface="Wingdings" panose="05000000000000000000" pitchFamily="2" charset="2"/>
              <a:buNone/>
            </a:pPr>
            <a:r>
              <a:rPr lang="es-ES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Art. 399 del Código Civil y Comercial de la Nación</a:t>
            </a:r>
          </a:p>
          <a:p>
            <a:pPr marL="361950" indent="-304800" algn="ctr" eaLnBrk="1" hangingPunct="1">
              <a:buFont typeface="Wingdings" panose="05000000000000000000" pitchFamily="2" charset="2"/>
              <a:buNone/>
            </a:pP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Nadie puede transmitir a otro </a:t>
            </a:r>
            <a:r>
              <a:rPr lang="es-ES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un derecho mejor o más extenso que el que tiene</a:t>
            </a: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, sin perjuicio de las excepciones legalmente dispuestas. </a:t>
            </a:r>
            <a:endParaRPr lang="es-ES_tradnl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68" name="Rectángulo 1"/>
          <p:cNvSpPr>
            <a:spLocks noChangeArrowheads="1"/>
          </p:cNvSpPr>
          <p:nvPr/>
        </p:nvSpPr>
        <p:spPr bwMode="auto">
          <a:xfrm>
            <a:off x="1039813" y="4437063"/>
            <a:ext cx="8208962" cy="1773237"/>
          </a:xfrm>
          <a:prstGeom prst="rect">
            <a:avLst/>
          </a:prstGeom>
          <a:noFill/>
          <a:ln w="381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	Cargas reales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2205038"/>
            <a:ext cx="8362950" cy="4103687"/>
          </a:xfrm>
        </p:spPr>
        <p:txBody>
          <a:bodyPr/>
          <a:lstStyle/>
          <a:p>
            <a:pPr marL="361950" indent="-304800" algn="just" eaLnBrk="1" hangingPunct="1"/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Es el derecho real mirado desde el ángulo de </a:t>
            </a:r>
            <a:r>
              <a:rPr lang="es-ES_tradnl" altLang="es-AR" sz="2400" b="1" u="sng" smtClean="0">
                <a:latin typeface="Tahoma" panose="020B0604030504040204" pitchFamily="34" charset="0"/>
                <a:cs typeface="Tahoma" panose="020B0604030504040204" pitchFamily="34" charset="0"/>
              </a:rPr>
              <a:t>quien debe soportarlo</a:t>
            </a:r>
          </a:p>
          <a:p>
            <a:pPr lvl="1" algn="just" eaLnBrk="1" hangingPunct="1"/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Ej. adquirente del inmueble hipotecado.</a:t>
            </a:r>
            <a:endParaRPr lang="es-ES_tradnl" altLang="es-AR" sz="36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just" eaLnBrk="1" hangingPunct="1"/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Carga real: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es el deber jurídico que tiene una persona de soportar que, sobre una cosa que se encuentra bajo su señorío, otra persona haga valer su derecho real.</a:t>
            </a:r>
          </a:p>
          <a:p>
            <a:pPr marL="361950" indent="-304800" algn="just" eaLnBrk="1" hangingPunct="1"/>
            <a:endParaRPr lang="es-ES_tradnl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ctr" eaLnBrk="1" hangingPunct="1">
              <a:buFont typeface="Wingdings" panose="05000000000000000000" pitchFamily="2" charset="2"/>
              <a:buNone/>
            </a:pPr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Art. 1888, 2dó párrafo, CCCN: 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“Con relación al </a:t>
            </a:r>
            <a:r>
              <a:rPr lang="es-ES_tradnl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dueño de la cosa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, los </a:t>
            </a:r>
            <a:r>
              <a:rPr lang="es-ES_tradnl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derechos reales sobre cosa ajena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constituyen cargas o gravámenes reales”</a:t>
            </a:r>
            <a:endParaRPr lang="es-ES_tradnl" altLang="es-AR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92" name="Rectángulo 2"/>
          <p:cNvSpPr>
            <a:spLocks noChangeArrowheads="1"/>
          </p:cNvSpPr>
          <p:nvPr/>
        </p:nvSpPr>
        <p:spPr bwMode="auto">
          <a:xfrm>
            <a:off x="895350" y="4868863"/>
            <a:ext cx="8424863" cy="1439862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  <p:pic>
        <p:nvPicPr>
          <p:cNvPr id="3789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60350"/>
            <a:ext cx="38163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7075" y="720725"/>
            <a:ext cx="8915400" cy="1298575"/>
          </a:xfrm>
        </p:spPr>
        <p:txBody>
          <a:bodyPr anchor="b"/>
          <a:lstStyle/>
          <a:p>
            <a:pPr algn="ctr"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Un caso de ‘carga real’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2133600"/>
            <a:ext cx="9074150" cy="4724400"/>
          </a:xfrm>
        </p:spPr>
        <p:txBody>
          <a:bodyPr/>
          <a:lstStyle/>
          <a:p>
            <a:pPr marL="1181100" lvl="2" indent="-2667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altLang="es-AR" sz="1600" b="1" smtClean="0"/>
          </a:p>
          <a:p>
            <a:pPr algn="just" eaLnBrk="1" hangingPunct="1">
              <a:lnSpc>
                <a:spcPct val="80000"/>
              </a:lnSpc>
            </a:pPr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Carlos adquiere a Esteban un inmueble gravado con una hipoteca que garantiza un préstamo que Roberto le hizo a Esteban por $ 100.000.- 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AR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Interrumpido el servicio de la deuda, Roberto debe demandar su cobro.</a:t>
            </a:r>
          </a:p>
          <a:p>
            <a:pPr eaLnBrk="1" hangingPunct="1">
              <a:lnSpc>
                <a:spcPct val="80000"/>
              </a:lnSpc>
            </a:pPr>
            <a:endParaRPr lang="es-ES_tradnl" altLang="es-AR" sz="2400" b="1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¿Carlos es deudor del crédito hipotecario?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__________________________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¿A quién debe demandar Roberto? </a:t>
            </a:r>
          </a:p>
          <a:p>
            <a:pPr eaLnBrk="1" hangingPunct="1">
              <a:lnSpc>
                <a:spcPct val="80000"/>
              </a:lnSpc>
            </a:pPr>
            <a:r>
              <a:rPr lang="es-ES_tradnl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________________________________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43050" y="5157788"/>
            <a:ext cx="777557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 sz="2000"/>
              <a:t>NO ES DEUDOR DADO QUE NUNCA CONTRATO CON ROBERTO</a:t>
            </a:r>
            <a:endParaRPr lang="en-US" altLang="es-AR" sz="200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327150" y="5949950"/>
            <a:ext cx="8424863" cy="519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AR"/>
              <a:t>DEBE DEMANDAR A ESTEBAN, PUES EL UNICO DEUDOR Y SOLO DESPUÉS </a:t>
            </a:r>
          </a:p>
          <a:p>
            <a:pPr algn="ctr" eaLnBrk="1" hangingPunct="1"/>
            <a:r>
              <a:rPr lang="es-AR" altLang="es-AR"/>
              <a:t>EJECUTAR LA HIPOTECA</a:t>
            </a:r>
            <a:endParaRPr lang="en-US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Adquirente del inmueble hipotecado en el Código Civil y Comercial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6788" y="2060575"/>
            <a:ext cx="8353425" cy="4464050"/>
          </a:xfrm>
        </p:spPr>
        <p:txBody>
          <a:bodyPr/>
          <a:lstStyle/>
          <a:p>
            <a:pPr marL="361950" indent="-304800" algn="just" eaLnBrk="1" hangingPunct="1"/>
            <a:r>
              <a:rPr lang="es-ES" altLang="es-AR" sz="2000" b="1" smtClean="0">
                <a:latin typeface="Tahoma" panose="020B0604030504040204" pitchFamily="34" charset="0"/>
                <a:cs typeface="Tahoma" panose="020B0604030504040204" pitchFamily="34" charset="0"/>
              </a:rPr>
              <a:t>Art. 2199.- Responsabilidad del propietario no deudor</a:t>
            </a:r>
            <a:r>
              <a:rPr lang="es-ES" altLang="es-AR" sz="2000" smtClean="0">
                <a:latin typeface="Tahoma" panose="020B0604030504040204" pitchFamily="34" charset="0"/>
                <a:cs typeface="Tahoma" panose="020B0604030504040204" pitchFamily="34" charset="0"/>
              </a:rPr>
              <a:t>. El propietario no deudor …, </a:t>
            </a:r>
            <a:r>
              <a:rPr lang="es-ES" altLang="es-AR" sz="2000" u="sng" smtClean="0">
                <a:latin typeface="Tahoma" panose="020B0604030504040204" pitchFamily="34" charset="0"/>
                <a:cs typeface="Tahoma" panose="020B0604030504040204" pitchFamily="34" charset="0"/>
              </a:rPr>
              <a:t>responde únicamente con el bien objeto</a:t>
            </a:r>
            <a:r>
              <a:rPr lang="es-ES" altLang="es-AR" sz="2000" smtClean="0">
                <a:latin typeface="Tahoma" panose="020B0604030504040204" pitchFamily="34" charset="0"/>
                <a:cs typeface="Tahoma" panose="020B0604030504040204" pitchFamily="34" charset="0"/>
              </a:rPr>
              <a:t> del gravamen y hasta el máximo del gravamen</a:t>
            </a:r>
          </a:p>
          <a:p>
            <a:pPr marL="361950" indent="-304800" algn="just" eaLnBrk="1" hangingPunct="1"/>
            <a:endParaRPr lang="es-ES" altLang="es-AR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just" eaLnBrk="1" hangingPunct="1"/>
            <a:r>
              <a:rPr lang="es-ES" altLang="es-AR" sz="2000" b="1" smtClean="0">
                <a:latin typeface="Tahoma" panose="020B0604030504040204" pitchFamily="34" charset="0"/>
                <a:cs typeface="Tahoma" panose="020B0604030504040204" pitchFamily="34" charset="0"/>
              </a:rPr>
              <a:t>Art. 2200.- Ejecución contra el propietario no deudor</a:t>
            </a:r>
            <a:r>
              <a:rPr lang="es-ES" altLang="es-AR" sz="2000" smtClean="0">
                <a:latin typeface="Tahoma" panose="020B0604030504040204" pitchFamily="34" charset="0"/>
                <a:cs typeface="Tahoma" panose="020B0604030504040204" pitchFamily="34" charset="0"/>
              </a:rPr>
              <a:t>. En caso de ejecución de la garantía, </a:t>
            </a:r>
            <a:r>
              <a:rPr lang="es-ES" altLang="es-AR" sz="2000" u="sng" smtClean="0">
                <a:latin typeface="Tahoma" panose="020B0604030504040204" pitchFamily="34" charset="0"/>
                <a:cs typeface="Tahoma" panose="020B0604030504040204" pitchFamily="34" charset="0"/>
              </a:rPr>
              <a:t>sólo después de reclamado el pago al obligado</a:t>
            </a:r>
            <a:r>
              <a:rPr lang="es-ES" altLang="es-AR" sz="2000" smtClean="0">
                <a:latin typeface="Tahoma" panose="020B0604030504040204" pitchFamily="34" charset="0"/>
                <a:cs typeface="Tahoma" panose="020B0604030504040204" pitchFamily="34" charset="0"/>
              </a:rPr>
              <a:t>, el acreedor puede …, hacer intimar al propietario no deudor para que pague la deuda hasta el límite del gravamen…” </a:t>
            </a:r>
          </a:p>
          <a:p>
            <a:pPr marL="361950" indent="-304800" algn="just" eaLnBrk="1" hangingPunct="1"/>
            <a:endParaRPr lang="es-ES" altLang="es-AR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04800" algn="just" eaLnBrk="1" hangingPunct="1"/>
            <a:r>
              <a:rPr lang="es-ES" altLang="es-AR" sz="2000" b="1" smtClean="0">
                <a:latin typeface="Tahoma" panose="020B0604030504040204" pitchFamily="34" charset="0"/>
                <a:cs typeface="Tahoma" panose="020B0604030504040204" pitchFamily="34" charset="0"/>
              </a:rPr>
              <a:t>Art. 2202.- Subrogación del propietario no deudor</a:t>
            </a:r>
            <a:r>
              <a:rPr lang="es-ES" altLang="es-AR" sz="2000" smtClean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altLang="es-AR" sz="2000" u="sng" smtClean="0">
                <a:latin typeface="Tahoma" panose="020B0604030504040204" pitchFamily="34" charset="0"/>
                <a:cs typeface="Tahoma" panose="020B0604030504040204" pitchFamily="34" charset="0"/>
              </a:rPr>
              <a:t>Ejecutada la garantía o satisfecho el pago</a:t>
            </a:r>
            <a:r>
              <a:rPr lang="es-ES" altLang="es-AR" sz="2000" smtClean="0">
                <a:latin typeface="Tahoma" panose="020B0604030504040204" pitchFamily="34" charset="0"/>
                <a:cs typeface="Tahoma" panose="020B0604030504040204" pitchFamily="34" charset="0"/>
              </a:rPr>
              <a:t> de la deuda garantizada, el propietario no deudor tiene derecho a </a:t>
            </a:r>
            <a:r>
              <a:rPr lang="es-ES" altLang="es-AR" sz="2000" u="sng" smtClean="0">
                <a:latin typeface="Tahoma" panose="020B0604030504040204" pitchFamily="34" charset="0"/>
                <a:cs typeface="Tahoma" panose="020B0604030504040204" pitchFamily="34" charset="0"/>
              </a:rPr>
              <a:t>reclamar las indemnizaciones</a:t>
            </a:r>
            <a:r>
              <a:rPr lang="es-ES" altLang="es-AR" sz="2000" smtClean="0">
                <a:latin typeface="Tahoma" panose="020B0604030504040204" pitchFamily="34" charset="0"/>
                <a:cs typeface="Tahoma" panose="020B0604030504040204" pitchFamily="34" charset="0"/>
              </a:rPr>
              <a:t> correspondientes …”</a:t>
            </a:r>
            <a:endParaRPr lang="es-ES_tradnl" altLang="es-AR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4850" y="692150"/>
            <a:ext cx="7797800" cy="1152525"/>
          </a:xfrm>
        </p:spPr>
        <p:txBody>
          <a:bodyPr anchor="b"/>
          <a:lstStyle/>
          <a:p>
            <a:pPr algn="ctr" eaLnBrk="1" hangingPunct="1"/>
            <a:r>
              <a:rPr lang="en-US" altLang="es-AR" sz="3200" smtClean="0"/>
              <a:t>Diferencias entre las propter rem y las cargas reales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28700" y="1600200"/>
            <a:ext cx="153988" cy="100013"/>
          </a:xfrm>
        </p:spPr>
        <p:txBody>
          <a:bodyPr/>
          <a:lstStyle/>
          <a:p>
            <a:pPr marL="1181100" lvl="2" indent="-266700"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lang="es-ES" altLang="es-AR" sz="300" b="1" smtClean="0"/>
          </a:p>
        </p:txBody>
      </p:sp>
      <p:graphicFrame>
        <p:nvGraphicFramePr>
          <p:cNvPr id="40979" name="Group 19"/>
          <p:cNvGraphicFramePr>
            <a:graphicFrameLocks noGrp="1"/>
          </p:cNvGraphicFramePr>
          <p:nvPr>
            <p:ph sz="half" idx="4294967295"/>
          </p:nvPr>
        </p:nvGraphicFramePr>
        <p:xfrm>
          <a:off x="1614488" y="2205038"/>
          <a:ext cx="8374062" cy="4297716"/>
        </p:xfrm>
        <a:graphic>
          <a:graphicData uri="http://schemas.openxmlformats.org/drawingml/2006/table">
            <a:tbl>
              <a:tblPr/>
              <a:tblGrid>
                <a:gridCol w="3816350"/>
                <a:gridCol w="4557712"/>
              </a:tblGrid>
              <a:tr h="4571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Obligación propter rem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5" marR="9144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Carga real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5" marR="9144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0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 deudor es obligado desde que es titular de la relación y responde con todos sus bienes</a:t>
                      </a:r>
                    </a:p>
                  </a:txBody>
                  <a:tcPr marL="91445" marR="9144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 gravado con la carga real no es deudor y está exento de responsabilidad con sus demás bienes (art. 2199, C.C.C.N.)</a:t>
                      </a:r>
                    </a:p>
                  </a:txBody>
                  <a:tcPr marL="91445" marR="9144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0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Para restringir su responsabilidad y liberarse debe abandonar la relación de señorío</a:t>
                      </a:r>
                    </a:p>
                  </a:txBody>
                  <a:tcPr marL="91445" marR="9144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 abandono del tercer poseedor se limita a facilitar el ejercicio de la acción que tiende a hacer efectiva la garantía (arts. 2201 y 2202, C.C.C.N.)</a:t>
                      </a:r>
                    </a:p>
                  </a:txBody>
                  <a:tcPr marL="91445" marR="91445"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 idx="4294967295"/>
          </p:nvPr>
        </p:nvSpPr>
        <p:spPr>
          <a:xfrm>
            <a:off x="1255713" y="692150"/>
            <a:ext cx="7972425" cy="731838"/>
          </a:xfrm>
        </p:spPr>
        <p:txBody>
          <a:bodyPr/>
          <a:lstStyle/>
          <a:p>
            <a:pPr eaLnBrk="1" hangingPunct="1"/>
            <a:r>
              <a:rPr lang="es-ES" altLang="es-AR" sz="3500" smtClean="0"/>
              <a:t>Derecho Privado II (obligaciones)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s-ES" altLang="es-AR" smtClean="0"/>
              <a:t>Objeto de estudio: 1ªparte</a:t>
            </a:r>
          </a:p>
          <a:p>
            <a:pPr eaLnBrk="1" hangingPunct="1"/>
            <a:r>
              <a:rPr lang="es-ES" altLang="es-AR" smtClean="0"/>
              <a:t>Las obligaciones: </a:t>
            </a:r>
          </a:p>
          <a:p>
            <a:pPr eaLnBrk="1" hangingPunct="1"/>
            <a:r>
              <a:rPr lang="es-ES" altLang="es-AR" smtClean="0"/>
              <a:t>Faz estática: estructura</a:t>
            </a:r>
          </a:p>
          <a:p>
            <a:pPr eaLnBrk="1" hangingPunct="1"/>
            <a:r>
              <a:rPr lang="es-ES" altLang="es-AR" smtClean="0"/>
              <a:t>Noción </a:t>
            </a:r>
          </a:p>
          <a:p>
            <a:pPr eaLnBrk="1" hangingPunct="1"/>
            <a:r>
              <a:rPr lang="es-ES" altLang="es-AR" smtClean="0"/>
              <a:t>Elementos esenciales: sujeto, objeto, causa</a:t>
            </a:r>
          </a:p>
          <a:p>
            <a:pPr eaLnBrk="1" hangingPunct="1"/>
            <a:r>
              <a:rPr lang="es-ES" altLang="es-AR" smtClean="0"/>
              <a:t>Clases de obligaciones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OBLIGACIONES “</a:t>
            </a:r>
            <a:r>
              <a:rPr lang="es-AR" altLang="es-AR" sz="4000" i="1" smtClean="0">
                <a:latin typeface="Tahoma" panose="020B0604030504040204" pitchFamily="34" charset="0"/>
                <a:cs typeface="Tahoma" panose="020B0604030504040204" pitchFamily="34" charset="0"/>
              </a:rPr>
              <a:t>IN REM SCRIPTAE </a:t>
            </a:r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0888" y="1989138"/>
            <a:ext cx="7559675" cy="4392612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Se trata de un derecho personal </a:t>
            </a:r>
            <a:r>
              <a:rPr lang="es-ES_tradnl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que se mantiene “inscripto” sobre la cosa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, y que </a:t>
            </a:r>
            <a:r>
              <a:rPr lang="es-ES_tradnl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el adquirente debe respetar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hasta que se extinga.</a:t>
            </a:r>
          </a:p>
          <a:p>
            <a:pPr marL="0" indent="0" eaLnBrk="1" hangingPunct="1">
              <a:lnSpc>
                <a:spcPct val="115000"/>
              </a:lnSpc>
              <a:spcAft>
                <a:spcPts val="600"/>
              </a:spcAft>
            </a:pP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Es derivación del principio:</a:t>
            </a:r>
            <a:r>
              <a:rPr lang="es-ES_tradnl" altLang="es-AR" sz="2400" i="1" smtClean="0">
                <a:latin typeface="Tahoma" panose="020B0604030504040204" pitchFamily="34" charset="0"/>
                <a:cs typeface="Tahoma" panose="020B0604030504040204" pitchFamily="34" charset="0"/>
              </a:rPr>
              <a:t> nemo plus iuris </a:t>
            </a: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(art. 399, C.C.C.N.)</a:t>
            </a:r>
          </a:p>
          <a:p>
            <a:pPr marL="0" indent="0" eaLnBrk="1" hangingPunct="1">
              <a:lnSpc>
                <a:spcPct val="115000"/>
              </a:lnSpc>
              <a:spcAft>
                <a:spcPts val="600"/>
              </a:spcAft>
            </a:pPr>
            <a:r>
              <a:rPr lang="es-ES_tradnl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Ej. El adquirente de un inmueble alquilado</a:t>
            </a:r>
          </a:p>
          <a:p>
            <a:pPr lvl="1" eaLnBrk="1" hangingPunct="1">
              <a:lnSpc>
                <a:spcPct val="115000"/>
              </a:lnSpc>
              <a:spcAft>
                <a:spcPts val="600"/>
              </a:spcAft>
            </a:pPr>
            <a:r>
              <a:rPr lang="es-ES_tradnl" altLang="es-AR" sz="1800" smtClean="0">
                <a:latin typeface="Tahoma" panose="020B0604030504040204" pitchFamily="34" charset="0"/>
                <a:cs typeface="Tahoma" panose="020B0604030504040204" pitchFamily="34" charset="0"/>
              </a:rPr>
              <a:t>Contrato de locación (derecho personal) entre locatario y locador-vendedor</a:t>
            </a:r>
          </a:p>
          <a:p>
            <a:pPr lvl="1" eaLnBrk="1" hangingPunct="1">
              <a:lnSpc>
                <a:spcPct val="115000"/>
              </a:lnSpc>
              <a:spcAft>
                <a:spcPts val="600"/>
              </a:spcAft>
            </a:pPr>
            <a:r>
              <a:rPr lang="es-ES_tradnl" altLang="es-AR" sz="1800" smtClean="0">
                <a:latin typeface="Tahoma" panose="020B0604030504040204" pitchFamily="34" charset="0"/>
                <a:cs typeface="Tahoma" panose="020B0604030504040204" pitchFamily="34" charset="0"/>
              </a:rPr>
              <a:t>Adquirente </a:t>
            </a:r>
            <a:r>
              <a:rPr lang="es-ES_tradnl" altLang="es-AR" sz="1800" u="sng" smtClean="0">
                <a:latin typeface="Tahoma" panose="020B0604030504040204" pitchFamily="34" charset="0"/>
                <a:cs typeface="Tahoma" panose="020B0604030504040204" pitchFamily="34" charset="0"/>
              </a:rPr>
              <a:t>es un tercero </a:t>
            </a:r>
            <a:r>
              <a:rPr lang="es-ES_tradnl" altLang="es-AR" sz="1800" smtClean="0">
                <a:latin typeface="Tahoma" panose="020B0604030504040204" pitchFamily="34" charset="0"/>
                <a:cs typeface="Tahoma" panose="020B0604030504040204" pitchFamily="34" charset="0"/>
              </a:rPr>
              <a:t>respecto del contrato que </a:t>
            </a:r>
            <a:r>
              <a:rPr lang="es-ES_tradnl" altLang="es-AR" sz="1800" u="sng" smtClean="0">
                <a:latin typeface="Tahoma" panose="020B0604030504040204" pitchFamily="34" charset="0"/>
                <a:cs typeface="Tahoma" panose="020B0604030504040204" pitchFamily="34" charset="0"/>
              </a:rPr>
              <a:t>debe respetar </a:t>
            </a:r>
            <a:r>
              <a:rPr lang="es-ES_tradnl" altLang="es-AR" sz="1800" smtClean="0">
                <a:latin typeface="Tahoma" panose="020B0604030504040204" pitchFamily="34" charset="0"/>
                <a:cs typeface="Tahoma" panose="020B0604030504040204" pitchFamily="34" charset="0"/>
              </a:rPr>
              <a:t>hasta su finalización.</a:t>
            </a:r>
            <a:endParaRPr lang="es-ES" altLang="es-AR" sz="18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s-ES_tradnl" altLang="es-AR" smtClean="0"/>
          </a:p>
        </p:txBody>
      </p:sp>
      <p:pic>
        <p:nvPicPr>
          <p:cNvPr id="4198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2781300"/>
            <a:ext cx="1978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OBLIGACIONES “</a:t>
            </a:r>
            <a:r>
              <a:rPr lang="es-AR" altLang="es-AR" sz="4000" i="1" smtClean="0">
                <a:latin typeface="Tahoma" panose="020B0604030504040204" pitchFamily="34" charset="0"/>
                <a:cs typeface="Tahoma" panose="020B0604030504040204" pitchFamily="34" charset="0"/>
              </a:rPr>
              <a:t>IN REM SCRIPTAE </a:t>
            </a:r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9450" y="2708275"/>
            <a:ext cx="7272338" cy="3889375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s-ES" altLang="es-AR" sz="2400" b="1" smtClean="0">
                <a:latin typeface="Tahoma" panose="020B0604030504040204" pitchFamily="34" charset="0"/>
                <a:cs typeface="Tahoma" panose="020B0604030504040204" pitchFamily="34" charset="0"/>
              </a:rPr>
              <a:t>Art. 1189 de Código unificado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“Excepto pacto en contrario, la locación: … </a:t>
            </a:r>
            <a:r>
              <a:rPr lang="es-ES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subsiste durante el tiempo convenido, aunque la cosa locada sea enajenada</a:t>
            </a: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endParaRPr lang="es-ES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AR" sz="2400" b="1" i="1" smtClean="0">
                <a:latin typeface="Tahoma" panose="020B0604030504040204" pitchFamily="34" charset="0"/>
                <a:cs typeface="Tahoma" panose="020B0604030504040204" pitchFamily="34" charset="0"/>
              </a:rPr>
              <a:t>Bonnecasse:</a:t>
            </a: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son aquellas cargas por las cuales el propietario de una cosa </a:t>
            </a:r>
            <a:r>
              <a:rPr lang="es-ES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debe soportar los efectos</a:t>
            </a: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 que en ella se produzcan </a:t>
            </a:r>
            <a:r>
              <a:rPr lang="es-ES" altLang="es-AR" sz="2400" u="sng" smtClean="0">
                <a:latin typeface="Tahoma" panose="020B0604030504040204" pitchFamily="34" charset="0"/>
                <a:cs typeface="Tahoma" panose="020B0604030504040204" pitchFamily="34" charset="0"/>
              </a:rPr>
              <a:t>por el ejercicio de un derecho personal constituido por el enajenante con anterioridad a la adquisición</a:t>
            </a:r>
            <a:r>
              <a:rPr lang="es-ES" altLang="es-AR" sz="240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_tradnl" altLang="es-AR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2" name="Rectángulo 1"/>
          <p:cNvSpPr>
            <a:spLocks noChangeArrowheads="1"/>
          </p:cNvSpPr>
          <p:nvPr/>
        </p:nvSpPr>
        <p:spPr bwMode="auto">
          <a:xfrm>
            <a:off x="679450" y="2708275"/>
            <a:ext cx="7488238" cy="1728788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AR" sz="2000"/>
          </a:p>
        </p:txBody>
      </p:sp>
      <p:pic>
        <p:nvPicPr>
          <p:cNvPr id="4301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4652963"/>
            <a:ext cx="16049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algn="ctr" eaLnBrk="1" hangingPunct="1"/>
            <a:r>
              <a:rPr lang="es-AR" altLang="es-AR" sz="4000" smtClean="0">
                <a:latin typeface="Tahoma" panose="020B0604030504040204" pitchFamily="34" charset="0"/>
                <a:cs typeface="Tahoma" panose="020B0604030504040204" pitchFamily="34" charset="0"/>
              </a:rPr>
              <a:t>Diferencias entre las “propter rem” y las “in rem scriptae”</a:t>
            </a:r>
            <a:endParaRPr lang="en-US" altLang="es-AR" sz="40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4050" name="Group 18"/>
          <p:cNvGraphicFramePr>
            <a:graphicFrameLocks noGrp="1"/>
          </p:cNvGraphicFramePr>
          <p:nvPr>
            <p:ph sz="half" idx="4294967295"/>
          </p:nvPr>
        </p:nvGraphicFramePr>
        <p:xfrm>
          <a:off x="1111250" y="2060575"/>
          <a:ext cx="8928100" cy="4294187"/>
        </p:xfrm>
        <a:graphic>
          <a:graphicData uri="http://schemas.openxmlformats.org/drawingml/2006/table">
            <a:tbl>
              <a:tblPr/>
              <a:tblGrid>
                <a:gridCol w="4354513"/>
                <a:gridCol w="4573587"/>
              </a:tblGrid>
              <a:tr h="4571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Obligación propter rem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1" marR="91431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Obligación in rem scriptae</a:t>
                      </a:r>
                      <a:endParaRPr kumimoji="0" lang="es-ES_trad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1" marR="91431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La obligación pesa sobre el actual poseedor de la cosa (obligación ambulatoria)</a:t>
                      </a:r>
                    </a:p>
                  </a:txBody>
                  <a:tcPr marL="91431" marR="91431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 locador continúa siendo locador, y él debe el uso y goce que ha conferido al locatario. </a:t>
                      </a:r>
                    </a:p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 adquirente no se encuentra obligado a prestación alguna.</a:t>
                      </a:r>
                    </a:p>
                  </a:txBody>
                  <a:tcPr marL="91431" marR="91431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8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 nuevo propietario le debe pagar a quien efectuó el gasto (su condómino)</a:t>
                      </a:r>
                    </a:p>
                  </a:txBody>
                  <a:tcPr marL="91431" marR="91431" marT="45719" marB="4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El locatario debe pagarle al antiguo propietario (el locador)</a:t>
                      </a:r>
                    </a:p>
                  </a:txBody>
                  <a:tcPr marL="91431" marR="91431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z="3600" smtClean="0"/>
              <a:t>¿Existen o no las obligaciones naturales?</a:t>
            </a:r>
          </a:p>
        </p:txBody>
      </p:sp>
      <p:pic>
        <p:nvPicPr>
          <p:cNvPr id="91139" name="Marcador de contenido 3" descr="biblioteca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8" b="29988"/>
          <a:stretch>
            <a:fillRect/>
          </a:stretch>
        </p:blipFill>
        <p:spPr>
          <a:xfrm>
            <a:off x="2781300" y="3865563"/>
            <a:ext cx="4900613" cy="2395537"/>
          </a:xfrm>
        </p:spPr>
      </p:pic>
      <p:sp>
        <p:nvSpPr>
          <p:cNvPr id="5" name="Llamada con línea 3 (borde y barra de énfasis) 4"/>
          <p:cNvSpPr>
            <a:spLocks/>
          </p:cNvSpPr>
          <p:nvPr/>
        </p:nvSpPr>
        <p:spPr bwMode="auto">
          <a:xfrm>
            <a:off x="733425" y="1562100"/>
            <a:ext cx="3932238" cy="1781175"/>
          </a:xfrm>
          <a:prstGeom prst="accentBorderCallout3">
            <a:avLst>
              <a:gd name="adj1" fmla="val 18750"/>
              <a:gd name="adj2" fmla="val -5759"/>
              <a:gd name="adj3" fmla="val 18750"/>
              <a:gd name="adj4" fmla="val -13130"/>
              <a:gd name="adj5" fmla="val 151801"/>
              <a:gd name="adj6" fmla="val -13130"/>
              <a:gd name="adj7" fmla="val 207208"/>
              <a:gd name="adj8" fmla="val 63051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Los llamados </a:t>
            </a:r>
            <a:r>
              <a:rPr lang="es-ES" alt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‘</a:t>
            </a: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deberes morales</a:t>
            </a:r>
            <a:r>
              <a:rPr lang="es-ES" alt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’</a:t>
            </a: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 dan lugar a lo que antes llamamos </a:t>
            </a:r>
            <a:r>
              <a:rPr lang="es-ES" alt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‘</a:t>
            </a: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obligaciones naturales</a:t>
            </a:r>
            <a:r>
              <a:rPr lang="es-ES" alt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’</a:t>
            </a:r>
            <a:endParaRPr lang="es-ES">
              <a:solidFill>
                <a:srgbClr val="0D0D0D"/>
              </a:solidFill>
              <a:latin typeface="Calibri" pitchFamily="34" charset="0"/>
              <a:ea typeface="ＭＳ Ｐゴシック" pitchFamily="1" charset="-128"/>
            </a:endParaRPr>
          </a:p>
        </p:txBody>
      </p:sp>
      <p:sp>
        <p:nvSpPr>
          <p:cNvPr id="6" name="Llamada con línea 3 (borde y barra de énfasis) 5"/>
          <p:cNvSpPr>
            <a:spLocks/>
          </p:cNvSpPr>
          <p:nvPr/>
        </p:nvSpPr>
        <p:spPr bwMode="auto">
          <a:xfrm>
            <a:off x="5557838" y="1549400"/>
            <a:ext cx="3932237" cy="1781175"/>
          </a:xfrm>
          <a:prstGeom prst="accentBorderCallout3">
            <a:avLst>
              <a:gd name="adj1" fmla="val 16593"/>
              <a:gd name="adj2" fmla="val 105171"/>
              <a:gd name="adj3" fmla="val 15153"/>
              <a:gd name="adj4" fmla="val 114199"/>
              <a:gd name="adj5" fmla="val 150361"/>
              <a:gd name="adj6" fmla="val 113880"/>
              <a:gd name="adj7" fmla="val 214403"/>
              <a:gd name="adj8" fmla="val 53727"/>
            </a:avLst>
          </a:prstGeom>
          <a:solidFill>
            <a:srgbClr val="8EB4E3"/>
          </a:solidFill>
          <a:ln w="38100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Podrá sostenerse también que:</a:t>
            </a:r>
          </a:p>
          <a:p>
            <a:pPr algn="ctr" defTabSz="457200" eaLnBrk="1" hangingPunct="1">
              <a:defRPr/>
            </a:pP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a) No hay obligaciones naturales.</a:t>
            </a:r>
          </a:p>
          <a:p>
            <a:pPr algn="ctr" defTabSz="457200" eaLnBrk="1" hangingPunct="1">
              <a:defRPr/>
            </a:pP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b) Ahora, hay deberes morales</a:t>
            </a:r>
          </a:p>
          <a:p>
            <a:pPr algn="ctr" defTabSz="457200" eaLnBrk="1" hangingPunct="1">
              <a:defRPr/>
            </a:pPr>
            <a:r>
              <a:rPr lang="es-ES">
                <a:solidFill>
                  <a:srgbClr val="0D0D0D"/>
                </a:solidFill>
                <a:latin typeface="Calibri" pitchFamily="34" charset="0"/>
                <a:ea typeface="ＭＳ Ｐゴシック" pitchFamily="1" charset="-128"/>
              </a:rPr>
              <a:t>c) Obligación es sólo la que es exigible.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Marcador de conteni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 defTabSz="457200" eaLnBrk="1" hangingPunct="1">
              <a:buFont typeface="Wingdings" panose="05000000000000000000" pitchFamily="2" charset="2"/>
              <a:buNone/>
            </a:pPr>
            <a:endParaRPr lang="es-AR" altLang="es-AR" sz="2600" smtClean="0"/>
          </a:p>
          <a:p>
            <a:pPr marL="0" indent="0" algn="just" defTabSz="457200" eaLnBrk="1" hangingPunct="1">
              <a:buFont typeface="Wingdings" panose="05000000000000000000" pitchFamily="2" charset="2"/>
              <a:buNone/>
            </a:pPr>
            <a:r>
              <a:rPr lang="es-AR" altLang="es-AR" sz="2600" smtClean="0"/>
              <a:t>ARTÍCULO 728.-</a:t>
            </a:r>
            <a:r>
              <a:rPr lang="es-AR" altLang="es-AR" sz="2600" b="1" smtClean="0"/>
              <a:t> Deber moral. </a:t>
            </a:r>
            <a:r>
              <a:rPr lang="es-AR" altLang="es-AR" sz="2600" smtClean="0"/>
              <a:t>Lo entregado en cumplimiento de deberes morales o de conciencia es irrepetible.</a:t>
            </a:r>
            <a:r>
              <a:rPr lang="es-AR" altLang="es-AR" sz="2600" b="1" smtClean="0"/>
              <a:t> </a:t>
            </a:r>
            <a:endParaRPr lang="es-ES_tradnl" altLang="es-AR" sz="2600" smtClean="0"/>
          </a:p>
          <a:p>
            <a:pPr marL="0" indent="0" algn="just" defTabSz="457200" eaLnBrk="1" hangingPunct="1">
              <a:buFont typeface="Wingdings" panose="05000000000000000000" pitchFamily="2" charset="2"/>
              <a:buNone/>
            </a:pPr>
            <a:r>
              <a:rPr lang="es-AR" altLang="es-AR" sz="2600" smtClean="0"/>
              <a:t>ARTÍCULO 431.-</a:t>
            </a:r>
            <a:r>
              <a:rPr lang="es-AR" altLang="es-AR" sz="2600" b="1" smtClean="0"/>
              <a:t> Asistencia. </a:t>
            </a:r>
            <a:r>
              <a:rPr lang="es-ES" altLang="es-AR" sz="2600" smtClean="0"/>
              <a:t>Los esposos se comprometen a desarrollar un proyecto de vida en común basado en la cooperación y el deber moral de fidelidad. Deben prestarse </a:t>
            </a:r>
            <a:r>
              <a:rPr lang="es-AR" altLang="es-AR" sz="2600" smtClean="0"/>
              <a:t>asistencia recíproca. </a:t>
            </a:r>
            <a:endParaRPr lang="es-ES_tradnl" altLang="es-AR" sz="2600" smtClean="0"/>
          </a:p>
          <a:p>
            <a:pPr marL="0" indent="0" algn="just" defTabSz="457200" eaLnBrk="1" hangingPunct="1">
              <a:buFont typeface="Wingdings" panose="05000000000000000000" pitchFamily="2" charset="2"/>
              <a:buNone/>
            </a:pPr>
            <a:endParaRPr lang="es-ES" altLang="es-AR" sz="2600" smtClean="0"/>
          </a:p>
        </p:txBody>
      </p:sp>
      <p:sp>
        <p:nvSpPr>
          <p:cNvPr id="92163" name="Título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z="2400" smtClean="0">
                <a:solidFill>
                  <a:srgbClr val="0D0D0D"/>
                </a:solidFill>
              </a:rPr>
              <a:t>1ª. Tesis posible: </a:t>
            </a:r>
            <a:r>
              <a:rPr lang="es-ES" altLang="es-ES" sz="2400" smtClean="0">
                <a:solidFill>
                  <a:srgbClr val="0D0D0D"/>
                </a:solidFill>
              </a:rPr>
              <a:t>“</a:t>
            </a:r>
            <a:r>
              <a:rPr lang="es-ES" altLang="es-AR" sz="2400" smtClean="0">
                <a:solidFill>
                  <a:srgbClr val="0D0D0D"/>
                </a:solidFill>
              </a:rPr>
              <a:t>Los llamados </a:t>
            </a:r>
            <a:r>
              <a:rPr lang="es-ES" altLang="es-ES" sz="2400" smtClean="0">
                <a:solidFill>
                  <a:srgbClr val="0D0D0D"/>
                </a:solidFill>
              </a:rPr>
              <a:t>‘</a:t>
            </a:r>
            <a:r>
              <a:rPr lang="es-ES" altLang="es-AR" sz="2400" smtClean="0">
                <a:solidFill>
                  <a:srgbClr val="0D0D0D"/>
                </a:solidFill>
              </a:rPr>
              <a:t>deberes morales</a:t>
            </a:r>
            <a:r>
              <a:rPr lang="es-ES" altLang="es-ES" sz="2400" smtClean="0">
                <a:solidFill>
                  <a:srgbClr val="0D0D0D"/>
                </a:solidFill>
              </a:rPr>
              <a:t>’</a:t>
            </a:r>
            <a:r>
              <a:rPr lang="es-ES" altLang="es-AR" sz="2400" smtClean="0">
                <a:solidFill>
                  <a:srgbClr val="0D0D0D"/>
                </a:solidFill>
              </a:rPr>
              <a:t> dan lugar a lo que antes llamamos </a:t>
            </a:r>
            <a:r>
              <a:rPr lang="es-ES" altLang="es-ES" sz="2400" smtClean="0">
                <a:solidFill>
                  <a:srgbClr val="0D0D0D"/>
                </a:solidFill>
              </a:rPr>
              <a:t>‘</a:t>
            </a:r>
            <a:r>
              <a:rPr lang="es-ES" altLang="es-AR" sz="2400" smtClean="0">
                <a:solidFill>
                  <a:srgbClr val="0D0D0D"/>
                </a:solidFill>
              </a:rPr>
              <a:t>obligaciones naturales</a:t>
            </a:r>
            <a:r>
              <a:rPr lang="es-ES" altLang="es-ES" sz="2400" smtClean="0">
                <a:solidFill>
                  <a:srgbClr val="0D0D0D"/>
                </a:solidFill>
              </a:rPr>
              <a:t>’”</a:t>
            </a:r>
            <a:endParaRPr lang="es-ES" altLang="es-AR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contenido 2"/>
          <p:cNvSpPr>
            <a:spLocks noGrp="1"/>
          </p:cNvSpPr>
          <p:nvPr>
            <p:ph idx="4294967295"/>
          </p:nvPr>
        </p:nvSpPr>
        <p:spPr>
          <a:xfrm>
            <a:off x="514350" y="2054225"/>
            <a:ext cx="4637088" cy="4525963"/>
          </a:xfrm>
        </p:spPr>
        <p:txBody>
          <a:bodyPr/>
          <a:lstStyle/>
          <a:p>
            <a:pPr marL="0" indent="0" algn="just" defTabSz="457200" eaLnBrk="1" hangingPunct="1">
              <a:buFont typeface="Wingdings" panose="05000000000000000000" pitchFamily="2" charset="2"/>
              <a:buNone/>
            </a:pPr>
            <a:r>
              <a:rPr lang="es-AR" altLang="es-AR" sz="2800" smtClean="0"/>
              <a:t>ARTÍCULO 431.-</a:t>
            </a:r>
            <a:r>
              <a:rPr lang="es-AR" altLang="es-AR" sz="2800" b="1" smtClean="0"/>
              <a:t> Asistencia. </a:t>
            </a:r>
            <a:r>
              <a:rPr lang="es-ES" altLang="es-AR" sz="2800" smtClean="0"/>
              <a:t>Los esposos se comprometen a desarrollar un proyecto de vida en común basado en la cooperación y el deber moral de fidelidad. Deben prestarse </a:t>
            </a:r>
            <a:r>
              <a:rPr lang="es-AR" altLang="es-AR" sz="2800" smtClean="0"/>
              <a:t>asistencia recíproca</a:t>
            </a:r>
            <a:r>
              <a:rPr lang="es-AR" altLang="es-AR" smtClean="0"/>
              <a:t>. </a:t>
            </a:r>
            <a:endParaRPr lang="es-ES_tradnl" altLang="es-AR" smtClean="0"/>
          </a:p>
          <a:p>
            <a:pPr marL="0" indent="0" algn="just" defTabSz="457200" eaLnBrk="1" hangingPunct="1">
              <a:buFont typeface="Wingdings" panose="05000000000000000000" pitchFamily="2" charset="2"/>
              <a:buNone/>
            </a:pPr>
            <a:endParaRPr lang="es-ES" altLang="es-AR" smtClean="0"/>
          </a:p>
        </p:txBody>
      </p:sp>
      <p:sp>
        <p:nvSpPr>
          <p:cNvPr id="93187" name="Título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z="2400" smtClean="0">
                <a:solidFill>
                  <a:srgbClr val="0D0D0D"/>
                </a:solidFill>
              </a:rPr>
              <a:t>1ª. Tesis posible: </a:t>
            </a:r>
            <a:r>
              <a:rPr lang="es-ES" altLang="es-ES" sz="2400" smtClean="0">
                <a:solidFill>
                  <a:srgbClr val="0D0D0D"/>
                </a:solidFill>
              </a:rPr>
              <a:t>“</a:t>
            </a:r>
            <a:r>
              <a:rPr lang="es-ES" altLang="es-AR" sz="2400" smtClean="0">
                <a:solidFill>
                  <a:srgbClr val="0D0D0D"/>
                </a:solidFill>
              </a:rPr>
              <a:t>Los llamados </a:t>
            </a:r>
            <a:r>
              <a:rPr lang="es-ES" altLang="es-ES" sz="2400" smtClean="0">
                <a:solidFill>
                  <a:srgbClr val="0D0D0D"/>
                </a:solidFill>
              </a:rPr>
              <a:t>‘</a:t>
            </a:r>
            <a:r>
              <a:rPr lang="es-ES" altLang="es-AR" sz="2400" smtClean="0">
                <a:solidFill>
                  <a:srgbClr val="0D0D0D"/>
                </a:solidFill>
              </a:rPr>
              <a:t>deberes morales</a:t>
            </a:r>
            <a:r>
              <a:rPr lang="es-ES" altLang="es-ES" sz="2400" smtClean="0">
                <a:solidFill>
                  <a:srgbClr val="0D0D0D"/>
                </a:solidFill>
              </a:rPr>
              <a:t>’</a:t>
            </a:r>
            <a:r>
              <a:rPr lang="es-ES" altLang="es-AR" sz="2400" smtClean="0">
                <a:solidFill>
                  <a:srgbClr val="0D0D0D"/>
                </a:solidFill>
              </a:rPr>
              <a:t> dan lugar a lo que antes llamamos </a:t>
            </a:r>
            <a:r>
              <a:rPr lang="es-ES" altLang="es-ES" sz="2400" smtClean="0">
                <a:solidFill>
                  <a:srgbClr val="0D0D0D"/>
                </a:solidFill>
              </a:rPr>
              <a:t>‘</a:t>
            </a:r>
            <a:r>
              <a:rPr lang="es-ES" altLang="es-AR" sz="2400" smtClean="0">
                <a:solidFill>
                  <a:srgbClr val="0D0D0D"/>
                </a:solidFill>
              </a:rPr>
              <a:t>obligaciones naturales</a:t>
            </a:r>
            <a:r>
              <a:rPr lang="es-ES" altLang="es-ES" sz="2400" smtClean="0">
                <a:solidFill>
                  <a:srgbClr val="0D0D0D"/>
                </a:solidFill>
              </a:rPr>
              <a:t>’”</a:t>
            </a:r>
            <a:endParaRPr lang="es-ES" altLang="es-AR" sz="2400" smtClean="0"/>
          </a:p>
        </p:txBody>
      </p:sp>
      <p:pic>
        <p:nvPicPr>
          <p:cNvPr id="93188" name="matrimonio hetero.m4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289175"/>
            <a:ext cx="478631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Marcador de contenido 2"/>
          <p:cNvSpPr>
            <a:spLocks noGrp="1"/>
          </p:cNvSpPr>
          <p:nvPr>
            <p:ph idx="4294967295"/>
          </p:nvPr>
        </p:nvSpPr>
        <p:spPr>
          <a:xfrm>
            <a:off x="514350" y="2963863"/>
            <a:ext cx="4635500" cy="2397125"/>
          </a:xfrm>
        </p:spPr>
        <p:txBody>
          <a:bodyPr/>
          <a:lstStyle/>
          <a:p>
            <a:pPr marL="0" indent="0" algn="just" defTabSz="457200" eaLnBrk="1" hangingPunct="1">
              <a:buFont typeface="Wingdings" panose="05000000000000000000" pitchFamily="2" charset="2"/>
              <a:buNone/>
            </a:pPr>
            <a:r>
              <a:rPr lang="es-AR" altLang="es-AR" sz="2800" smtClean="0"/>
              <a:t>ARTÍCULO 2538.-</a:t>
            </a:r>
            <a:r>
              <a:rPr lang="es-AR" altLang="es-AR" sz="2800" b="1" smtClean="0"/>
              <a:t> Pago espontáneo. </a:t>
            </a:r>
            <a:r>
              <a:rPr lang="es-AR" altLang="es-AR" sz="2800" smtClean="0"/>
              <a:t>El pago espontáneo de una obligación prescripta no es repetible.</a:t>
            </a:r>
            <a:endParaRPr lang="es-ES" altLang="es-AR" smtClean="0"/>
          </a:p>
        </p:txBody>
      </p:sp>
      <p:sp>
        <p:nvSpPr>
          <p:cNvPr id="94211" name="Título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altLang="es-AR" sz="2400" smtClean="0">
                <a:solidFill>
                  <a:srgbClr val="0D0D0D"/>
                </a:solidFill>
              </a:rPr>
              <a:t>1ª. Tesis posible: </a:t>
            </a:r>
            <a:r>
              <a:rPr lang="es-ES" altLang="es-ES" sz="2400" smtClean="0">
                <a:solidFill>
                  <a:srgbClr val="0D0D0D"/>
                </a:solidFill>
              </a:rPr>
              <a:t>“</a:t>
            </a:r>
            <a:r>
              <a:rPr lang="es-ES" altLang="es-AR" sz="2400" smtClean="0">
                <a:solidFill>
                  <a:srgbClr val="0D0D0D"/>
                </a:solidFill>
              </a:rPr>
              <a:t>Los llamados </a:t>
            </a:r>
            <a:r>
              <a:rPr lang="es-ES" altLang="es-ES" sz="2400" smtClean="0">
                <a:solidFill>
                  <a:srgbClr val="0D0D0D"/>
                </a:solidFill>
              </a:rPr>
              <a:t>‘</a:t>
            </a:r>
            <a:r>
              <a:rPr lang="es-ES" altLang="es-AR" sz="2400" smtClean="0">
                <a:solidFill>
                  <a:srgbClr val="0D0D0D"/>
                </a:solidFill>
              </a:rPr>
              <a:t>deberes morales</a:t>
            </a:r>
            <a:r>
              <a:rPr lang="es-ES" altLang="es-ES" sz="2400" smtClean="0">
                <a:solidFill>
                  <a:srgbClr val="0D0D0D"/>
                </a:solidFill>
              </a:rPr>
              <a:t>’</a:t>
            </a:r>
            <a:r>
              <a:rPr lang="es-ES" altLang="es-AR" sz="2400" smtClean="0">
                <a:solidFill>
                  <a:srgbClr val="0D0D0D"/>
                </a:solidFill>
              </a:rPr>
              <a:t> dan lugar a lo que antes llamamos </a:t>
            </a:r>
            <a:r>
              <a:rPr lang="es-ES" altLang="es-ES" sz="2400" smtClean="0">
                <a:solidFill>
                  <a:srgbClr val="0D0D0D"/>
                </a:solidFill>
              </a:rPr>
              <a:t>‘</a:t>
            </a:r>
            <a:r>
              <a:rPr lang="es-ES" altLang="es-AR" sz="2400" smtClean="0">
                <a:solidFill>
                  <a:srgbClr val="0D0D0D"/>
                </a:solidFill>
              </a:rPr>
              <a:t>obligaciones naturales</a:t>
            </a:r>
            <a:r>
              <a:rPr lang="es-ES" altLang="es-ES" sz="2400" smtClean="0">
                <a:solidFill>
                  <a:srgbClr val="0D0D0D"/>
                </a:solidFill>
              </a:rPr>
              <a:t>’”</a:t>
            </a:r>
            <a:endParaRPr lang="es-ES" altLang="es-AR" sz="2400" smtClean="0"/>
          </a:p>
        </p:txBody>
      </p:sp>
      <p:sp>
        <p:nvSpPr>
          <p:cNvPr id="2" name="Rectángulo 1"/>
          <p:cNvSpPr/>
          <p:nvPr/>
        </p:nvSpPr>
        <p:spPr>
          <a:xfrm>
            <a:off x="6015256" y="2870272"/>
            <a:ext cx="3757394" cy="138499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defTabSz="457200" eaLnBrk="1" hangingPunct="1">
              <a:defRPr/>
            </a:pP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Art. 515 inc. 2 </a:t>
            </a:r>
            <a:r>
              <a:rPr lang="es-ES_tradnl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Cód.Civ</a:t>
            </a:r>
            <a:r>
              <a:rPr lang="es-ES_tradnl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. de Vélez Sarsfield</a:t>
            </a:r>
          </a:p>
        </p:txBody>
      </p:sp>
      <p:sp>
        <p:nvSpPr>
          <p:cNvPr id="6" name="Igual 5"/>
          <p:cNvSpPr>
            <a:spLocks/>
          </p:cNvSpPr>
          <p:nvPr/>
        </p:nvSpPr>
        <p:spPr bwMode="auto">
          <a:xfrm>
            <a:off x="5151438" y="3316288"/>
            <a:ext cx="668337" cy="423862"/>
          </a:xfrm>
          <a:custGeom>
            <a:avLst/>
            <a:gdLst>
              <a:gd name="T0" fmla="*/ 78892 w 595190"/>
              <a:gd name="T1" fmla="*/ 87212 h 423358"/>
              <a:gd name="T2" fmla="*/ 516298 w 595190"/>
              <a:gd name="T3" fmla="*/ 87212 h 423358"/>
              <a:gd name="T4" fmla="*/ 516298 w 595190"/>
              <a:gd name="T5" fmla="*/ 186786 h 423358"/>
              <a:gd name="T6" fmla="*/ 78892 w 595190"/>
              <a:gd name="T7" fmla="*/ 186786 h 423358"/>
              <a:gd name="T8" fmla="*/ 78892 w 595190"/>
              <a:gd name="T9" fmla="*/ 87212 h 423358"/>
              <a:gd name="T10" fmla="*/ 78892 w 595190"/>
              <a:gd name="T11" fmla="*/ 236572 h 423358"/>
              <a:gd name="T12" fmla="*/ 516298 w 595190"/>
              <a:gd name="T13" fmla="*/ 236572 h 423358"/>
              <a:gd name="T14" fmla="*/ 516298 w 595190"/>
              <a:gd name="T15" fmla="*/ 336146 h 423358"/>
              <a:gd name="T16" fmla="*/ 78892 w 595190"/>
              <a:gd name="T17" fmla="*/ 336146 h 423358"/>
              <a:gd name="T18" fmla="*/ 78892 w 595190"/>
              <a:gd name="T19" fmla="*/ 236572 h 4233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5190" h="423358">
                <a:moveTo>
                  <a:pt x="78892" y="87212"/>
                </a:moveTo>
                <a:lnTo>
                  <a:pt x="516298" y="87212"/>
                </a:lnTo>
                <a:lnTo>
                  <a:pt x="516298" y="186786"/>
                </a:lnTo>
                <a:lnTo>
                  <a:pt x="78892" y="186786"/>
                </a:lnTo>
                <a:lnTo>
                  <a:pt x="78892" y="87212"/>
                </a:lnTo>
                <a:close/>
                <a:moveTo>
                  <a:pt x="78892" y="236572"/>
                </a:moveTo>
                <a:lnTo>
                  <a:pt x="516298" y="236572"/>
                </a:lnTo>
                <a:lnTo>
                  <a:pt x="516298" y="336146"/>
                </a:lnTo>
                <a:lnTo>
                  <a:pt x="78892" y="336146"/>
                </a:lnTo>
                <a:lnTo>
                  <a:pt x="78892" y="236572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15213</TotalTime>
  <Words>4283</Words>
  <Application>Microsoft Office PowerPoint</Application>
  <PresentationFormat>Diapositivas de 35 mm</PresentationFormat>
  <Paragraphs>523</Paragraphs>
  <Slides>96</Slides>
  <Notes>5</Notes>
  <HiddenSlides>49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96</vt:i4>
      </vt:variant>
    </vt:vector>
  </HeadingPairs>
  <TitlesOfParts>
    <vt:vector size="110" baseType="lpstr">
      <vt:lpstr>ＭＳ Ｐゴシック</vt:lpstr>
      <vt:lpstr>ＭＳ Ｐゴシック</vt:lpstr>
      <vt:lpstr>Arial</vt:lpstr>
      <vt:lpstr>Arial Black</vt:lpstr>
      <vt:lpstr>Arial Rounded MT Bold</vt:lpstr>
      <vt:lpstr>Calibri</vt:lpstr>
      <vt:lpstr>Tahoma</vt:lpstr>
      <vt:lpstr>Times New Roman</vt:lpstr>
      <vt:lpstr>Trebuchet MS</vt:lpstr>
      <vt:lpstr>Wingdings</vt:lpstr>
      <vt:lpstr>Wingdings 2</vt:lpstr>
      <vt:lpstr>Diseño personalizado</vt:lpstr>
      <vt:lpstr>Píxel</vt:lpstr>
      <vt:lpstr>ClipArt</vt:lpstr>
      <vt:lpstr>FACULTAD DE DERECHO</vt:lpstr>
      <vt:lpstr>Derecho Privado II (obligaciones)</vt:lpstr>
      <vt:lpstr>Profesores</vt:lpstr>
      <vt:lpstr>Presentación de PowerPoint</vt:lpstr>
      <vt:lpstr>Presentación de PowerPoint</vt:lpstr>
      <vt:lpstr>Presentación de PowerPoint</vt:lpstr>
      <vt:lpstr>Objetivos</vt:lpstr>
      <vt:lpstr>Objetivos 1º parte</vt:lpstr>
      <vt:lpstr>Derecho Privado II (obligaciones)</vt:lpstr>
      <vt:lpstr>Derecho Civil II (obligaciones)</vt:lpstr>
      <vt:lpstr>Material de estudio</vt:lpstr>
      <vt:lpstr>Material de estudio: guías y power point</vt:lpstr>
      <vt:lpstr>Trabajos prácticos</vt:lpstr>
      <vt:lpstr>Evaluación final</vt:lpstr>
      <vt:lpstr>Consejol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relaciones sociales y las jurídicas</vt:lpstr>
      <vt:lpstr>Las relaciones sociales y jurídicas</vt:lpstr>
      <vt:lpstr>  Relaciones jurídicas</vt:lpstr>
      <vt:lpstr>Relación obligacional o crediticia</vt:lpstr>
      <vt:lpstr>OBLIGACIÓN: CRÉDITO Y DEUDA</vt:lpstr>
      <vt:lpstr>   Relación jurídica  </vt:lpstr>
      <vt:lpstr>Presentación de PowerPoint</vt:lpstr>
      <vt:lpstr> Relaciones patrimoniales.             Relación real y crediticia</vt:lpstr>
      <vt:lpstr>Derecho personal</vt:lpstr>
      <vt:lpstr>Relación real</vt:lpstr>
      <vt:lpstr>Derecho real</vt:lpstr>
      <vt:lpstr>Derecho real</vt:lpstr>
      <vt:lpstr>Diferencias</vt:lpstr>
      <vt:lpstr>Definiciones clásicas</vt:lpstr>
      <vt:lpstr>Elementos de la obligación</vt:lpstr>
      <vt:lpstr>Críticas a las definiciones clásicas</vt:lpstr>
      <vt:lpstr>Definición moderna de Michele Giorgiani</vt:lpstr>
      <vt:lpstr>Definición del Código Civil y Comercial </vt:lpstr>
      <vt:lpstr>características</vt:lpstr>
      <vt:lpstr>Deber Jurídico:</vt:lpstr>
      <vt:lpstr>Deber Jurídico (género y especie), obbligho y obligación</vt:lpstr>
      <vt:lpstr>Deber jurídico y obligación género y especie</vt:lpstr>
      <vt:lpstr>Presentación de PowerPoint</vt:lpstr>
      <vt:lpstr>Presentación de PowerPoint</vt:lpstr>
      <vt:lpstr>DIFERENCIAS ENTRE DERECHO PERSONAL Y REAL</vt:lpstr>
      <vt:lpstr>DIFERENCIAS ENTRE DERECHO PERSONAL Y REAL</vt:lpstr>
      <vt:lpstr>DIFERENCIAS ENTRE DERECHO PERSONAL Y REAL</vt:lpstr>
      <vt:lpstr>DIFERENCIAS ENTRE DERECHO PERSONAL Y REAL</vt:lpstr>
      <vt:lpstr>DIFERENCIAS ENTRE DERECHO PERSONAL Y REAL</vt:lpstr>
      <vt:lpstr>Ubicación metodológica en el  Código Civil y Comercial de la Nación</vt:lpstr>
      <vt:lpstr>OBLIGACIONES PROPTER REM</vt:lpstr>
      <vt:lpstr>DENOMINACIONES</vt:lpstr>
      <vt:lpstr>Definiciones de  obligaciones propter rem</vt:lpstr>
      <vt:lpstr>OBLIGACIONES PROPTER REM</vt:lpstr>
      <vt:lpstr>OBLIGACIONES “PROPTER REM”</vt:lpstr>
      <vt:lpstr>EL PROBLEMA QUE SE NOS PRESENTA </vt:lpstr>
      <vt:lpstr>Caracteres o requisitos</vt:lpstr>
      <vt:lpstr>Presentación de PowerPoint</vt:lpstr>
      <vt:lpstr>Normas que nos pueden ayudar</vt:lpstr>
      <vt:lpstr>Dos ejemplos</vt:lpstr>
      <vt:lpstr>OBLIGACIONES PROPTER REM</vt:lpstr>
      <vt:lpstr>Ejemplo</vt:lpstr>
      <vt:lpstr>OBLIGACIONES PROPTER REM  Para resolver  leamos los arts. 2014; 2028; 2029; 2030  2032, Código Civil y Comercial)</vt:lpstr>
      <vt:lpstr>OBLIGACIONES PROPTER REM. Muro Medianero </vt:lpstr>
      <vt:lpstr>OBLIGACIONES PROPTER REM  Para resolver correctamente este caso leamos los arts. 2014; 2028; 2029; 2030  2032, Código Civil y Comercial</vt:lpstr>
      <vt:lpstr>OBLIGACIONES PROPTER REM</vt:lpstr>
      <vt:lpstr>OBLIGACIONES PROPTER REM</vt:lpstr>
      <vt:lpstr>Casos de  obligaciones “propter rem”</vt:lpstr>
      <vt:lpstr>Casos de  obligaciones “propter rem”</vt:lpstr>
      <vt:lpstr>Caso de las deudas por expensas comunes en la propiedad horizontal</vt:lpstr>
      <vt:lpstr>Casos de las deudas por expensas comunes en la propiedad horizontal</vt:lpstr>
      <vt:lpstr>La deuda por expensas comunes</vt:lpstr>
      <vt:lpstr>Como funciona el sistema </vt:lpstr>
      <vt:lpstr>Deudas por Expensas</vt:lpstr>
      <vt:lpstr>Diferencias de la “propter rem” con  otras figuras afines </vt:lpstr>
      <vt:lpstr>Diferencias de la “propter rem” con  otras figuras afines </vt:lpstr>
      <vt:lpstr> Cargas reales</vt:lpstr>
      <vt:lpstr>Un caso de ‘carga real’</vt:lpstr>
      <vt:lpstr>Adquirente del inmueble hipotecado en el Código Civil y Comercial</vt:lpstr>
      <vt:lpstr>Diferencias entre las propter rem y las cargas reales</vt:lpstr>
      <vt:lpstr>OBLIGACIONES “IN REM SCRIPTAE ”</vt:lpstr>
      <vt:lpstr>OBLIGACIONES “IN REM SCRIPTAE ”</vt:lpstr>
      <vt:lpstr>Diferencias entre las “propter rem” y las “in rem scriptae”</vt:lpstr>
      <vt:lpstr>¿Existen o no las obligaciones naturales?</vt:lpstr>
      <vt:lpstr>1ª. Tesis posible: “Los llamados ‘deberes morales’ dan lugar a lo que antes llamamos ‘obligaciones naturales’”</vt:lpstr>
      <vt:lpstr>1ª. Tesis posible: “Los llamados ‘deberes morales’ dan lugar a lo que antes llamamos ‘obligaciones naturales’”</vt:lpstr>
      <vt:lpstr>1ª. Tesis posible: “Los llamados ‘deberes morales’ dan lugar a lo que antes llamamos ‘obligaciones naturales’”</vt:lpstr>
    </vt:vector>
  </TitlesOfParts>
  <Company>Uso 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LA PRESCRIPCIÓN   LIBERATORIA</dc:title>
  <dc:creator>Silvina Furlotti</dc:creator>
  <cp:lastModifiedBy>raul martinez</cp:lastModifiedBy>
  <cp:revision>412</cp:revision>
  <cp:lastPrinted>2001-04-17T20:54:39Z</cp:lastPrinted>
  <dcterms:created xsi:type="dcterms:W3CDTF">1998-10-07T20:57:36Z</dcterms:created>
  <dcterms:modified xsi:type="dcterms:W3CDTF">2018-04-03T21:46:45Z</dcterms:modified>
</cp:coreProperties>
</file>