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552" r:id="rId3"/>
    <p:sldId id="642" r:id="rId4"/>
    <p:sldId id="550" r:id="rId5"/>
    <p:sldId id="588" r:id="rId6"/>
    <p:sldId id="546" r:id="rId7"/>
    <p:sldId id="387" r:id="rId8"/>
    <p:sldId id="609" r:id="rId9"/>
    <p:sldId id="620" r:id="rId10"/>
    <p:sldId id="610" r:id="rId11"/>
    <p:sldId id="611" r:id="rId12"/>
    <p:sldId id="613" r:id="rId13"/>
    <p:sldId id="612" r:id="rId14"/>
    <p:sldId id="547" r:id="rId15"/>
    <p:sldId id="597" r:id="rId16"/>
    <p:sldId id="598" r:id="rId17"/>
    <p:sldId id="599" r:id="rId18"/>
    <p:sldId id="600" r:id="rId19"/>
    <p:sldId id="601" r:id="rId20"/>
    <p:sldId id="431" r:id="rId21"/>
    <p:sldId id="388" r:id="rId22"/>
    <p:sldId id="432" r:id="rId23"/>
    <p:sldId id="433" r:id="rId24"/>
    <p:sldId id="602" r:id="rId25"/>
    <p:sldId id="279" r:id="rId26"/>
    <p:sldId id="283" r:id="rId27"/>
    <p:sldId id="559" r:id="rId28"/>
    <p:sldId id="425" r:id="rId29"/>
    <p:sldId id="280" r:id="rId30"/>
    <p:sldId id="472" r:id="rId31"/>
    <p:sldId id="281" r:id="rId32"/>
    <p:sldId id="560" r:id="rId33"/>
    <p:sldId id="321" r:id="rId34"/>
    <p:sldId id="589" r:id="rId35"/>
    <p:sldId id="590" r:id="rId36"/>
    <p:sldId id="561" r:id="rId37"/>
    <p:sldId id="318" r:id="rId38"/>
    <p:sldId id="319" r:id="rId39"/>
    <p:sldId id="591" r:id="rId40"/>
    <p:sldId id="592" r:id="rId41"/>
    <p:sldId id="325" r:id="rId42"/>
    <p:sldId id="327" r:id="rId43"/>
    <p:sldId id="300" r:id="rId44"/>
    <p:sldId id="324" r:id="rId45"/>
    <p:sldId id="301" r:id="rId46"/>
    <p:sldId id="572" r:id="rId47"/>
    <p:sldId id="573" r:id="rId48"/>
    <p:sldId id="574" r:id="rId49"/>
    <p:sldId id="575" r:id="rId50"/>
    <p:sldId id="577" r:id="rId51"/>
    <p:sldId id="580" r:id="rId52"/>
    <p:sldId id="582" r:id="rId53"/>
    <p:sldId id="583" r:id="rId54"/>
    <p:sldId id="352" r:id="rId55"/>
    <p:sldId id="353" r:id="rId56"/>
    <p:sldId id="354" r:id="rId57"/>
    <p:sldId id="355" r:id="rId58"/>
    <p:sldId id="356" r:id="rId59"/>
    <p:sldId id="357" r:id="rId60"/>
    <p:sldId id="358" r:id="rId61"/>
    <p:sldId id="603" r:id="rId62"/>
    <p:sldId id="359" r:id="rId63"/>
    <p:sldId id="360" r:id="rId64"/>
    <p:sldId id="604" r:id="rId65"/>
    <p:sldId id="361" r:id="rId66"/>
    <p:sldId id="362" r:id="rId67"/>
    <p:sldId id="363" r:id="rId68"/>
    <p:sldId id="375" r:id="rId69"/>
    <p:sldId id="378" r:id="rId70"/>
    <p:sldId id="605" r:id="rId71"/>
    <p:sldId id="606" r:id="rId72"/>
    <p:sldId id="607" r:id="rId73"/>
    <p:sldId id="608" r:id="rId74"/>
    <p:sldId id="617" r:id="rId75"/>
    <p:sldId id="618" r:id="rId76"/>
    <p:sldId id="619" r:id="rId77"/>
    <p:sldId id="562" r:id="rId78"/>
    <p:sldId id="565" r:id="rId79"/>
    <p:sldId id="567" r:id="rId80"/>
    <p:sldId id="571" r:id="rId81"/>
    <p:sldId id="568" r:id="rId82"/>
    <p:sldId id="569" r:id="rId83"/>
    <p:sldId id="570" r:id="rId84"/>
    <p:sldId id="556" r:id="rId85"/>
    <p:sldId id="584" r:id="rId86"/>
    <p:sldId id="585" r:id="rId87"/>
    <p:sldId id="586" r:id="rId88"/>
    <p:sldId id="587" r:id="rId89"/>
    <p:sldId id="564" r:id="rId90"/>
    <p:sldId id="643" r:id="rId91"/>
    <p:sldId id="644" r:id="rId92"/>
    <p:sldId id="645" r:id="rId93"/>
    <p:sldId id="646" r:id="rId94"/>
    <p:sldId id="647" r:id="rId95"/>
    <p:sldId id="648" r:id="rId96"/>
    <p:sldId id="649" r:id="rId97"/>
    <p:sldId id="650" r:id="rId98"/>
    <p:sldId id="393" r:id="rId99"/>
    <p:sldId id="614" r:id="rId100"/>
    <p:sldId id="616" r:id="rId101"/>
    <p:sldId id="636" r:id="rId102"/>
    <p:sldId id="632" r:id="rId103"/>
    <p:sldId id="624" r:id="rId104"/>
    <p:sldId id="626" r:id="rId105"/>
    <p:sldId id="627" r:id="rId106"/>
    <p:sldId id="628" r:id="rId107"/>
    <p:sldId id="629" r:id="rId108"/>
    <p:sldId id="630" r:id="rId109"/>
    <p:sldId id="623" r:id="rId110"/>
    <p:sldId id="638" r:id="rId111"/>
    <p:sldId id="639" r:id="rId112"/>
    <p:sldId id="615" r:id="rId113"/>
    <p:sldId id="394" r:id="rId114"/>
    <p:sldId id="395" r:id="rId115"/>
    <p:sldId id="396" r:id="rId116"/>
    <p:sldId id="397" r:id="rId117"/>
    <p:sldId id="398" r:id="rId118"/>
    <p:sldId id="399" r:id="rId119"/>
    <p:sldId id="400" r:id="rId120"/>
    <p:sldId id="401" r:id="rId121"/>
    <p:sldId id="402" r:id="rId122"/>
    <p:sldId id="403" r:id="rId123"/>
    <p:sldId id="340" r:id="rId124"/>
    <p:sldId id="342" r:id="rId125"/>
    <p:sldId id="343" r:id="rId126"/>
    <p:sldId id="344" r:id="rId127"/>
    <p:sldId id="345" r:id="rId128"/>
    <p:sldId id="346" r:id="rId129"/>
    <p:sldId id="347" r:id="rId130"/>
    <p:sldId id="348" r:id="rId131"/>
    <p:sldId id="349" r:id="rId132"/>
    <p:sldId id="350" r:id="rId133"/>
    <p:sldId id="351" r:id="rId134"/>
    <p:sldId id="418" r:id="rId135"/>
    <p:sldId id="404" r:id="rId136"/>
    <p:sldId id="405" r:id="rId137"/>
    <p:sldId id="406" r:id="rId138"/>
    <p:sldId id="314" r:id="rId139"/>
    <p:sldId id="640" r:id="rId140"/>
    <p:sldId id="641" r:id="rId141"/>
    <p:sldId id="651" r:id="rId142"/>
    <p:sldId id="652" r:id="rId143"/>
    <p:sldId id="653" r:id="rId144"/>
    <p:sldId id="654" r:id="rId145"/>
    <p:sldId id="476" r:id="rId146"/>
    <p:sldId id="475" r:id="rId147"/>
    <p:sldId id="477" r:id="rId148"/>
    <p:sldId id="479" r:id="rId149"/>
    <p:sldId id="481" r:id="rId150"/>
    <p:sldId id="482" r:id="rId151"/>
    <p:sldId id="483" r:id="rId152"/>
    <p:sldId id="484" r:id="rId153"/>
    <p:sldId id="485" r:id="rId154"/>
    <p:sldId id="480" r:id="rId155"/>
    <p:sldId id="478" r:id="rId156"/>
    <p:sldId id="339" r:id="rId157"/>
    <p:sldId id="384" r:id="rId158"/>
    <p:sldId id="315" r:id="rId159"/>
    <p:sldId id="316" r:id="rId160"/>
    <p:sldId id="593" r:id="rId161"/>
    <p:sldId id="594" r:id="rId162"/>
    <p:sldId id="595" r:id="rId163"/>
    <p:sldId id="389" r:id="rId164"/>
    <p:sldId id="390" r:id="rId16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52" d="100"/>
          <a:sy n="152" d="100"/>
        </p:scale>
        <p:origin x="-2208" y="-1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42" Type="http://schemas.openxmlformats.org/officeDocument/2006/relationships/slide" Target="slides/slide141.xml"/><Relationship Id="rId143" Type="http://schemas.openxmlformats.org/officeDocument/2006/relationships/slide" Target="slides/slide142.xml"/><Relationship Id="rId144" Type="http://schemas.openxmlformats.org/officeDocument/2006/relationships/slide" Target="slides/slide143.xml"/><Relationship Id="rId145" Type="http://schemas.openxmlformats.org/officeDocument/2006/relationships/slide" Target="slides/slide144.xml"/><Relationship Id="rId146" Type="http://schemas.openxmlformats.org/officeDocument/2006/relationships/slide" Target="slides/slide145.xml"/><Relationship Id="rId147" Type="http://schemas.openxmlformats.org/officeDocument/2006/relationships/slide" Target="slides/slide146.xml"/><Relationship Id="rId148" Type="http://schemas.openxmlformats.org/officeDocument/2006/relationships/slide" Target="slides/slide147.xml"/><Relationship Id="rId149" Type="http://schemas.openxmlformats.org/officeDocument/2006/relationships/slide" Target="slides/slide14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150" Type="http://schemas.openxmlformats.org/officeDocument/2006/relationships/slide" Target="slides/slide149.xml"/><Relationship Id="rId151" Type="http://schemas.openxmlformats.org/officeDocument/2006/relationships/slide" Target="slides/slide150.xml"/><Relationship Id="rId152" Type="http://schemas.openxmlformats.org/officeDocument/2006/relationships/slide" Target="slides/slide15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53" Type="http://schemas.openxmlformats.org/officeDocument/2006/relationships/slide" Target="slides/slide152.xml"/><Relationship Id="rId154" Type="http://schemas.openxmlformats.org/officeDocument/2006/relationships/slide" Target="slides/slide153.xml"/><Relationship Id="rId155" Type="http://schemas.openxmlformats.org/officeDocument/2006/relationships/slide" Target="slides/slide154.xml"/><Relationship Id="rId156" Type="http://schemas.openxmlformats.org/officeDocument/2006/relationships/slide" Target="slides/slide155.xml"/><Relationship Id="rId157" Type="http://schemas.openxmlformats.org/officeDocument/2006/relationships/slide" Target="slides/slide156.xml"/><Relationship Id="rId158" Type="http://schemas.openxmlformats.org/officeDocument/2006/relationships/slide" Target="slides/slide157.xml"/><Relationship Id="rId159" Type="http://schemas.openxmlformats.org/officeDocument/2006/relationships/slide" Target="slides/slide15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126" Type="http://schemas.openxmlformats.org/officeDocument/2006/relationships/slide" Target="slides/slide125.xml"/><Relationship Id="rId127" Type="http://schemas.openxmlformats.org/officeDocument/2006/relationships/slide" Target="slides/slide126.xml"/><Relationship Id="rId128" Type="http://schemas.openxmlformats.org/officeDocument/2006/relationships/slide" Target="slides/slide127.xml"/><Relationship Id="rId129" Type="http://schemas.openxmlformats.org/officeDocument/2006/relationships/slide" Target="slides/slide128.xml"/><Relationship Id="rId160" Type="http://schemas.openxmlformats.org/officeDocument/2006/relationships/slide" Target="slides/slide159.xml"/><Relationship Id="rId161" Type="http://schemas.openxmlformats.org/officeDocument/2006/relationships/slide" Target="slides/slide160.xml"/><Relationship Id="rId162" Type="http://schemas.openxmlformats.org/officeDocument/2006/relationships/slide" Target="slides/slide16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63" Type="http://schemas.openxmlformats.org/officeDocument/2006/relationships/slide" Target="slides/slide162.xml"/><Relationship Id="rId164" Type="http://schemas.openxmlformats.org/officeDocument/2006/relationships/slide" Target="slides/slide163.xml"/><Relationship Id="rId165" Type="http://schemas.openxmlformats.org/officeDocument/2006/relationships/slide" Target="slides/slide164.xml"/><Relationship Id="rId166" Type="http://schemas.openxmlformats.org/officeDocument/2006/relationships/printerSettings" Target="printerSettings/printerSettings1.bin"/><Relationship Id="rId167" Type="http://schemas.openxmlformats.org/officeDocument/2006/relationships/presProps" Target="presProps.xml"/><Relationship Id="rId168" Type="http://schemas.openxmlformats.org/officeDocument/2006/relationships/viewProps" Target="viewProps.xml"/><Relationship Id="rId169" Type="http://schemas.openxmlformats.org/officeDocument/2006/relationships/theme" Target="theme/theme1.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30" Type="http://schemas.openxmlformats.org/officeDocument/2006/relationships/slide" Target="slides/slide129.xml"/><Relationship Id="rId131" Type="http://schemas.openxmlformats.org/officeDocument/2006/relationships/slide" Target="slides/slide130.xml"/><Relationship Id="rId132" Type="http://schemas.openxmlformats.org/officeDocument/2006/relationships/slide" Target="slides/slide131.xml"/><Relationship Id="rId133" Type="http://schemas.openxmlformats.org/officeDocument/2006/relationships/slide" Target="slides/slide132.xml"/><Relationship Id="rId134" Type="http://schemas.openxmlformats.org/officeDocument/2006/relationships/slide" Target="slides/slide133.xml"/><Relationship Id="rId135" Type="http://schemas.openxmlformats.org/officeDocument/2006/relationships/slide" Target="slides/slide134.xml"/><Relationship Id="rId136" Type="http://schemas.openxmlformats.org/officeDocument/2006/relationships/slide" Target="slides/slide135.xml"/><Relationship Id="rId137" Type="http://schemas.openxmlformats.org/officeDocument/2006/relationships/slide" Target="slides/slide136.xml"/><Relationship Id="rId138" Type="http://schemas.openxmlformats.org/officeDocument/2006/relationships/slide" Target="slides/slide137.xml"/><Relationship Id="rId139" Type="http://schemas.openxmlformats.org/officeDocument/2006/relationships/slide" Target="slides/slide138.xml"/><Relationship Id="rId170" Type="http://schemas.openxmlformats.org/officeDocument/2006/relationships/tableStyles" Target="tableStyles.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100" Type="http://schemas.openxmlformats.org/officeDocument/2006/relationships/slide" Target="slides/slide99.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40" Type="http://schemas.openxmlformats.org/officeDocument/2006/relationships/slide" Target="slides/slide139.xml"/><Relationship Id="rId141" Type="http://schemas.openxmlformats.org/officeDocument/2006/relationships/slide" Target="slides/slide1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80A38646-EBF3-42AE-B646-2776ECE7CCB9}" type="datetimeFigureOut">
              <a:rPr lang="it-IT" smtClean="0"/>
              <a:t>2/8/17</a:t>
            </a:fld>
            <a:endParaRPr lang="it-IT"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5C9F9056-628B-4832-9B0C-6B20B6D390A5}" type="slidenum">
              <a:rPr lang="it-IT" smtClean="0"/>
              <a:t>‹Nr.›</a:t>
            </a:fld>
            <a:endParaRPr lang="it-IT"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it-IT"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s-ES"/>
              <a:t>Haga clic para modificar el estilo de título del patrón</a:t>
            </a:r>
            <a:endParaRPr lang="en-US" dirty="0"/>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80A38646-EBF3-42AE-B646-2776ECE7CCB9}" type="datetimeFigureOut">
              <a:rPr lang="it-IT" smtClean="0"/>
              <a:t>2/8/17</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5C9F9056-628B-4832-9B0C-6B20B6D390A5}" type="slidenum">
              <a:rPr lang="it-IT" smtClean="0"/>
              <a:t>‹Nr.›</a:t>
            </a:fld>
            <a:endParaRPr lang="it-IT" dirty="0"/>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0A38646-EBF3-42AE-B646-2776ECE7CCB9}" type="datetimeFigureOut">
              <a:rPr lang="it-IT" smtClean="0"/>
              <a:t>2/8/17</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5C9F9056-628B-4832-9B0C-6B20B6D390A5}" type="slidenum">
              <a:rPr lang="it-IT" smtClean="0"/>
              <a:t>‹Nr.›</a:t>
            </a:fld>
            <a:endParaRPr lang="it-IT" dirty="0"/>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75148459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0A38646-EBF3-42AE-B646-2776ECE7CCB9}" type="datetimeFigureOut">
              <a:rPr lang="it-IT" smtClean="0"/>
              <a:t>2/8/17</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5C9F9056-628B-4832-9B0C-6B20B6D390A5}" type="slidenum">
              <a:rPr lang="it-IT" smtClean="0"/>
              <a:t>‹Nr.›</a:t>
            </a:fld>
            <a:endParaRPr lang="it-IT" dirty="0"/>
          </a:p>
        </p:txBody>
      </p:sp>
      <p:sp>
        <p:nvSpPr>
          <p:cNvPr id="7" name="Title 6"/>
          <p:cNvSpPr>
            <a:spLocks noGrp="1"/>
          </p:cNvSpPr>
          <p:nvPr>
            <p:ph type="title"/>
          </p:nvPr>
        </p:nvSpPr>
        <p:spPr/>
        <p:txBody>
          <a:bodyPr/>
          <a:lstStyle/>
          <a:p>
            <a:r>
              <a:rPr lang="es-ES"/>
              <a:t>Haga clic para modificar el estilo de título del patrón</a:t>
            </a:r>
            <a:endParaRPr lang="en-US"/>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9" name="Date Placeholder 8"/>
          <p:cNvSpPr>
            <a:spLocks noGrp="1"/>
          </p:cNvSpPr>
          <p:nvPr>
            <p:ph type="dt" sz="half" idx="10"/>
          </p:nvPr>
        </p:nvSpPr>
        <p:spPr/>
        <p:txBody>
          <a:bodyPr/>
          <a:lstStyle>
            <a:lvl1pPr>
              <a:defRPr>
                <a:solidFill>
                  <a:srgbClr val="FFFFFF"/>
                </a:solidFill>
              </a:defRPr>
            </a:lvl1pPr>
          </a:lstStyle>
          <a:p>
            <a:fld id="{80A38646-EBF3-42AE-B646-2776ECE7CCB9}" type="datetimeFigureOut">
              <a:rPr lang="it-IT" smtClean="0"/>
              <a:t>2/8/17</a:t>
            </a:fld>
            <a:endParaRPr lang="it-IT"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5C9F9056-628B-4832-9B0C-6B20B6D390A5}" type="slidenum">
              <a:rPr lang="it-IT" smtClean="0"/>
              <a:t>‹Nr.›</a:t>
            </a:fld>
            <a:endParaRPr lang="it-IT"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it-IT"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s-ES"/>
              <a:t>Haga clic para modificar el estilo de título del patrón</a:t>
            </a:r>
            <a:endParaRPr lang="en-US" dirty="0"/>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0A38646-EBF3-42AE-B646-2776ECE7CCB9}" type="datetimeFigureOut">
              <a:rPr lang="it-IT" smtClean="0"/>
              <a:t>2/8/17</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7" name="Slide Number Placeholder 6"/>
          <p:cNvSpPr>
            <a:spLocks noGrp="1"/>
          </p:cNvSpPr>
          <p:nvPr>
            <p:ph type="sldNum" sz="quarter" idx="12"/>
          </p:nvPr>
        </p:nvSpPr>
        <p:spPr/>
        <p:txBody>
          <a:bodyPr/>
          <a:lstStyle/>
          <a:p>
            <a:fld id="{5C9F9056-628B-4832-9B0C-6B20B6D390A5}" type="slidenum">
              <a:rPr lang="it-IT" smtClean="0"/>
              <a:t>‹Nr.›</a:t>
            </a:fld>
            <a:endParaRPr lang="it-IT" dirty="0"/>
          </a:p>
        </p:txBody>
      </p:sp>
      <p:sp>
        <p:nvSpPr>
          <p:cNvPr id="8" name="Title 7"/>
          <p:cNvSpPr>
            <a:spLocks noGrp="1"/>
          </p:cNvSpPr>
          <p:nvPr>
            <p:ph type="title"/>
          </p:nvPr>
        </p:nvSpPr>
        <p:spPr/>
        <p:txBody>
          <a:bodyPr/>
          <a:lstStyle/>
          <a:p>
            <a:r>
              <a:rPr lang="es-ES"/>
              <a:t>Haga clic para modificar el estilo de título del patrón</a:t>
            </a:r>
            <a:endParaRPr lang="en-US"/>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0A38646-EBF3-42AE-B646-2776ECE7CCB9}" type="datetimeFigureOut">
              <a:rPr lang="it-IT" smtClean="0"/>
              <a:t>2/8/17</a:t>
            </a:fld>
            <a:endParaRPr lang="it-IT" dirty="0"/>
          </a:p>
        </p:txBody>
      </p:sp>
      <p:sp>
        <p:nvSpPr>
          <p:cNvPr id="8" name="Footer Placeholder 7"/>
          <p:cNvSpPr>
            <a:spLocks noGrp="1"/>
          </p:cNvSpPr>
          <p:nvPr>
            <p:ph type="ftr" sz="quarter" idx="11"/>
          </p:nvPr>
        </p:nvSpPr>
        <p:spPr/>
        <p:txBody>
          <a:bodyPr/>
          <a:lstStyle/>
          <a:p>
            <a:endParaRPr lang="it-IT" dirty="0"/>
          </a:p>
        </p:txBody>
      </p:sp>
      <p:sp>
        <p:nvSpPr>
          <p:cNvPr id="9" name="Slide Number Placeholder 8"/>
          <p:cNvSpPr>
            <a:spLocks noGrp="1"/>
          </p:cNvSpPr>
          <p:nvPr>
            <p:ph type="sldNum" sz="quarter" idx="12"/>
          </p:nvPr>
        </p:nvSpPr>
        <p:spPr/>
        <p:txBody>
          <a:bodyPr/>
          <a:lstStyle/>
          <a:p>
            <a:fld id="{5C9F9056-628B-4832-9B0C-6B20B6D390A5}" type="slidenum">
              <a:rPr lang="it-IT" smtClean="0"/>
              <a:t>‹Nr.›</a:t>
            </a:fld>
            <a:endParaRPr lang="it-IT" dirty="0"/>
          </a:p>
        </p:txBody>
      </p:sp>
      <p:sp>
        <p:nvSpPr>
          <p:cNvPr id="10" name="Title 9"/>
          <p:cNvSpPr>
            <a:spLocks noGrp="1"/>
          </p:cNvSpPr>
          <p:nvPr>
            <p:ph type="title"/>
          </p:nvPr>
        </p:nvSpPr>
        <p:spPr/>
        <p:txBody>
          <a:bodyPr/>
          <a:lstStyle/>
          <a:p>
            <a:r>
              <a:rPr lang="es-ES"/>
              <a:t>Haga clic para modificar el estilo de título del patrón</a:t>
            </a:r>
            <a:endParaRPr lang="en-US"/>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0A38646-EBF3-42AE-B646-2776ECE7CCB9}" type="datetimeFigureOut">
              <a:rPr lang="it-IT" smtClean="0"/>
              <a:t>2/8/17</a:t>
            </a:fld>
            <a:endParaRPr lang="it-IT" dirty="0"/>
          </a:p>
        </p:txBody>
      </p:sp>
      <p:sp>
        <p:nvSpPr>
          <p:cNvPr id="4" name="Footer Placeholder 3"/>
          <p:cNvSpPr>
            <a:spLocks noGrp="1"/>
          </p:cNvSpPr>
          <p:nvPr>
            <p:ph type="ftr" sz="quarter" idx="11"/>
          </p:nvPr>
        </p:nvSpPr>
        <p:spPr/>
        <p:txBody>
          <a:bodyPr/>
          <a:lstStyle/>
          <a:p>
            <a:endParaRPr lang="it-IT" dirty="0"/>
          </a:p>
        </p:txBody>
      </p:sp>
      <p:sp>
        <p:nvSpPr>
          <p:cNvPr id="5" name="Slide Number Placeholder 4"/>
          <p:cNvSpPr>
            <a:spLocks noGrp="1"/>
          </p:cNvSpPr>
          <p:nvPr>
            <p:ph type="sldNum" sz="quarter" idx="12"/>
          </p:nvPr>
        </p:nvSpPr>
        <p:spPr/>
        <p:txBody>
          <a:bodyPr/>
          <a:lstStyle/>
          <a:p>
            <a:fld id="{5C9F9056-628B-4832-9B0C-6B20B6D390A5}" type="slidenum">
              <a:rPr lang="it-IT" smtClean="0"/>
              <a:t>‹Nr.›</a:t>
            </a:fld>
            <a:endParaRPr lang="it-IT" dirty="0"/>
          </a:p>
        </p:txBody>
      </p:sp>
      <p:sp>
        <p:nvSpPr>
          <p:cNvPr id="6" name="Title 5"/>
          <p:cNvSpPr>
            <a:spLocks noGrp="1"/>
          </p:cNvSpPr>
          <p:nvPr>
            <p:ph type="title"/>
          </p:nvPr>
        </p:nvSpPr>
        <p:spPr/>
        <p:txBody>
          <a:bodyPr/>
          <a:lstStyle/>
          <a:p>
            <a:r>
              <a:rPr lang="es-ES"/>
              <a:t>Haga clic para modificar el estilo de título del patrón</a:t>
            </a:r>
            <a:endParaRPr lang="en-US"/>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80A38646-EBF3-42AE-B646-2776ECE7CCB9}" type="datetimeFigureOut">
              <a:rPr lang="it-IT" smtClean="0"/>
              <a:t>2/8/17</a:t>
            </a:fld>
            <a:endParaRPr lang="it-IT" dirty="0"/>
          </a:p>
        </p:txBody>
      </p:sp>
      <p:sp>
        <p:nvSpPr>
          <p:cNvPr id="3" name="Footer Placeholder 2"/>
          <p:cNvSpPr>
            <a:spLocks noGrp="1"/>
          </p:cNvSpPr>
          <p:nvPr>
            <p:ph type="ftr" sz="quarter" idx="11"/>
          </p:nvPr>
        </p:nvSpPr>
        <p:spPr/>
        <p:txBody>
          <a:bodyPr/>
          <a:lstStyle/>
          <a:p>
            <a:endParaRPr lang="it-IT" dirty="0"/>
          </a:p>
        </p:txBody>
      </p:sp>
      <p:sp>
        <p:nvSpPr>
          <p:cNvPr id="4" name="Slide Number Placeholder 3"/>
          <p:cNvSpPr>
            <a:spLocks noGrp="1"/>
          </p:cNvSpPr>
          <p:nvPr>
            <p:ph type="sldNum" sz="quarter" idx="12"/>
          </p:nvPr>
        </p:nvSpPr>
        <p:spPr/>
        <p:txBody>
          <a:bodyPr/>
          <a:lstStyle/>
          <a:p>
            <a:fld id="{5C9F9056-628B-4832-9B0C-6B20B6D390A5}" type="slidenum">
              <a:rPr lang="it-IT" smtClean="0"/>
              <a:t>‹Nr.›</a:t>
            </a:fld>
            <a:endParaRPr lang="it-IT" dirty="0"/>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80A38646-EBF3-42AE-B646-2776ECE7CCB9}" type="datetimeFigureOut">
              <a:rPr lang="it-IT" smtClean="0"/>
              <a:t>2/8/17</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5C9F9056-628B-4832-9B0C-6B20B6D390A5}" type="slidenum">
              <a:rPr lang="it-IT" smtClean="0"/>
              <a:t>‹Nr.›</a:t>
            </a:fld>
            <a:endParaRPr lang="it-IT"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s-ES"/>
              <a:t>Haga clic para modificar el estilo de título del patrón</a:t>
            </a:r>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80A38646-EBF3-42AE-B646-2776ECE7CCB9}" type="datetimeFigureOut">
              <a:rPr lang="it-IT" smtClean="0"/>
              <a:t>2/8/17</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7" name="Slide Number Placeholder 6"/>
          <p:cNvSpPr>
            <a:spLocks noGrp="1"/>
          </p:cNvSpPr>
          <p:nvPr>
            <p:ph type="sldNum" sz="quarter" idx="12"/>
          </p:nvPr>
        </p:nvSpPr>
        <p:spPr/>
        <p:txBody>
          <a:bodyPr/>
          <a:lstStyle/>
          <a:p>
            <a:fld id="{5C9F9056-628B-4832-9B0C-6B20B6D390A5}" type="slidenum">
              <a:rPr lang="it-IT" smtClean="0"/>
              <a:t>‹Nr.›</a:t>
            </a:fld>
            <a:endParaRPr lang="it-IT"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s-ES"/>
              <a:t>Haga clic para modificar el estilo de título del patrón</a:t>
            </a:r>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80A38646-EBF3-42AE-B646-2776ECE7CCB9}" type="datetimeFigureOut">
              <a:rPr lang="it-IT" smtClean="0"/>
              <a:t>2/8/17</a:t>
            </a:fld>
            <a:endParaRPr lang="it-IT"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it-IT"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5C9F9056-628B-4832-9B0C-6B20B6D390A5}" type="slidenum">
              <a:rPr lang="it-IT" smtClean="0"/>
              <a:t>‹Nr.›</a:t>
            </a:fld>
            <a:endParaRPr lang="it-IT"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informacionlegal.com.ar/maf/app/document?src=externalLink&amp;crumb-action=append&amp;context=20&amp;docguid=iD66491A0905911D686070050DABAA208" TargetMode="Externa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iputados.gov.ar/proyectos/proyectoTP.jsp?id=185737" TargetMode="Externa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7092280" y="3789041"/>
            <a:ext cx="1944216" cy="2592288"/>
          </a:xfrm>
          <a:solidFill>
            <a:schemeClr val="bg1"/>
          </a:solidFill>
        </p:spPr>
        <p:txBody>
          <a:bodyPr>
            <a:normAutofit/>
          </a:bodyPr>
          <a:lstStyle/>
          <a:p>
            <a:r>
              <a:rPr lang="es-AR" dirty="0">
                <a:solidFill>
                  <a:schemeClr val="tx1"/>
                </a:solidFill>
              </a:rPr>
              <a:t>Aída Kemelmajer de Carlucci</a:t>
            </a:r>
          </a:p>
          <a:p>
            <a:endParaRPr lang="es-AR" dirty="0">
              <a:solidFill>
                <a:schemeClr val="tx1"/>
              </a:solidFill>
            </a:endParaRPr>
          </a:p>
          <a:p>
            <a:r>
              <a:rPr lang="es-AR" dirty="0">
                <a:solidFill>
                  <a:schemeClr val="tx1"/>
                </a:solidFill>
              </a:rPr>
              <a:t>Mza, Agosto 2017</a:t>
            </a:r>
          </a:p>
        </p:txBody>
      </p:sp>
      <p:sp>
        <p:nvSpPr>
          <p:cNvPr id="2" name="1 Título"/>
          <p:cNvSpPr>
            <a:spLocks noGrp="1"/>
          </p:cNvSpPr>
          <p:nvPr>
            <p:ph type="title"/>
          </p:nvPr>
        </p:nvSpPr>
        <p:spPr>
          <a:solidFill>
            <a:schemeClr val="bg1"/>
          </a:solidFill>
        </p:spPr>
        <p:txBody>
          <a:bodyPr>
            <a:normAutofit fontScale="90000"/>
          </a:bodyPr>
          <a:lstStyle/>
          <a:p>
            <a:r>
              <a:rPr lang="es-AR" sz="6000" dirty="0">
                <a:solidFill>
                  <a:srgbClr val="C00000"/>
                </a:solidFill>
                <a:effectLst/>
              </a:rPr>
              <a:t>RESPONSABILIDAD Y DISCRIMINACIÓN</a:t>
            </a:r>
          </a:p>
        </p:txBody>
      </p:sp>
    </p:spTree>
    <p:extLst>
      <p:ext uri="{BB962C8B-B14F-4D97-AF65-F5344CB8AC3E}">
        <p14:creationId xmlns:p14="http://schemas.microsoft.com/office/powerpoint/2010/main" val="63935854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0" y="692696"/>
            <a:ext cx="9108503" cy="5832648"/>
          </a:xfrm>
        </p:spPr>
        <p:txBody>
          <a:bodyPr>
            <a:noAutofit/>
          </a:bodyPr>
          <a:lstStyle/>
          <a:p>
            <a:r>
              <a:rPr lang="es-AR" sz="2400" dirty="0">
                <a:solidFill>
                  <a:schemeClr val="bg1"/>
                </a:solidFill>
              </a:rPr>
              <a:t>Un ejemplo (?). Corte Constitucional  italiana</a:t>
            </a:r>
          </a:p>
          <a:p>
            <a:endParaRPr lang="es-AR" sz="2400" dirty="0">
              <a:solidFill>
                <a:schemeClr val="bg1"/>
              </a:solidFill>
            </a:endParaRPr>
          </a:p>
          <a:p>
            <a:r>
              <a:rPr lang="es-AR" sz="2400" dirty="0"/>
              <a:t>Es inconstitucional una norma que exige el conocimiento de la lengua francesa como condición para el ejercicio de la </a:t>
            </a:r>
            <a:r>
              <a:rPr lang="es-AR" sz="2400" dirty="0">
                <a:solidFill>
                  <a:srgbClr val="C00000"/>
                </a:solidFill>
              </a:rPr>
              <a:t>profesión de guía turística </a:t>
            </a:r>
            <a:r>
              <a:rPr lang="es-AR" sz="2400" dirty="0"/>
              <a:t>en la región de Val d’Osta, porque no hay ninguna razón para impedir el ejercicio de esta profesión en una lengua distinta al francés, dado la existencia de turistas de distinta nacionalidad. </a:t>
            </a:r>
          </a:p>
          <a:p>
            <a:r>
              <a:rPr lang="es-AR" sz="2400" dirty="0"/>
              <a:t>En cambio, es razonable exigir el conocimiento del alemán para cubrir el cargo de </a:t>
            </a:r>
            <a:r>
              <a:rPr lang="es-AR" sz="2400" dirty="0">
                <a:solidFill>
                  <a:srgbClr val="C00000"/>
                </a:solidFill>
              </a:rPr>
              <a:t>secretario comunal </a:t>
            </a:r>
            <a:r>
              <a:rPr lang="es-AR" sz="2400" dirty="0"/>
              <a:t>en la provincia de Bolzano, porque aquí la discriminación tiene una función plausible, cual es la de garantizar igualdad de trato a una minoría lingüística que reside en ese territorio.</a:t>
            </a:r>
          </a:p>
        </p:txBody>
      </p:sp>
    </p:spTree>
    <p:extLst>
      <p:ext uri="{BB962C8B-B14F-4D97-AF65-F5344CB8AC3E}">
        <p14:creationId xmlns:p14="http://schemas.microsoft.com/office/powerpoint/2010/main" val="43613306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xmlns="" id="{D5FB4F3D-A656-43AC-8CB0-450C6DCCA8DF}"/>
              </a:ext>
            </a:extLst>
          </p:cNvPr>
          <p:cNvSpPr>
            <a:spLocks noGrp="1"/>
          </p:cNvSpPr>
          <p:nvPr>
            <p:ph idx="1"/>
          </p:nvPr>
        </p:nvSpPr>
        <p:spPr>
          <a:xfrm>
            <a:off x="395536" y="1988840"/>
            <a:ext cx="8407893" cy="3672408"/>
          </a:xfrm>
          <a:ln w="28575">
            <a:solidFill>
              <a:schemeClr val="accent1">
                <a:lumMod val="75000"/>
              </a:schemeClr>
            </a:solidFill>
          </a:ln>
        </p:spPr>
        <p:txBody>
          <a:bodyPr>
            <a:normAutofit/>
          </a:bodyPr>
          <a:lstStyle/>
          <a:p>
            <a:r>
              <a:rPr lang="es-AR" sz="2400" dirty="0"/>
              <a:t>Las condiciones de admisión (o del rechazo) por parte de los sistemas de medicina prepaga no se generan originariamente en la ley 26.682 sino en el bloque normativo preexistente que nace en la Constitución Nacional y en los tratados de derechos humanos que prohíben toda diferenciación que implique un desmedro de la persona humana y una violación de la garantía de igualdad ante la ley. </a:t>
            </a:r>
          </a:p>
          <a:p>
            <a:endParaRPr lang="es-AR" dirty="0"/>
          </a:p>
        </p:txBody>
      </p:sp>
    </p:spTree>
    <p:extLst>
      <p:ext uri="{BB962C8B-B14F-4D97-AF65-F5344CB8AC3E}">
        <p14:creationId xmlns:p14="http://schemas.microsoft.com/office/powerpoint/2010/main" val="51089734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xmlns="" id="{BD12D13F-2460-4A77-82C0-5C743736AA1E}"/>
              </a:ext>
            </a:extLst>
          </p:cNvPr>
          <p:cNvSpPr>
            <a:spLocks noGrp="1"/>
          </p:cNvSpPr>
          <p:nvPr>
            <p:ph idx="1"/>
          </p:nvPr>
        </p:nvSpPr>
        <p:spPr>
          <a:xfrm>
            <a:off x="380999" y="3068959"/>
            <a:ext cx="8407893" cy="1440161"/>
          </a:xfrm>
        </p:spPr>
        <p:txBody>
          <a:bodyPr/>
          <a:lstStyle/>
          <a:p>
            <a:r>
              <a:rPr lang="es-AR" sz="3600" dirty="0"/>
              <a:t>Daño por incumplimiento de las prestaciones en el sistema de salud</a:t>
            </a:r>
          </a:p>
          <a:p>
            <a:endParaRPr lang="es-AR" dirty="0"/>
          </a:p>
        </p:txBody>
      </p:sp>
    </p:spTree>
    <p:extLst>
      <p:ext uri="{BB962C8B-B14F-4D97-AF65-F5344CB8AC3E}">
        <p14:creationId xmlns:p14="http://schemas.microsoft.com/office/powerpoint/2010/main" val="158545416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80999" y="332656"/>
            <a:ext cx="8407893" cy="5793823"/>
          </a:xfrm>
        </p:spPr>
        <p:txBody>
          <a:bodyPr>
            <a:normAutofit lnSpcReduction="10000"/>
          </a:bodyPr>
          <a:lstStyle/>
          <a:p>
            <a:r>
              <a:rPr lang="es-AR" dirty="0">
                <a:solidFill>
                  <a:schemeClr val="bg1"/>
                </a:solidFill>
              </a:rPr>
              <a:t>Cám. Nac. Fed. Sala II, 6/5/2000, 6/5/25002, cit. por Rosales, Pablo Oscar, Daños y discriminación a personas con discapacidad, en Rev. Derecho de Daños, 2011-3-422</a:t>
            </a:r>
          </a:p>
          <a:p>
            <a:endParaRPr lang="es-AR" dirty="0">
              <a:solidFill>
                <a:schemeClr val="bg1"/>
              </a:solidFill>
            </a:endParaRPr>
          </a:p>
          <a:p>
            <a:endParaRPr lang="es-AR" dirty="0">
              <a:solidFill>
                <a:schemeClr val="bg1"/>
              </a:solidFill>
            </a:endParaRPr>
          </a:p>
          <a:p>
            <a:r>
              <a:rPr lang="es-AR" sz="2400" dirty="0">
                <a:solidFill>
                  <a:schemeClr val="tx1"/>
                </a:solidFill>
              </a:rPr>
              <a:t>No es menester formular demasiados desarrollos argumentales para concluir que la situación vivida durante los cuatro meses que les insumió conseguir los audífonos, para lo cual tuvieron que recurrir al auxilio judicial, les habrá significado un padecimiento espiritual digno de ser indemnizado a título de daño moral; pérdida de horas de vida en las tramitaciones, inquietudes generadas por la propia necesidad de recurrir, zozobras acerca del resultado de la gestión, negativa a seguir pagando a la fonoaudióloga, con cuya asistencia había logrado importantes progresos</a:t>
            </a:r>
          </a:p>
        </p:txBody>
      </p:sp>
    </p:spTree>
    <p:extLst>
      <p:ext uri="{BB962C8B-B14F-4D97-AF65-F5344CB8AC3E}">
        <p14:creationId xmlns:p14="http://schemas.microsoft.com/office/powerpoint/2010/main" val="333866931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80999" y="332656"/>
            <a:ext cx="8407893" cy="5793823"/>
          </a:xfrm>
        </p:spPr>
        <p:txBody>
          <a:bodyPr/>
          <a:lstStyle/>
          <a:p>
            <a:r>
              <a:rPr lang="es-AR" sz="3200" dirty="0">
                <a:solidFill>
                  <a:schemeClr val="bg1"/>
                </a:solidFill>
              </a:rPr>
              <a:t>Al sistema educativo </a:t>
            </a:r>
            <a:endParaRPr lang="es-AR" sz="3200" dirty="0"/>
          </a:p>
          <a:p>
            <a:endParaRPr lang="es-AR" dirty="0">
              <a:solidFill>
                <a:schemeClr val="bg1"/>
              </a:solidFill>
            </a:endParaRPr>
          </a:p>
          <a:p>
            <a:endParaRPr lang="es-AR" dirty="0">
              <a:solidFill>
                <a:schemeClr val="bg1"/>
              </a:solidFill>
            </a:endParaRPr>
          </a:p>
          <a:p>
            <a:endParaRPr lang="es-AR" sz="2800" dirty="0">
              <a:solidFill>
                <a:schemeClr val="tx1"/>
              </a:solidFill>
            </a:endParaRPr>
          </a:p>
          <a:p>
            <a:r>
              <a:rPr lang="es-AR" dirty="0">
                <a:solidFill>
                  <a:schemeClr val="tx1"/>
                </a:solidFill>
              </a:rPr>
              <a:t>Cám. Apel. CC Junín, 3/7/2007, cit. por Rosales, Pablo Oscar, Daños y discriminación a personas con discapacidad, en Rev. Derecho de Daños, 2011-3-4259</a:t>
            </a:r>
          </a:p>
          <a:p>
            <a:endParaRPr lang="es-AR" sz="2800" dirty="0">
              <a:solidFill>
                <a:schemeClr val="tx1"/>
              </a:solidFill>
            </a:endParaRPr>
          </a:p>
          <a:p>
            <a:r>
              <a:rPr lang="es-AR" sz="2800" dirty="0">
                <a:solidFill>
                  <a:schemeClr val="tx1"/>
                </a:solidFill>
              </a:rPr>
              <a:t>Se condena a un colegio privado por la negativa a re-matricular un niño con discapacidad (autista) luego de haber cursado un primer año escolar en ese instituto</a:t>
            </a:r>
          </a:p>
        </p:txBody>
      </p:sp>
    </p:spTree>
    <p:extLst>
      <p:ext uri="{BB962C8B-B14F-4D97-AF65-F5344CB8AC3E}">
        <p14:creationId xmlns:p14="http://schemas.microsoft.com/office/powerpoint/2010/main" val="30618589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95536" y="260648"/>
            <a:ext cx="8407893" cy="5721815"/>
          </a:xfrm>
        </p:spPr>
        <p:txBody>
          <a:bodyPr/>
          <a:lstStyle/>
          <a:p>
            <a:r>
              <a:rPr lang="es-AR" dirty="0">
                <a:solidFill>
                  <a:schemeClr val="bg1"/>
                </a:solidFill>
              </a:rPr>
              <a:t>(2) Cám. Nac. Civ. sala H, 18/3/2013, ED 255-47 y  JA 2013-II-603, con nota de Gustavo Kaufman (voto Dr. Kiper)</a:t>
            </a:r>
          </a:p>
          <a:p>
            <a:endParaRPr lang="es-AR" dirty="0">
              <a:solidFill>
                <a:schemeClr val="bg1"/>
              </a:solidFill>
            </a:endParaRPr>
          </a:p>
          <a:p>
            <a:endParaRPr lang="es-AR" dirty="0">
              <a:solidFill>
                <a:schemeClr val="bg1"/>
              </a:solidFill>
            </a:endParaRPr>
          </a:p>
          <a:p>
            <a:r>
              <a:rPr lang="es-AR" sz="2400" dirty="0">
                <a:solidFill>
                  <a:schemeClr val="tx1"/>
                </a:solidFill>
              </a:rPr>
              <a:t>La demanda de daños interpuesta contra la directora de una escuela a raíz de los perjuicios sufridos por un alumno por los malos tratos y discriminación que le habían dispensado debe ser rechazada pues se acreditó que aquél presentaba patologías psicofísicas preexistentes al ingreso que son ajenas al riesgo propio de la actividad educativa, lo que configura un caso de culpa de la víctima que reúne los caracteres del caso fortuito como eximente de responsabilidad objetiva.</a:t>
            </a:r>
          </a:p>
        </p:txBody>
      </p:sp>
    </p:spTree>
    <p:extLst>
      <p:ext uri="{BB962C8B-B14F-4D97-AF65-F5344CB8AC3E}">
        <p14:creationId xmlns:p14="http://schemas.microsoft.com/office/powerpoint/2010/main" val="401573402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AR" sz="2400" dirty="0"/>
              <a:t>Las estrategias llevadas adelante por un establecimiento educativo para contener a un alumno con una patología psicofísica preexistente, en el caso, apartarlo de sus compañeros en situaciones de crisis, acompañarlo con una maestra de recuperación, asignarle jornadas escolares reducidas, no constituyen un supuesto de discriminación, ya que el trato dispensado no resultó arbitrario, sino que obedeció a las particulares características personales del niño</a:t>
            </a:r>
          </a:p>
        </p:txBody>
      </p:sp>
    </p:spTree>
    <p:extLst>
      <p:ext uri="{BB962C8B-B14F-4D97-AF65-F5344CB8AC3E}">
        <p14:creationId xmlns:p14="http://schemas.microsoft.com/office/powerpoint/2010/main" val="125395088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80999" y="548680"/>
            <a:ext cx="8407893" cy="6192688"/>
          </a:xfrm>
        </p:spPr>
        <p:txBody>
          <a:bodyPr>
            <a:normAutofit fontScale="92500" lnSpcReduction="10000"/>
          </a:bodyPr>
          <a:lstStyle/>
          <a:p>
            <a:r>
              <a:rPr lang="es-AR" dirty="0">
                <a:solidFill>
                  <a:schemeClr val="bg1"/>
                </a:solidFill>
              </a:rPr>
              <a:t>(3) Cám. 3° CC de Mendoza, 10/10/2007, Resp. civil y seguros, año X, n° 6, Junio 2008, pág.50, con nota de Marcelo Hersalis</a:t>
            </a:r>
          </a:p>
          <a:p>
            <a:endParaRPr lang="es-AR" dirty="0">
              <a:solidFill>
                <a:schemeClr val="bg1"/>
              </a:solidFill>
            </a:endParaRPr>
          </a:p>
          <a:p>
            <a:endParaRPr lang="es-AR" dirty="0">
              <a:solidFill>
                <a:schemeClr val="bg1"/>
              </a:solidFill>
            </a:endParaRPr>
          </a:p>
          <a:p>
            <a:r>
              <a:rPr lang="es-AR" sz="2400" dirty="0">
                <a:solidFill>
                  <a:schemeClr val="tx1"/>
                </a:solidFill>
              </a:rPr>
              <a:t>Rechazo de la demanda interpuesta por los progenitores de un menor que padece una perturbación psíquica (síndrome de Asperger), debido a que el establecimiento educativo no renovó el contrato para el ciclo lectivo siguiente, ya que la conducta asumida por la demandada no aparece discriminatoria, segregativa o abusiva, toda vez que han existido motivos serios para actuar sí, pues los padres del menor ocultaron la enfermedad psiquiátrica que este padecía al momento de inscribirlo, la cual exigía una contención y composición especial, y demostraron una total falta de colaboración frente a hechos graves (acoso a una compañera, amenazas de suicidio, etc.) violando las normas de convivencia del establecimiento (le permitieron seguir en las clases de apoyo y rendir los exámenes pendientes)</a:t>
            </a:r>
          </a:p>
        </p:txBody>
      </p:sp>
    </p:spTree>
    <p:extLst>
      <p:ext uri="{BB962C8B-B14F-4D97-AF65-F5344CB8AC3E}">
        <p14:creationId xmlns:p14="http://schemas.microsoft.com/office/powerpoint/2010/main" val="152247838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AR" sz="2400" dirty="0">
                <a:solidFill>
                  <a:srgbClr val="C00000"/>
                </a:solidFill>
              </a:rPr>
              <a:t>Sentencia revocada por la S.C. Mendoza, sala I, 5/12/2008</a:t>
            </a:r>
            <a:r>
              <a:rPr lang="es-AR" sz="2400" dirty="0"/>
              <a:t>. Voto del Dr. Fernando Romano; adhiere Dr. Bohn</a:t>
            </a:r>
          </a:p>
          <a:p>
            <a:endParaRPr lang="es-AR" sz="2400" dirty="0"/>
          </a:p>
          <a:p>
            <a:r>
              <a:rPr lang="es-AR" sz="2400" dirty="0"/>
              <a:t>Diferente análisis de los hechos</a:t>
            </a:r>
          </a:p>
          <a:p>
            <a:r>
              <a:rPr lang="es-AR" sz="2400" dirty="0"/>
              <a:t>Amparo previo, acogido, porque se lo suspendió por una carta que se le atribuyó falsamente en la que amenazaba matar a una compañera y, cumplida la sentencia del amparo, se lo discriminó al tener todo el tiempo al preceptor controlándolo.</a:t>
            </a:r>
          </a:p>
        </p:txBody>
      </p:sp>
    </p:spTree>
    <p:extLst>
      <p:ext uri="{BB962C8B-B14F-4D97-AF65-F5344CB8AC3E}">
        <p14:creationId xmlns:p14="http://schemas.microsoft.com/office/powerpoint/2010/main" val="106365115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79513" y="1412776"/>
            <a:ext cx="8784976" cy="5328591"/>
          </a:xfrm>
        </p:spPr>
        <p:txBody>
          <a:bodyPr>
            <a:normAutofit/>
          </a:bodyPr>
          <a:lstStyle/>
          <a:p>
            <a:r>
              <a:rPr lang="es-AR" dirty="0"/>
              <a:t>(4) </a:t>
            </a:r>
            <a:r>
              <a:rPr lang="es-AR" b="1" dirty="0"/>
              <a:t>Un adolescente con SIDA</a:t>
            </a:r>
          </a:p>
          <a:p>
            <a:r>
              <a:rPr lang="es-ES" dirty="0"/>
              <a:t>Ryan White era un adolescente hemofílico; contrajo el sida durante una transfusión; su enfermedad le obligó a dejar transitoriamente la escuela en el estado de Indiana. En la primavera siguiente su madre solicitó su reingreso; fundó su pedido en una directiva estatal que imponía el dictamen del consejo sanitario; ese dictamen dijo que no existe peligro de contagio si el niño no es “agresivo ni incontinente” (“si no muerde a los compañeros, si no va al baño) y si no tiene erupciones cutáneas. </a:t>
            </a:r>
          </a:p>
          <a:p>
            <a:r>
              <a:rPr lang="es-ES" dirty="0"/>
              <a:t>Lucha de la madre para que su hijo fuese aceptado en el colegio, lo que logró en 1986.</a:t>
            </a:r>
          </a:p>
          <a:p>
            <a:r>
              <a:rPr lang="es-ES" dirty="0"/>
              <a:t>En su honor, en 1990 se dictó la llamada “</a:t>
            </a:r>
            <a:r>
              <a:rPr lang="es-ES" i="1" dirty="0"/>
              <a:t>Ryan White Comprenhensive Aids Resources Emergency Act</a:t>
            </a:r>
            <a:r>
              <a:rPr lang="es-ES" dirty="0"/>
              <a:t>”, que destina fondos federales a la lucha contra el sida.</a:t>
            </a:r>
            <a:endParaRPr lang="it-IT" dirty="0"/>
          </a:p>
          <a:p>
            <a:endParaRPr lang="es-AR" dirty="0"/>
          </a:p>
        </p:txBody>
      </p:sp>
    </p:spTree>
    <p:extLst>
      <p:ext uri="{BB962C8B-B14F-4D97-AF65-F5344CB8AC3E}">
        <p14:creationId xmlns:p14="http://schemas.microsoft.com/office/powerpoint/2010/main" val="295763325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r>
              <a:rPr lang="es-AR" sz="2400" dirty="0"/>
              <a:t>La negativa del conductor del taxi a prestar el servicio de transporte por estar acompañado de un perro guía constituye una evidente violación de sus derechos fundamentales, por cuanto fue discriminado por razón de su discapacidad. El perro con el cual él se hace acompañar no es una simple mascota sino un animal destinado a cumplir la función de los ojos en las personas que no ven y cuya ayuda resulta invaluable</a:t>
            </a:r>
          </a:p>
          <a:p>
            <a:endParaRPr lang="es-AR" dirty="0"/>
          </a:p>
          <a:p>
            <a:r>
              <a:rPr lang="es-AR" dirty="0"/>
              <a:t>Corte Suprema de Costa Rica, sala Constitucional, 28/8/2001, reseñado en Rev. Investigaciones 2002 n° 2/3, pág. 429</a:t>
            </a:r>
          </a:p>
        </p:txBody>
      </p:sp>
      <p:sp>
        <p:nvSpPr>
          <p:cNvPr id="3" name="Título 2">
            <a:extLst>
              <a:ext uri="{FF2B5EF4-FFF2-40B4-BE49-F238E27FC236}">
                <a16:creationId xmlns:a16="http://schemas.microsoft.com/office/drawing/2014/main" xmlns="" id="{A0ACF672-95C6-494C-B35E-20511153047B}"/>
              </a:ext>
            </a:extLst>
          </p:cNvPr>
          <p:cNvSpPr>
            <a:spLocks noGrp="1"/>
          </p:cNvSpPr>
          <p:nvPr>
            <p:ph type="title"/>
          </p:nvPr>
        </p:nvSpPr>
        <p:spPr/>
        <p:txBody>
          <a:bodyPr/>
          <a:lstStyle/>
          <a:p>
            <a:r>
              <a:rPr lang="es-AR" dirty="0"/>
              <a:t>A un medio de transporte</a:t>
            </a:r>
          </a:p>
        </p:txBody>
      </p:sp>
    </p:spTree>
    <p:extLst>
      <p:ext uri="{BB962C8B-B14F-4D97-AF65-F5344CB8AC3E}">
        <p14:creationId xmlns:p14="http://schemas.microsoft.com/office/powerpoint/2010/main" val="8015044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xmlns="" id="{4E434258-C84A-48A6-9747-91243394CD2D}"/>
              </a:ext>
            </a:extLst>
          </p:cNvPr>
          <p:cNvSpPr>
            <a:spLocks noGrp="1"/>
          </p:cNvSpPr>
          <p:nvPr>
            <p:ph idx="1"/>
          </p:nvPr>
        </p:nvSpPr>
        <p:spPr/>
        <p:txBody>
          <a:bodyPr>
            <a:normAutofit/>
          </a:bodyPr>
          <a:lstStyle/>
          <a:p>
            <a:r>
              <a:rPr lang="es-AR" dirty="0"/>
              <a:t>CSN, 15/11/2016, LA LEY 2017-A, pág. 21 RCyS 2017-II, pág. 141 y JA 2017-I-68, Cita Online:</a:t>
            </a:r>
            <a:r>
              <a:rPr lang="es-AR" b="1" dirty="0"/>
              <a:t> </a:t>
            </a:r>
            <a:r>
              <a:rPr lang="es-AR" dirty="0"/>
              <a:t>AR/JUR/73939/2016</a:t>
            </a:r>
          </a:p>
          <a:p>
            <a:endParaRPr lang="es-AR" dirty="0"/>
          </a:p>
          <a:p>
            <a:r>
              <a:rPr lang="es-AR" sz="2800" dirty="0"/>
              <a:t>La Cámara aumentó el monto del rubro en la suma de $ 25.000 para cada una de sus hijas </a:t>
            </a:r>
            <a:r>
              <a:rPr lang="es-AR" sz="2800" dirty="0">
                <a:solidFill>
                  <a:srgbClr val="C00000"/>
                </a:solidFill>
              </a:rPr>
              <a:t>mujeres</a:t>
            </a:r>
            <a:r>
              <a:rPr lang="es-AR" sz="2800" dirty="0"/>
              <a:t> y en $ 30.000 para su hijo </a:t>
            </a:r>
            <a:r>
              <a:rPr lang="es-AR" sz="2800" dirty="0">
                <a:solidFill>
                  <a:srgbClr val="C00000"/>
                </a:solidFill>
              </a:rPr>
              <a:t>varón</a:t>
            </a:r>
            <a:r>
              <a:rPr lang="es-AR" sz="2800" dirty="0"/>
              <a:t>, fundando dicha distinción en que este último aún era </a:t>
            </a:r>
            <a:r>
              <a:rPr lang="es-AR" sz="2800" dirty="0">
                <a:solidFill>
                  <a:srgbClr val="C00000"/>
                </a:solidFill>
              </a:rPr>
              <a:t>menor de edad al momento del dictado de la sentencia</a:t>
            </a:r>
            <a:r>
              <a:rPr lang="es-AR" sz="2800" dirty="0"/>
              <a:t>.</a:t>
            </a:r>
          </a:p>
          <a:p>
            <a:endParaRPr lang="es-AR" dirty="0"/>
          </a:p>
          <a:p>
            <a:endParaRPr lang="es-AR" dirty="0"/>
          </a:p>
        </p:txBody>
      </p:sp>
    </p:spTree>
    <p:extLst>
      <p:ext uri="{BB962C8B-B14F-4D97-AF65-F5344CB8AC3E}">
        <p14:creationId xmlns:p14="http://schemas.microsoft.com/office/powerpoint/2010/main" val="175063322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10000"/>
          </a:bodyPr>
          <a:lstStyle/>
          <a:p>
            <a:r>
              <a:rPr lang="es-AR" sz="2200" dirty="0"/>
              <a:t>Daño moral ($30.000) y punitivo ($30.000) a la empresa que no tomó las previsiones para que un consumidor con discapacidad, que está en silla de ruedas, pueda acceder a la oficina, que se encuentra en un piso superior, y lo atendió en la calle, por lo que incumplió con la obligación de dispensar trato digno (condena, $ 30.000).</a:t>
            </a:r>
            <a:endParaRPr lang="it-IT" sz="2200" dirty="0"/>
          </a:p>
          <a:p>
            <a:endParaRPr lang="es-ES" dirty="0"/>
          </a:p>
          <a:p>
            <a:endParaRPr lang="es-ES" dirty="0"/>
          </a:p>
          <a:p>
            <a:r>
              <a:rPr lang="es-ES" sz="1700" dirty="0"/>
              <a:t>Cám. 1° CC Mar del Plata, 27/5/2009, La Ley Bs. As. 2009-557, </a:t>
            </a:r>
            <a:r>
              <a:rPr lang="es-AR" sz="1700" dirty="0"/>
              <a:t>confirmada por la Suprema Corte de Bs. As., 6/11/2012, LL 2013-A-423; Derecho Comercial del  Consumidor y de la empresa, año III, n° 6, diciembre 2012, pág. 89, con nota de STIGLITZ, Gabriel; en Doc. Jud. Año XXIX, n° 22, 29/5/2013, pág. 3, con nota de BAROCELLI, Sergio S. y en LL 2013-A-235, con nota de BERSTEN, Horacio; Rev. Responsabilidad civil y seguros, año XV, n° 5, Mayo 2013, pág. 79, con nota de ÁLVAREZ LARRONDO, Federico y en Doc. Jud. Año XXIX, n° 43, 23/10/2013, pág. 3, con nota de HITTERS, Juan M., y FERREIRO, Andrés</a:t>
            </a:r>
            <a:endParaRPr lang="it-IT" sz="1700" dirty="0"/>
          </a:p>
          <a:p>
            <a:endParaRPr lang="es-AR" dirty="0"/>
          </a:p>
        </p:txBody>
      </p:sp>
      <p:sp>
        <p:nvSpPr>
          <p:cNvPr id="3" name="Título 2">
            <a:extLst>
              <a:ext uri="{FF2B5EF4-FFF2-40B4-BE49-F238E27FC236}">
                <a16:creationId xmlns:a16="http://schemas.microsoft.com/office/drawing/2014/main" xmlns="" id="{2F591189-12C8-412D-8E10-7CA3A580A1D8}"/>
              </a:ext>
            </a:extLst>
          </p:cNvPr>
          <p:cNvSpPr>
            <a:spLocks noGrp="1"/>
          </p:cNvSpPr>
          <p:nvPr>
            <p:ph type="title"/>
          </p:nvPr>
        </p:nvSpPr>
        <p:spPr/>
        <p:txBody>
          <a:bodyPr/>
          <a:lstStyle/>
          <a:p>
            <a:r>
              <a:rPr lang="es-AR" dirty="0"/>
              <a:t>Acceso A otros lugares</a:t>
            </a:r>
          </a:p>
        </p:txBody>
      </p:sp>
    </p:spTree>
    <p:extLst>
      <p:ext uri="{BB962C8B-B14F-4D97-AF65-F5344CB8AC3E}">
        <p14:creationId xmlns:p14="http://schemas.microsoft.com/office/powerpoint/2010/main" val="74510597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AR" dirty="0"/>
              <a:t>Un caso análogo de la jurisprudencia italiana</a:t>
            </a:r>
          </a:p>
          <a:p>
            <a:r>
              <a:rPr lang="es-AR" dirty="0"/>
              <a:t>Trib. de Catania 11/1/2008, cit. Por Sella Mauro, </a:t>
            </a:r>
            <a:r>
              <a:rPr lang="it-IT" dirty="0"/>
              <a:t>I danni non patrimoniali, Milano, ed. Giuffrè,</a:t>
            </a:r>
            <a:r>
              <a:rPr lang="es-AR" dirty="0"/>
              <a:t> 2010, pág 163)</a:t>
            </a:r>
          </a:p>
          <a:p>
            <a:endParaRPr lang="es-AR" dirty="0"/>
          </a:p>
          <a:p>
            <a:endParaRPr lang="es-AR" dirty="0"/>
          </a:p>
          <a:p>
            <a:r>
              <a:rPr lang="es-AR" sz="2400" dirty="0"/>
              <a:t>Debe indemnizarse el daño moral causado a una persona con discapacidad que sufre una discriminación por la existencia de barreras arquitectónicas en un edificio educativo, que debe ser cuantificado sobre la base de la duración de la discriminación y las molestias sufridas en concreto</a:t>
            </a:r>
          </a:p>
          <a:p>
            <a:endParaRPr lang="es-AR" sz="2400" dirty="0">
              <a:solidFill>
                <a:srgbClr val="C00000"/>
              </a:solidFill>
            </a:endParaRPr>
          </a:p>
        </p:txBody>
      </p:sp>
    </p:spTree>
    <p:extLst>
      <p:ext uri="{BB962C8B-B14F-4D97-AF65-F5344CB8AC3E}">
        <p14:creationId xmlns:p14="http://schemas.microsoft.com/office/powerpoint/2010/main" val="293702520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xmlns="" id="{1ED5D076-0895-4DE8-BFC6-679E1EC18A4C}"/>
              </a:ext>
            </a:extLst>
          </p:cNvPr>
          <p:cNvSpPr>
            <a:spLocks noGrp="1"/>
          </p:cNvSpPr>
          <p:nvPr>
            <p:ph idx="1"/>
          </p:nvPr>
        </p:nvSpPr>
        <p:spPr>
          <a:xfrm>
            <a:off x="179512" y="2780928"/>
            <a:ext cx="8407893" cy="1997961"/>
          </a:xfrm>
        </p:spPr>
        <p:txBody>
          <a:bodyPr/>
          <a:lstStyle/>
          <a:p>
            <a:r>
              <a:rPr lang="es-ES" b="1" dirty="0">
                <a:solidFill>
                  <a:schemeClr val="tx1"/>
                </a:solidFill>
              </a:rPr>
              <a:t>PERALTA, DAVID c./ CLUB HÍPICO ARGENTINO Y OTROS s./ DAÑOS Y PERJUICIOS” (Expte. 60.341/05 – J. 69),2/10/2008. Voto Dr. Zannoni</a:t>
            </a:r>
          </a:p>
          <a:p>
            <a:endParaRPr lang="es-ES" b="1" dirty="0">
              <a:solidFill>
                <a:schemeClr val="bg1"/>
              </a:solidFill>
            </a:endParaRPr>
          </a:p>
          <a:p>
            <a:endParaRPr lang="es-AR" dirty="0"/>
          </a:p>
        </p:txBody>
      </p:sp>
      <p:sp>
        <p:nvSpPr>
          <p:cNvPr id="3" name="Título 2">
            <a:extLst>
              <a:ext uri="{FF2B5EF4-FFF2-40B4-BE49-F238E27FC236}">
                <a16:creationId xmlns:a16="http://schemas.microsoft.com/office/drawing/2014/main" xmlns="" id="{7B740C43-195F-4AD3-8C03-57ED96DB2A46}"/>
              </a:ext>
            </a:extLst>
          </p:cNvPr>
          <p:cNvSpPr>
            <a:spLocks noGrp="1"/>
          </p:cNvSpPr>
          <p:nvPr>
            <p:ph type="title"/>
          </p:nvPr>
        </p:nvSpPr>
        <p:spPr/>
        <p:txBody>
          <a:bodyPr/>
          <a:lstStyle/>
          <a:p>
            <a:r>
              <a:rPr lang="es-AR" dirty="0"/>
              <a:t>A una asociación</a:t>
            </a:r>
          </a:p>
        </p:txBody>
      </p:sp>
    </p:spTree>
    <p:extLst>
      <p:ext uri="{BB962C8B-B14F-4D97-AF65-F5344CB8AC3E}">
        <p14:creationId xmlns:p14="http://schemas.microsoft.com/office/powerpoint/2010/main" val="207101599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80999" y="1700808"/>
            <a:ext cx="8407893" cy="4425671"/>
          </a:xfrm>
        </p:spPr>
        <p:txBody>
          <a:bodyPr>
            <a:normAutofit lnSpcReduction="10000"/>
          </a:bodyPr>
          <a:lstStyle/>
          <a:p>
            <a:r>
              <a:rPr lang="es-ES" b="1" dirty="0"/>
              <a:t>“</a:t>
            </a:r>
            <a:r>
              <a:rPr lang="es-ES" sz="2400" dirty="0"/>
              <a:t>El actor sostuvo que, no obstante haberse admitido su ingreso en la Escuela de Equitación del Club Hípico Argentino (CHA), haber dado un cumplimiento al pago de las cuotas y gastos que le fueron requeridos, y haber entrenado entre agosto y diciembre de 2003 en la pista de adiestramiento del club, se le negó más tarde su ingreso como socio, o se lo aceptó como tal a condición de que no practicara equitación en sus instalaciones, dando como razón su propia discapacidad y alegando no contar con medios de seguridad para sí y para terceros que sean adecuados para la práctica del deporte por parte de un no vidente.</a:t>
            </a:r>
            <a:endParaRPr lang="it-IT" sz="2400" dirty="0"/>
          </a:p>
        </p:txBody>
      </p:sp>
    </p:spTree>
    <p:extLst>
      <p:ext uri="{BB962C8B-B14F-4D97-AF65-F5344CB8AC3E}">
        <p14:creationId xmlns:p14="http://schemas.microsoft.com/office/powerpoint/2010/main" val="76484396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10000"/>
          </a:bodyPr>
          <a:lstStyle/>
          <a:p>
            <a:r>
              <a:rPr lang="es-AR" sz="2800" dirty="0"/>
              <a:t>Base normativa</a:t>
            </a:r>
          </a:p>
          <a:p>
            <a:endParaRPr lang="es-ES" sz="2800" dirty="0"/>
          </a:p>
          <a:p>
            <a:endParaRPr lang="es-ES" sz="2800" dirty="0"/>
          </a:p>
          <a:p>
            <a:r>
              <a:rPr lang="es-ES" sz="2800" dirty="0"/>
              <a:t>C.N. “Legislar y promover medidas de acción positiva que garanticen </a:t>
            </a:r>
            <a:r>
              <a:rPr lang="es-ES" sz="2800" i="1" dirty="0"/>
              <a:t>la igualdad real de oportunidades y de trato</a:t>
            </a:r>
            <a:r>
              <a:rPr lang="es-ES" sz="2800" dirty="0"/>
              <a:t>, y el pleno goce y ejercicio de los derechos reconocidos por esta Constitución y por los tratados internacionales vigentes sobre derechos humanos, en particular respecto [...] </a:t>
            </a:r>
            <a:r>
              <a:rPr lang="es-ES" sz="2800" i="1" dirty="0"/>
              <a:t>de las personas con discapacidad</a:t>
            </a:r>
            <a:r>
              <a:rPr lang="es-ES" sz="2800" dirty="0"/>
              <a:t>” (art. 75, inc. 23).</a:t>
            </a:r>
          </a:p>
          <a:p>
            <a:endParaRPr lang="es-ES" dirty="0"/>
          </a:p>
          <a:p>
            <a:endParaRPr lang="es-AR" dirty="0"/>
          </a:p>
        </p:txBody>
      </p:sp>
    </p:spTree>
    <p:extLst>
      <p:ext uri="{BB962C8B-B14F-4D97-AF65-F5344CB8AC3E}">
        <p14:creationId xmlns:p14="http://schemas.microsoft.com/office/powerpoint/2010/main" val="409390762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80999" y="1719070"/>
            <a:ext cx="8407893" cy="4734265"/>
          </a:xfrm>
        </p:spPr>
        <p:txBody>
          <a:bodyPr>
            <a:noAutofit/>
          </a:bodyPr>
          <a:lstStyle/>
          <a:p>
            <a:r>
              <a:rPr lang="es-AR" sz="2400" dirty="0"/>
              <a:t>Indicios de la discriminación</a:t>
            </a:r>
          </a:p>
          <a:p>
            <a:endParaRPr lang="es-AR" sz="2400" dirty="0"/>
          </a:p>
          <a:p>
            <a:r>
              <a:rPr lang="es-ES" sz="2400" dirty="0"/>
              <a:t>Por qué fue tan simple o sencillo –casi “de favor”, se diría– autorizar a un jinete no vidente a utilizar la pista de adiestramiento del club a fin de “entrenar para una competencia” y, poco tiempo después, al considerarse institucionalmente la posibilidad de que el mismo jinete (señalo de paso, ganador de una medalla de plata en jornadas paraolímpicas inmediatamente anteriores) ingresase como socio activo para realizar el mismo deporte, se hallaran tantos óbices y prevenciones a su incorporación.</a:t>
            </a:r>
            <a:endParaRPr lang="es-AR" sz="2400" dirty="0"/>
          </a:p>
        </p:txBody>
      </p:sp>
    </p:spTree>
    <p:extLst>
      <p:ext uri="{BB962C8B-B14F-4D97-AF65-F5344CB8AC3E}">
        <p14:creationId xmlns:p14="http://schemas.microsoft.com/office/powerpoint/2010/main" val="223216628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80999" y="1628800"/>
            <a:ext cx="8407893" cy="4497679"/>
          </a:xfrm>
        </p:spPr>
        <p:txBody>
          <a:bodyPr>
            <a:noAutofit/>
          </a:bodyPr>
          <a:lstStyle/>
          <a:p>
            <a:r>
              <a:rPr lang="es-ES" sz="2400" dirty="0"/>
              <a:t>La única respuesta que cabe, con coherencia, es que, si es verdad que tal concesión se hizo, ella no pudo obedecer a otra razón que no fuera la de considerar al actor como un jinete que la merecía en razón de su capacidad, de su destreza, de sus antecedentes deportivos, o de sus merecimientos.</a:t>
            </a:r>
          </a:p>
          <a:p>
            <a:endParaRPr lang="es-ES" sz="2400" dirty="0"/>
          </a:p>
          <a:p>
            <a:r>
              <a:rPr lang="es-ES" sz="2400" dirty="0"/>
              <a:t>Llama la atención, pues resulta al menos contradictorio, que si pudo el actor practicar adiestramiento en la Escuela de Equitación, en vistas a una competencia próxima, no pudiera hacerlo más tarde como asociado al CHA.</a:t>
            </a:r>
            <a:endParaRPr lang="it-IT" sz="2400" dirty="0"/>
          </a:p>
        </p:txBody>
      </p:sp>
    </p:spTree>
    <p:extLst>
      <p:ext uri="{BB962C8B-B14F-4D97-AF65-F5344CB8AC3E}">
        <p14:creationId xmlns:p14="http://schemas.microsoft.com/office/powerpoint/2010/main" val="401417903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0" y="1772816"/>
            <a:ext cx="8511481" cy="5022297"/>
          </a:xfrm>
        </p:spPr>
        <p:txBody>
          <a:bodyPr>
            <a:normAutofit/>
          </a:bodyPr>
          <a:lstStyle/>
          <a:p>
            <a:r>
              <a:rPr lang="es-ES" dirty="0"/>
              <a:t>David Peralta, que padece de ceguera, </a:t>
            </a:r>
            <a:r>
              <a:rPr lang="es-ES" i="1" dirty="0"/>
              <a:t>se convirtió en el primer atleta de F.A.DE.C. en clasificar para los Juegos Para Olímpicos de Beijing 2008, al obtener el domingo 1º de octubre de 2007 la Medalla de Bronce en el Torneo Mundial de Equitación desarrollado en Bélgica</a:t>
            </a:r>
          </a:p>
          <a:p>
            <a:endParaRPr lang="es-ES" i="1" dirty="0"/>
          </a:p>
          <a:p>
            <a:r>
              <a:rPr lang="es-ES" dirty="0"/>
              <a:t>Es probable que sea menester la permanente asistencia de una entrenadora personal, también lo es que debiera asignársele un horario preferencial para sus prácticas en el club, y un lugar específico para llevarlas a cabo. Pero entiendo que no cabe, en razón de su discapacidad, negarle lisa y llanamente la posibilidad de entrenar. Dicho en otras palabras, se trata de un deporte que puede ser desarrollado, según sus reales posibilidades, por personas no videntes. </a:t>
            </a:r>
            <a:endParaRPr lang="it-IT" dirty="0"/>
          </a:p>
          <a:p>
            <a:endParaRPr lang="es-AR" dirty="0"/>
          </a:p>
        </p:txBody>
      </p:sp>
    </p:spTree>
    <p:extLst>
      <p:ext uri="{BB962C8B-B14F-4D97-AF65-F5344CB8AC3E}">
        <p14:creationId xmlns:p14="http://schemas.microsoft.com/office/powerpoint/2010/main" val="56226153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5496" y="1412776"/>
            <a:ext cx="9000999" cy="5184576"/>
          </a:xfrm>
        </p:spPr>
        <p:txBody>
          <a:bodyPr>
            <a:noAutofit/>
          </a:bodyPr>
          <a:lstStyle/>
          <a:p>
            <a:r>
              <a:rPr lang="es-ES" sz="2800" dirty="0"/>
              <a:t>De lo que se trata, en realidad, es de saber si la institución que le permitiría proseguir con éxito su carrera como deportista, en este caso el Club Hípico Argentino, se hallaba de algún modo obligada a facilitarle, en las condiciones especiales que requiere su condición de no vidente, y dentro de las posibilidades materiales con que cuenta, el ejercicio de las actividades deportivas que en su sede se practican o si es legítimo, confinarlo a solo las “actividades sociales” que, complementariamente se llevan a cabo en ella. </a:t>
            </a:r>
            <a:endParaRPr lang="es-AR" sz="2800" dirty="0"/>
          </a:p>
        </p:txBody>
      </p:sp>
    </p:spTree>
    <p:extLst>
      <p:ext uri="{BB962C8B-B14F-4D97-AF65-F5344CB8AC3E}">
        <p14:creationId xmlns:p14="http://schemas.microsoft.com/office/powerpoint/2010/main" val="203042655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0" y="1484784"/>
            <a:ext cx="9036495" cy="5184576"/>
          </a:xfrm>
        </p:spPr>
        <p:txBody>
          <a:bodyPr>
            <a:noAutofit/>
          </a:bodyPr>
          <a:lstStyle/>
          <a:p>
            <a:r>
              <a:rPr lang="es-ES" sz="2400" dirty="0"/>
              <a:t>El art. III de la Convención Interamericana para la Eliminación de todas las Formas de Discriminación contra las Personas con Discapacidad enumera una serie de medidas que los Estados se comprometen a poner en ejecución, entre ellas, “adoptar las medidas de carácter legislativo, social, educativo laboral o de cualquier otra índole, necesarias para eliminar la discriminación contra las personas con discapacidad y propiciar su plena integración en la sociedad...”. </a:t>
            </a:r>
          </a:p>
          <a:p>
            <a:r>
              <a:rPr lang="es-ES" sz="2400" dirty="0"/>
              <a:t>Quiere decir, pues, que cada cual debe realizar los </a:t>
            </a:r>
            <a:r>
              <a:rPr lang="es-ES" sz="2400" i="1" dirty="0"/>
              <a:t>razonables ajustes</a:t>
            </a:r>
            <a:r>
              <a:rPr lang="es-ES" sz="2400" dirty="0"/>
              <a:t> para posibilitar dicha integración; negarse a hacerlos, siendo ellos posibles, constituye una discriminación en perjuicio del sujeto discapacitado</a:t>
            </a:r>
            <a:endParaRPr lang="es-AR" sz="2400" dirty="0"/>
          </a:p>
        </p:txBody>
      </p:sp>
    </p:spTree>
    <p:extLst>
      <p:ext uri="{BB962C8B-B14F-4D97-AF65-F5344CB8AC3E}">
        <p14:creationId xmlns:p14="http://schemas.microsoft.com/office/powerpoint/2010/main" val="169536867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xmlns="" id="{633C498C-3CF5-4399-AED1-B0C8897E9289}"/>
              </a:ext>
            </a:extLst>
          </p:cNvPr>
          <p:cNvSpPr>
            <a:spLocks noGrp="1"/>
          </p:cNvSpPr>
          <p:nvPr>
            <p:ph idx="1"/>
          </p:nvPr>
        </p:nvSpPr>
        <p:spPr>
          <a:xfrm>
            <a:off x="380999" y="1719070"/>
            <a:ext cx="8407893" cy="4950289"/>
          </a:xfrm>
        </p:spPr>
        <p:txBody>
          <a:bodyPr>
            <a:normAutofit lnSpcReduction="10000"/>
          </a:bodyPr>
          <a:lstStyle/>
          <a:p>
            <a:r>
              <a:rPr lang="es-AR" sz="2800" dirty="0"/>
              <a:t>Sin perjuicio de que no se explicó cómo se determinó la cantidad fija decidida, la recurrente realiza una correcta observación, en cuanto </a:t>
            </a:r>
            <a:r>
              <a:rPr lang="es-AR" sz="2800" dirty="0">
                <a:solidFill>
                  <a:srgbClr val="C00000"/>
                </a:solidFill>
              </a:rPr>
              <a:t>no se fundamenta la razón de la distinción de montos en concepto de daño moral reconocido a los hijos, porque el hecho de que dos de ellos hayan adquirido la mayoría de edad en el transcurso del proceso no hace diferente el sufrimiento padecido por la pérdida de su progenitor </a:t>
            </a:r>
            <a:r>
              <a:rPr lang="es-AR" sz="2800" dirty="0"/>
              <a:t>(del dictamen de la Procuradora Fiscal subrogante que la Corte hace suyo). </a:t>
            </a:r>
          </a:p>
          <a:p>
            <a:endParaRPr lang="es-AR" dirty="0"/>
          </a:p>
          <a:p>
            <a:endParaRPr lang="es-AR" dirty="0"/>
          </a:p>
        </p:txBody>
      </p:sp>
    </p:spTree>
    <p:extLst>
      <p:ext uri="{BB962C8B-B14F-4D97-AF65-F5344CB8AC3E}">
        <p14:creationId xmlns:p14="http://schemas.microsoft.com/office/powerpoint/2010/main" val="360426419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80999" y="548680"/>
            <a:ext cx="8407893" cy="6120679"/>
          </a:xfrm>
        </p:spPr>
        <p:txBody>
          <a:bodyPr>
            <a:normAutofit lnSpcReduction="10000"/>
          </a:bodyPr>
          <a:lstStyle/>
          <a:p>
            <a:r>
              <a:rPr lang="es-ES" sz="2400" dirty="0">
                <a:solidFill>
                  <a:schemeClr val="bg1"/>
                </a:solidFill>
              </a:rPr>
              <a:t>La cuestión de la legitimación pasiva</a:t>
            </a:r>
          </a:p>
          <a:p>
            <a:endParaRPr lang="es-ES" sz="2400" dirty="0"/>
          </a:p>
          <a:p>
            <a:endParaRPr lang="es-ES" sz="2400" dirty="0"/>
          </a:p>
          <a:p>
            <a:r>
              <a:rPr lang="es-ES" sz="2400" dirty="0"/>
              <a:t>Las conductas discriminatorias en perjuicio del actor son jurídicamente imputables, por su trascendencia institucional, al Club Hípico Argentino de modo exclusivo.</a:t>
            </a:r>
          </a:p>
          <a:p>
            <a:r>
              <a:rPr lang="es-ES" sz="2400" dirty="0"/>
              <a:t>Las imputaciones que se hacen a Cappelletti no alcanzan a erigirlo en un legitimado pasivo autónomo, con responsabilidad solidaria o concurrente con la del CHA, porque su actuación como Secretario del Club, e incluso las afirmaciones que en tal carácter se le atribuyen y que pudo hacer en público o en privado, no han sido tampoco causas adecuadas de daños autónomos o distintos en perjuicio del actor, por los que éste ha reclamado</a:t>
            </a:r>
            <a:endParaRPr lang="es-AR" sz="2400" dirty="0"/>
          </a:p>
        </p:txBody>
      </p:sp>
    </p:spTree>
    <p:extLst>
      <p:ext uri="{BB962C8B-B14F-4D97-AF65-F5344CB8AC3E}">
        <p14:creationId xmlns:p14="http://schemas.microsoft.com/office/powerpoint/2010/main" val="285631406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10000"/>
          </a:bodyPr>
          <a:lstStyle/>
          <a:p>
            <a:r>
              <a:rPr lang="es-ES" sz="2800" dirty="0"/>
              <a:t>En cuanto a HSBC La Buenos Aires Seguros S.A., al carecer dicha empresa aseguradora de vinculación con el actor, salvo como promitente de la cobertura de un seguro de responsabilidad civil, al no haberse acreditado que las condiciones y cláusulas de las pólizas que aseguraban a los jinetes del CHA, y eventualmente a terceros por los daños que se derivaren del ejercicio de la actividad deportiva, fuesen causa coadyuvante de la discriminación que sufrió el actor, la pretensión resulta infundada.</a:t>
            </a:r>
            <a:endParaRPr lang="it-IT" sz="2800" dirty="0"/>
          </a:p>
          <a:p>
            <a:endParaRPr lang="es-AR" dirty="0"/>
          </a:p>
        </p:txBody>
      </p:sp>
    </p:spTree>
    <p:extLst>
      <p:ext uri="{BB962C8B-B14F-4D97-AF65-F5344CB8AC3E}">
        <p14:creationId xmlns:p14="http://schemas.microsoft.com/office/powerpoint/2010/main" val="366667284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80999" y="620688"/>
            <a:ext cx="8407893" cy="5505791"/>
          </a:xfrm>
        </p:spPr>
        <p:txBody>
          <a:bodyPr/>
          <a:lstStyle/>
          <a:p>
            <a:r>
              <a:rPr lang="es-AR" sz="2800" dirty="0">
                <a:solidFill>
                  <a:schemeClr val="bg1"/>
                </a:solidFill>
              </a:rPr>
              <a:t>La cuestión del daño</a:t>
            </a:r>
          </a:p>
          <a:p>
            <a:endParaRPr lang="es-AR" sz="2800" dirty="0">
              <a:solidFill>
                <a:schemeClr val="bg1"/>
              </a:solidFill>
            </a:endParaRPr>
          </a:p>
          <a:p>
            <a:endParaRPr lang="es-AR" sz="2800" dirty="0">
              <a:solidFill>
                <a:schemeClr val="bg1"/>
              </a:solidFill>
            </a:endParaRPr>
          </a:p>
          <a:p>
            <a:r>
              <a:rPr lang="es-AR" sz="2800" dirty="0">
                <a:solidFill>
                  <a:schemeClr val="tx1"/>
                </a:solidFill>
              </a:rPr>
              <a:t>Rechazo del daño psíquico por falta de prueba</a:t>
            </a:r>
          </a:p>
          <a:p>
            <a:endParaRPr lang="es-AR" sz="2800" dirty="0">
              <a:solidFill>
                <a:schemeClr val="tx1"/>
              </a:solidFill>
            </a:endParaRPr>
          </a:p>
          <a:p>
            <a:r>
              <a:rPr lang="es-AR" sz="2800" dirty="0">
                <a:solidFill>
                  <a:schemeClr val="tx1"/>
                </a:solidFill>
              </a:rPr>
              <a:t>Rechazo al daño frustración del proyecto de vida, porque siguió en actividad, ganando otros premios</a:t>
            </a:r>
          </a:p>
          <a:p>
            <a:endParaRPr lang="es-AR" sz="2800" dirty="0">
              <a:solidFill>
                <a:schemeClr val="tx1"/>
              </a:solidFill>
            </a:endParaRPr>
          </a:p>
          <a:p>
            <a:endParaRPr lang="es-AR" sz="2800" dirty="0">
              <a:solidFill>
                <a:schemeClr val="tx1"/>
              </a:solidFill>
            </a:endParaRPr>
          </a:p>
          <a:p>
            <a:r>
              <a:rPr lang="es-AR" sz="2800" dirty="0">
                <a:solidFill>
                  <a:schemeClr val="tx1"/>
                </a:solidFill>
              </a:rPr>
              <a:t>Daño moral: $ 40.000</a:t>
            </a:r>
          </a:p>
          <a:p>
            <a:endParaRPr lang="es-AR" dirty="0">
              <a:solidFill>
                <a:schemeClr val="bg1"/>
              </a:solidFill>
            </a:endParaRPr>
          </a:p>
        </p:txBody>
      </p:sp>
    </p:spTree>
    <p:extLst>
      <p:ext uri="{BB962C8B-B14F-4D97-AF65-F5344CB8AC3E}">
        <p14:creationId xmlns:p14="http://schemas.microsoft.com/office/powerpoint/2010/main" val="119383001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395536" y="2708920"/>
            <a:ext cx="8381260" cy="1630458"/>
          </a:xfrm>
          <a:solidFill>
            <a:srgbClr val="92D050"/>
          </a:solidFill>
        </p:spPr>
        <p:txBody>
          <a:bodyPr/>
          <a:lstStyle/>
          <a:p>
            <a:r>
              <a:rPr lang="es-AR" dirty="0">
                <a:solidFill>
                  <a:schemeClr val="tx1"/>
                </a:solidFill>
              </a:rPr>
              <a:t>Educación. La discriminación en LOS REQUISITOS PARA ACCEDER Y PARA LA OBTENCIÓN DEL TÍTULO</a:t>
            </a:r>
          </a:p>
        </p:txBody>
      </p:sp>
    </p:spTree>
    <p:extLst>
      <p:ext uri="{BB962C8B-B14F-4D97-AF65-F5344CB8AC3E}">
        <p14:creationId xmlns:p14="http://schemas.microsoft.com/office/powerpoint/2010/main" val="365067325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80999" y="260648"/>
            <a:ext cx="8407893" cy="5865831"/>
          </a:xfrm>
        </p:spPr>
        <p:txBody>
          <a:bodyPr>
            <a:normAutofit lnSpcReduction="10000"/>
          </a:bodyPr>
          <a:lstStyle/>
          <a:p>
            <a:r>
              <a:rPr lang="es-AR" dirty="0">
                <a:solidFill>
                  <a:schemeClr val="bg1"/>
                </a:solidFill>
              </a:rPr>
              <a:t>Lezcano Arias, Myriam c/ Escuela Argentina de Negocios sobre Daños y Perjuicios” – </a:t>
            </a:r>
            <a:r>
              <a:rPr lang="es-AR" b="1" dirty="0">
                <a:solidFill>
                  <a:schemeClr val="bg1"/>
                </a:solidFill>
              </a:rPr>
              <a:t>CNCIV – SALA K</a:t>
            </a:r>
            <a:r>
              <a:rPr lang="es-AR" dirty="0">
                <a:solidFill>
                  <a:schemeClr val="bg1"/>
                </a:solidFill>
              </a:rPr>
              <a:t> - 08/09/2010, </a:t>
            </a:r>
            <a:r>
              <a:rPr lang="es-AR" b="1" dirty="0">
                <a:solidFill>
                  <a:schemeClr val="bg1"/>
                </a:solidFill>
              </a:rPr>
              <a:t>elDial.com - AA6673, ja 2011-i-615, con nota de Gustavo Kaufman</a:t>
            </a:r>
            <a:r>
              <a:rPr lang="es-AR" dirty="0">
                <a:solidFill>
                  <a:schemeClr val="bg1"/>
                </a:solidFill>
              </a:rPr>
              <a:t> </a:t>
            </a:r>
          </a:p>
          <a:p>
            <a:endParaRPr lang="es-AR" dirty="0">
              <a:solidFill>
                <a:schemeClr val="bg1"/>
              </a:solidFill>
            </a:endParaRPr>
          </a:p>
          <a:p>
            <a:endParaRPr lang="es-AR" dirty="0"/>
          </a:p>
          <a:p>
            <a:r>
              <a:rPr lang="es-AR" dirty="0"/>
              <a:t>LOS HECHOS </a:t>
            </a:r>
          </a:p>
          <a:p>
            <a:r>
              <a:rPr lang="es-AR" dirty="0"/>
              <a:t>Al momento de inscribirse presentó su permiso de residencia precaria por ser de nacionalidad paraguaya, documentación renovable cada 90 días que la autorizaba entre otras cosas, a estudiar dentro del territorio argentino. </a:t>
            </a:r>
          </a:p>
          <a:p>
            <a:r>
              <a:rPr lang="es-AR" dirty="0"/>
              <a:t>Con su documento paraguayo y el título de Estudios Secundarios certificado por el Ministerio de Educación de la República de Paraguay, legalizado por el Ministerio de Relaciones Exteriores y Culto fue aceptada como alumna.- </a:t>
            </a:r>
          </a:p>
          <a:p>
            <a:r>
              <a:rPr lang="es-AR" dirty="0"/>
              <a:t>Cursó los tres años de la carrera y aprobó la totalidad de las materias correspondientes; solicitó la tramitación de su título profesional recibiendo la negativa por parte de la Escuela Argentina de Negocios por no contar con DNI argentino</a:t>
            </a:r>
            <a:endParaRPr lang="it-IT" dirty="0"/>
          </a:p>
          <a:p>
            <a:endParaRPr lang="es-AR" dirty="0"/>
          </a:p>
        </p:txBody>
      </p:sp>
    </p:spTree>
    <p:extLst>
      <p:ext uri="{BB962C8B-B14F-4D97-AF65-F5344CB8AC3E}">
        <p14:creationId xmlns:p14="http://schemas.microsoft.com/office/powerpoint/2010/main" val="222415481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10000"/>
          </a:bodyPr>
          <a:lstStyle/>
          <a:p>
            <a:r>
              <a:rPr lang="es-AR" sz="2400" dirty="0"/>
              <a:t>Defensa de la demandada</a:t>
            </a:r>
          </a:p>
          <a:p>
            <a:endParaRPr lang="es-AR" sz="2400" dirty="0"/>
          </a:p>
          <a:p>
            <a:r>
              <a:rPr lang="es-AR" sz="2400" dirty="0"/>
              <a:t>La actora contaba con un certificado de residencia precaria renovable cada 90 días que la autorizaba a estudiar, el que tuvo vigencia hasta el día 20 de febrero de 2001, por lo que no habiendo obtenido su DNI, ni la prórroga de la residencia precaria su situación migratoria era irregular y al momento de la entrega de su título carecía de documentación válida en el país exigida por la ley argentina.- </a:t>
            </a:r>
          </a:p>
          <a:p>
            <a:r>
              <a:rPr lang="es-AR" sz="2400" dirty="0"/>
              <a:t>Según la ley 17. 671, el título o certificado de estudios no puede ser extendido si el beneficiario no cuenta con su Documento Nacional de Identidad.- </a:t>
            </a:r>
            <a:endParaRPr lang="it-IT" sz="2400" dirty="0"/>
          </a:p>
          <a:p>
            <a:endParaRPr lang="es-AR" dirty="0"/>
          </a:p>
          <a:p>
            <a:endParaRPr lang="es-AR" dirty="0"/>
          </a:p>
          <a:p>
            <a:endParaRPr lang="es-AR" dirty="0"/>
          </a:p>
        </p:txBody>
      </p:sp>
    </p:spTree>
    <p:extLst>
      <p:ext uri="{BB962C8B-B14F-4D97-AF65-F5344CB8AC3E}">
        <p14:creationId xmlns:p14="http://schemas.microsoft.com/office/powerpoint/2010/main" val="224290696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79512" y="1719070"/>
            <a:ext cx="8784975" cy="5022297"/>
          </a:xfrm>
        </p:spPr>
        <p:txBody>
          <a:bodyPr>
            <a:normAutofit/>
          </a:bodyPr>
          <a:lstStyle/>
          <a:p>
            <a:r>
              <a:rPr lang="es-AR" dirty="0"/>
              <a:t>Al solicitar la inscripción declaró conocer y aceptar como requisito de ingreso y permanencia en la institución: a) las condiciones establecidas en los Estatutos y Reglamentación; b) las pautas fijadas en los planes de Estudio y Normas Académicas;… f) que su inscripción estaba condicionada al cumplimiento de los requisitos de ingreso exigidos y que de no presentar la documentación requerida, podía cancelarse su matrícula. En tal caso los estudios cursados serían considerados de carácter académico y sin derecho a certificación. </a:t>
            </a:r>
          </a:p>
          <a:p>
            <a:r>
              <a:rPr lang="es-AR" dirty="0"/>
              <a:t>La exigencia de contar con DNI a fin de obtener el título correspondiente a la carrera de Formación de Analista Superior en Comercio Internacional que culminó la actora en la Escuela Argentina de Negocios surge de la documentación detallada precedentemente y que resultó conocida por la reclamante.- </a:t>
            </a:r>
            <a:endParaRPr lang="it-IT" dirty="0"/>
          </a:p>
          <a:p>
            <a:endParaRPr lang="it-IT" dirty="0"/>
          </a:p>
          <a:p>
            <a:endParaRPr lang="es-AR" dirty="0"/>
          </a:p>
        </p:txBody>
      </p:sp>
    </p:spTree>
    <p:extLst>
      <p:ext uri="{BB962C8B-B14F-4D97-AF65-F5344CB8AC3E}">
        <p14:creationId xmlns:p14="http://schemas.microsoft.com/office/powerpoint/2010/main" val="73118896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80999" y="332656"/>
            <a:ext cx="8407893" cy="6408712"/>
          </a:xfrm>
        </p:spPr>
        <p:txBody>
          <a:bodyPr>
            <a:normAutofit lnSpcReduction="10000"/>
          </a:bodyPr>
          <a:lstStyle/>
          <a:p>
            <a:endParaRPr lang="es-AR" dirty="0"/>
          </a:p>
          <a:p>
            <a:endParaRPr lang="es-AR" dirty="0"/>
          </a:p>
          <a:p>
            <a:endParaRPr lang="es-AR" dirty="0"/>
          </a:p>
          <a:p>
            <a:endParaRPr lang="es-AR" dirty="0"/>
          </a:p>
          <a:p>
            <a:pPr lvl="1"/>
            <a:r>
              <a:rPr lang="es-AR" sz="2400" dirty="0"/>
              <a:t>LA DECISIÓN</a:t>
            </a:r>
          </a:p>
          <a:p>
            <a:pPr lvl="1"/>
            <a:r>
              <a:rPr lang="es-AR" sz="2400" dirty="0"/>
              <a:t>Si el extranjero ha ingresado legalmente obteniendo radicación temporal, ha cursado y aprobado todo el curriculum de la carrera, resulta irrazonable y contrario a los fines de la ley condicionar la entrega del título al documento de identidad argentino. En definitiva si se le admitió a la actora el derecho a estudiar durante tres años, cumpliendo con todas las cuotas pactadas, se ha hecho acreedora a la entrega del título obtenido, derecho que no resulta razonable excluirse, máxime cuando no se trata en el caso de un cuestionamiento sobre la ilegalidad de su residencia en el país o de la identidad de la actora.”</a:t>
            </a:r>
            <a:br>
              <a:rPr lang="es-AR" sz="2400" dirty="0"/>
            </a:br>
            <a:endParaRPr lang="es-AR" sz="2400" dirty="0"/>
          </a:p>
        </p:txBody>
      </p:sp>
    </p:spTree>
    <p:extLst>
      <p:ext uri="{BB962C8B-B14F-4D97-AF65-F5344CB8AC3E}">
        <p14:creationId xmlns:p14="http://schemas.microsoft.com/office/powerpoint/2010/main" val="231797775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80999" y="692696"/>
            <a:ext cx="8407893" cy="6120680"/>
          </a:xfrm>
        </p:spPr>
        <p:txBody>
          <a:bodyPr>
            <a:normAutofit lnSpcReduction="10000"/>
          </a:bodyPr>
          <a:lstStyle/>
          <a:p>
            <a:r>
              <a:rPr lang="es-AR" dirty="0">
                <a:solidFill>
                  <a:schemeClr val="bg1"/>
                </a:solidFill>
              </a:rPr>
              <a:t>Fundamentos</a:t>
            </a:r>
          </a:p>
          <a:p>
            <a:endParaRPr lang="es-AR" dirty="0"/>
          </a:p>
          <a:p>
            <a:endParaRPr lang="es-AR" dirty="0"/>
          </a:p>
          <a:p>
            <a:r>
              <a:rPr lang="es-AR" dirty="0"/>
              <a:t>La demandada mantuvo durante más de dos años – de un total de tres años de carrera - en aparente regularidad institucional a la reclamante; resulta inadmisible que pretenda ahora ampararse en la falta de un requisito que resulta ser esencial para que el alumno obtenga el título de su carrera sin caer en injustificados aprovechamientos económicos. Es decir, correspondía a la demandada verificar los recaudos que los alumnos deben cumplir a nivel administrativo en tiempo y forma para obtener su regularidad, que conforme surge de la documental por ella misma acompañada es de 15 días a contar desde la presentación de la solicitud de inscripción y abonar la matrícula correspondiente</a:t>
            </a:r>
          </a:p>
          <a:p>
            <a:r>
              <a:rPr lang="es-AR" dirty="0"/>
              <a:t>Fue la demandada quien falló en su deber de diligencia, déficit que no puede trasladarse a sujetos sin conocimientos específicos en cuestiones netamente institucionales.- </a:t>
            </a:r>
          </a:p>
        </p:txBody>
      </p:sp>
    </p:spTree>
    <p:extLst>
      <p:ext uri="{BB962C8B-B14F-4D97-AF65-F5344CB8AC3E}">
        <p14:creationId xmlns:p14="http://schemas.microsoft.com/office/powerpoint/2010/main" val="110934190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23528" y="1556792"/>
            <a:ext cx="8407893" cy="5112568"/>
          </a:xfrm>
        </p:spPr>
        <p:txBody>
          <a:bodyPr>
            <a:noAutofit/>
          </a:bodyPr>
          <a:lstStyle/>
          <a:p>
            <a:r>
              <a:rPr lang="es-AR" sz="2400" dirty="0"/>
              <a:t>El deber de colaboración en la regularización migratoria de la actora que pesaba sobre la demandada, se plasma en el art. 7° de esta ley de migraciones 25.871 que dispone que “en ningún caso la irregularidad migratoria de un extranjero impedirá su admisión como alumno en un establecimiento educativo, ya sea este público o privado, nacional, provincial o municipal, primario, secundario, terciario o universitario. Las autoridades de los establecimientos educativos deberán brindar orientación y asesoramiento respecto de los trámites correspondientes a los efectos de subsanar la irregularidad migratoria. </a:t>
            </a:r>
          </a:p>
        </p:txBody>
      </p:sp>
    </p:spTree>
    <p:extLst>
      <p:ext uri="{BB962C8B-B14F-4D97-AF65-F5344CB8AC3E}">
        <p14:creationId xmlns:p14="http://schemas.microsoft.com/office/powerpoint/2010/main" val="345892308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xmlns="" id="{A6EFDBDE-4A54-4CD7-8D57-C3950E7E8DB5}"/>
              </a:ext>
            </a:extLst>
          </p:cNvPr>
          <p:cNvSpPr>
            <a:spLocks noGrp="1"/>
          </p:cNvSpPr>
          <p:nvPr>
            <p:ph idx="1"/>
          </p:nvPr>
        </p:nvSpPr>
        <p:spPr>
          <a:xfrm>
            <a:off x="380999" y="1916832"/>
            <a:ext cx="8407893" cy="4209647"/>
          </a:xfrm>
        </p:spPr>
        <p:txBody>
          <a:bodyPr/>
          <a:lstStyle/>
          <a:p>
            <a:r>
              <a:rPr lang="es-AR" dirty="0">
                <a:solidFill>
                  <a:srgbClr val="C00000"/>
                </a:solidFill>
              </a:rPr>
              <a:t>MAL HECHO EL RESUMEN DE LA LEY</a:t>
            </a:r>
          </a:p>
          <a:p>
            <a:endParaRPr lang="es-AR" dirty="0">
              <a:solidFill>
                <a:srgbClr val="C00000"/>
              </a:solidFill>
            </a:endParaRPr>
          </a:p>
          <a:p>
            <a:r>
              <a:rPr lang="es-AR" sz="2800" dirty="0"/>
              <a:t>La sentencia que realizó una distinción en los montos otorgados a los hijos de un trabajador fallecido, en concepto de daño moral, basada en la mayor y menor edad de aquellos, debe ser dejada sin efecto, pues  esto no hace diferente el sufrimiento padecido por la pérdida del progenitor </a:t>
            </a:r>
          </a:p>
          <a:p>
            <a:endParaRPr lang="es-AR" dirty="0"/>
          </a:p>
        </p:txBody>
      </p:sp>
    </p:spTree>
    <p:extLst>
      <p:ext uri="{BB962C8B-B14F-4D97-AF65-F5344CB8AC3E}">
        <p14:creationId xmlns:p14="http://schemas.microsoft.com/office/powerpoint/2010/main" val="231907207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80999" y="1719070"/>
            <a:ext cx="8407893" cy="4950289"/>
          </a:xfrm>
        </p:spPr>
        <p:txBody>
          <a:bodyPr>
            <a:normAutofit fontScale="92500" lnSpcReduction="10000"/>
          </a:bodyPr>
          <a:lstStyle/>
          <a:p>
            <a:r>
              <a:rPr lang="es-AR" dirty="0"/>
              <a:t>Ley 17.671 </a:t>
            </a:r>
          </a:p>
          <a:p>
            <a:endParaRPr lang="es-AR" dirty="0"/>
          </a:p>
          <a:p>
            <a:r>
              <a:rPr lang="es-AR" dirty="0"/>
              <a:t>art. 51 que cuando los extranjeros viajen a nuestro país sin estar domiciliado en él deberán gestionar previamente el documento nacional de identidad respectivo ante las autoridades consulares argentinas.- </a:t>
            </a:r>
          </a:p>
          <a:p>
            <a:endParaRPr lang="es-AR" dirty="0"/>
          </a:p>
          <a:p>
            <a:r>
              <a:rPr lang="es-AR" dirty="0"/>
              <a:t>Ley 25871</a:t>
            </a:r>
          </a:p>
          <a:p>
            <a:endParaRPr lang="es-AR" dirty="0"/>
          </a:p>
          <a:p>
            <a:r>
              <a:rPr lang="es-AR" dirty="0"/>
              <a:t>Art. 13. Se consideran discriminatorios todos los actos u omisiones determinados por motivos tales como etnia, religión, nacionalidad, ideología, opinión política o gremial, sexo, género, posición económica o caracteres físicos, que arbitrariamente impidan, obstruyan restrinjan o de algún modo menoscaben el pleno ejercicio sobre las bases igualitarias de los derechos y garantías fundamentales reconocidas en la Constitución Nacional, los Tratados Internacionales, las leyes. </a:t>
            </a:r>
          </a:p>
          <a:p>
            <a:endParaRPr lang="es-AR" dirty="0"/>
          </a:p>
          <a:p>
            <a:endParaRPr lang="it-IT" dirty="0"/>
          </a:p>
          <a:p>
            <a:endParaRPr lang="es-AR" dirty="0"/>
          </a:p>
        </p:txBody>
      </p:sp>
    </p:spTree>
    <p:extLst>
      <p:ext uri="{BB962C8B-B14F-4D97-AF65-F5344CB8AC3E}">
        <p14:creationId xmlns:p14="http://schemas.microsoft.com/office/powerpoint/2010/main" val="308888046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80999" y="1719070"/>
            <a:ext cx="8407893" cy="5022297"/>
          </a:xfrm>
        </p:spPr>
        <p:txBody>
          <a:bodyPr/>
          <a:lstStyle/>
          <a:p>
            <a:r>
              <a:rPr lang="es-AR" sz="2400" dirty="0"/>
              <a:t>En la actualidad el concepto de identidad personal tiene un aspecto más amplio. No se restringe únicamente a la identificación: fecha de nacimiento, nombre, apellido, nacionalidad. Identificarnos es un requisito para la dignidad de la persona y su autodeterminación, y está íntimamente vinculada a la libertad.- </a:t>
            </a:r>
            <a:endParaRPr lang="it-IT" sz="2400" dirty="0"/>
          </a:p>
          <a:p>
            <a:endParaRPr lang="es-AR" sz="2400" dirty="0"/>
          </a:p>
          <a:p>
            <a:r>
              <a:rPr lang="es-AR" sz="2400" dirty="0"/>
              <a:t>No se advierte en el caso interés legítimo del país, pues el título de analista en comercio internacional no resulta habilitante de una profesión matriculada, cuya organización tendría por fin la regulación y protección del mercado laboral.- </a:t>
            </a:r>
            <a:endParaRPr lang="it-IT" sz="2400" dirty="0"/>
          </a:p>
          <a:p>
            <a:endParaRPr lang="es-AR" dirty="0"/>
          </a:p>
        </p:txBody>
      </p:sp>
    </p:spTree>
    <p:extLst>
      <p:ext uri="{BB962C8B-B14F-4D97-AF65-F5344CB8AC3E}">
        <p14:creationId xmlns:p14="http://schemas.microsoft.com/office/powerpoint/2010/main" val="41980763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07505" y="1628800"/>
            <a:ext cx="8856984" cy="4968552"/>
          </a:xfrm>
        </p:spPr>
        <p:txBody>
          <a:bodyPr>
            <a:noAutofit/>
          </a:bodyPr>
          <a:lstStyle/>
          <a:p>
            <a:r>
              <a:rPr lang="es-AR" sz="2400" dirty="0"/>
              <a:t>Toda vez que la restricción alegada por la demandada resulta violatoria del art. 20 de la Constitución Nacional que confiere igualdad de derechos civiles a los extranjeros respecto del resto de los ciudadanos, no habiendo el demandado acreditado su razonabilidad en cuanto exige a una ciudadana paraguaya contar con documento nacional de identidad argentino para obtener el título de la carrera que culminó en el Territorio Argentino, corresponde revocar la sentencia de grado y ordenar a la Escuela Argentina de Negocios que expida a Myriam Rossana Lezcano el título correspondiente a la carrera de Formación de Analista Superior en Comercio Internacional.- </a:t>
            </a:r>
          </a:p>
        </p:txBody>
      </p:sp>
    </p:spTree>
    <p:extLst>
      <p:ext uri="{BB962C8B-B14F-4D97-AF65-F5344CB8AC3E}">
        <p14:creationId xmlns:p14="http://schemas.microsoft.com/office/powerpoint/2010/main" val="44068765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80999" y="1700809"/>
            <a:ext cx="8407893" cy="4392488"/>
          </a:xfrm>
        </p:spPr>
        <p:txBody>
          <a:bodyPr>
            <a:normAutofit/>
          </a:bodyPr>
          <a:lstStyle/>
          <a:p>
            <a:r>
              <a:rPr lang="es-AR" sz="2800" dirty="0"/>
              <a:t>¿Correspondía la condena al colegio a pagar daños y perjuicio si fue necesario declarar inconstitucional la norma?</a:t>
            </a:r>
          </a:p>
          <a:p>
            <a:pPr lvl="2"/>
            <a:r>
              <a:rPr lang="es-AR" sz="2400" dirty="0"/>
              <a:t>La derogación de las leyes “odiosas” siempre tiene efecto retroactivo (jurisprudencia italiana)</a:t>
            </a:r>
          </a:p>
          <a:p>
            <a:endParaRPr lang="es-AR" sz="2800" dirty="0"/>
          </a:p>
          <a:p>
            <a:r>
              <a:rPr lang="es-AR" sz="2800" dirty="0"/>
              <a:t>¿Cabe presumir el daño moral?</a:t>
            </a:r>
          </a:p>
          <a:p>
            <a:endParaRPr lang="es-AR" sz="2800" dirty="0"/>
          </a:p>
          <a:p>
            <a:r>
              <a:rPr lang="es-AR" sz="2800" dirty="0"/>
              <a:t>¿No habría que derogar el requisito?</a:t>
            </a:r>
          </a:p>
          <a:p>
            <a:endParaRPr lang="es-AR" sz="2800" dirty="0"/>
          </a:p>
        </p:txBody>
      </p:sp>
      <p:sp>
        <p:nvSpPr>
          <p:cNvPr id="3" name="2 Título"/>
          <p:cNvSpPr>
            <a:spLocks noGrp="1"/>
          </p:cNvSpPr>
          <p:nvPr>
            <p:ph type="title"/>
          </p:nvPr>
        </p:nvSpPr>
        <p:spPr/>
        <p:txBody>
          <a:bodyPr/>
          <a:lstStyle/>
          <a:p>
            <a:r>
              <a:rPr lang="es-AR" dirty="0"/>
              <a:t>Algunas preguntas</a:t>
            </a:r>
          </a:p>
        </p:txBody>
      </p:sp>
    </p:spTree>
    <p:extLst>
      <p:ext uri="{BB962C8B-B14F-4D97-AF65-F5344CB8AC3E}">
        <p14:creationId xmlns:p14="http://schemas.microsoft.com/office/powerpoint/2010/main" val="8097555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AR" sz="2800" dirty="0"/>
              <a:t>Un caso italiano con alguna similitud</a:t>
            </a:r>
          </a:p>
          <a:p>
            <a:r>
              <a:rPr lang="es-AR" sz="2800" dirty="0"/>
              <a:t>Trib. de Milán, 11/2/2008</a:t>
            </a:r>
          </a:p>
          <a:p>
            <a:endParaRPr lang="es-AR" sz="2800" dirty="0"/>
          </a:p>
          <a:p>
            <a:r>
              <a:rPr lang="es-AR" sz="2800" dirty="0"/>
              <a:t>Es discriminatorio exigir el certificado de residencia a un niño extracomunitario para poder inscribirlo en la escuela primaria</a:t>
            </a:r>
          </a:p>
        </p:txBody>
      </p:sp>
    </p:spTree>
    <p:extLst>
      <p:ext uri="{BB962C8B-B14F-4D97-AF65-F5344CB8AC3E}">
        <p14:creationId xmlns:p14="http://schemas.microsoft.com/office/powerpoint/2010/main" val="4516327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67544" y="3501008"/>
            <a:ext cx="8381260" cy="1054394"/>
          </a:xfrm>
          <a:solidFill>
            <a:srgbClr val="00B050"/>
          </a:solidFill>
        </p:spPr>
        <p:txBody>
          <a:bodyPr/>
          <a:lstStyle/>
          <a:p>
            <a:r>
              <a:rPr lang="es-AR" dirty="0"/>
              <a:t>La discriminación en la familia</a:t>
            </a:r>
          </a:p>
        </p:txBody>
      </p:sp>
    </p:spTree>
    <p:extLst>
      <p:ext uri="{BB962C8B-B14F-4D97-AF65-F5344CB8AC3E}">
        <p14:creationId xmlns:p14="http://schemas.microsoft.com/office/powerpoint/2010/main" val="2005106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80999" y="548680"/>
            <a:ext cx="8407893" cy="5577799"/>
          </a:xfrm>
        </p:spPr>
        <p:txBody>
          <a:bodyPr/>
          <a:lstStyle/>
          <a:p>
            <a:r>
              <a:rPr lang="es-AR" dirty="0">
                <a:solidFill>
                  <a:schemeClr val="bg1"/>
                </a:solidFill>
              </a:rPr>
              <a:t>C 1° CC San Isidro, sala I, 19/9/2000, ED 191-189</a:t>
            </a:r>
          </a:p>
          <a:p>
            <a:endParaRPr lang="es-AR" dirty="0">
              <a:solidFill>
                <a:schemeClr val="bg1"/>
              </a:solidFill>
            </a:endParaRPr>
          </a:p>
          <a:p>
            <a:endParaRPr lang="es-AR" dirty="0">
              <a:solidFill>
                <a:schemeClr val="bg1"/>
              </a:solidFill>
            </a:endParaRPr>
          </a:p>
          <a:p>
            <a:r>
              <a:rPr lang="es-AR" b="1" dirty="0">
                <a:solidFill>
                  <a:schemeClr val="tx1"/>
                </a:solidFill>
              </a:rPr>
              <a:t>Hechos</a:t>
            </a:r>
          </a:p>
          <a:p>
            <a:r>
              <a:rPr lang="es-AR" dirty="0">
                <a:solidFill>
                  <a:schemeClr val="tx1"/>
                </a:solidFill>
              </a:rPr>
              <a:t>Una adolescente de 17 años tiene un hijo extramatrimonial; el padre biológico es también menor de edad (en esa época, 19 años). Las relaciones fueron consentidas y el menor reconoció al hijo. Los padres de la madre adolescente demandan por daños y perjuicios al padre biológico y a sus progenitores (culpa in vigilando de éstos). La demanda es rechazada</a:t>
            </a:r>
          </a:p>
          <a:p>
            <a:endParaRPr lang="es-AR" dirty="0">
              <a:solidFill>
                <a:schemeClr val="tx1"/>
              </a:solidFill>
            </a:endParaRPr>
          </a:p>
          <a:p>
            <a:r>
              <a:rPr lang="es-AR" dirty="0">
                <a:solidFill>
                  <a:schemeClr val="tx1"/>
                </a:solidFill>
              </a:rPr>
              <a:t>1. Falta de legitimación de los abuelos para reclamar los daños sufridos por el nieto (el invocado, ser hijo extramatrimonial y ser tratado de modo distinto a un hijo matrimonial que tiene más tarde)</a:t>
            </a:r>
          </a:p>
        </p:txBody>
      </p:sp>
    </p:spTree>
    <p:extLst>
      <p:ext uri="{BB962C8B-B14F-4D97-AF65-F5344CB8AC3E}">
        <p14:creationId xmlns:p14="http://schemas.microsoft.com/office/powerpoint/2010/main" val="250618676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AR" sz="2400" dirty="0"/>
              <a:t>2. La ley no distingue entre hijos matrimoniales y extramatrimoniales</a:t>
            </a:r>
          </a:p>
          <a:p>
            <a:endParaRPr lang="es-AR" sz="2400" dirty="0"/>
          </a:p>
          <a:p>
            <a:r>
              <a:rPr lang="es-AR" sz="2400" dirty="0"/>
              <a:t>3. No se ha acreditado la discriminación. “No constituye un deber jurídico querer a todos los hijos por igual”. Este quizás sea un imperativo moral, pero no todos los imperativos morales constituyen deberes jurídicos en sentido estricto”</a:t>
            </a:r>
          </a:p>
          <a:p>
            <a:endParaRPr lang="es-AR" sz="2400" dirty="0"/>
          </a:p>
          <a:p>
            <a:r>
              <a:rPr lang="es-AR" sz="2400" dirty="0"/>
              <a:t>4. Se apercibe a los letrados por no haber asesorado adecuadamente</a:t>
            </a:r>
          </a:p>
        </p:txBody>
      </p:sp>
    </p:spTree>
    <p:extLst>
      <p:ext uri="{BB962C8B-B14F-4D97-AF65-F5344CB8AC3E}">
        <p14:creationId xmlns:p14="http://schemas.microsoft.com/office/powerpoint/2010/main" val="355140973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AR" dirty="0">
                <a:solidFill>
                  <a:schemeClr val="tx1"/>
                </a:solidFill>
              </a:rPr>
              <a:t>Cuestiones procesales</a:t>
            </a:r>
          </a:p>
        </p:txBody>
      </p:sp>
    </p:spTree>
    <p:extLst>
      <p:ext uri="{BB962C8B-B14F-4D97-AF65-F5344CB8AC3E}">
        <p14:creationId xmlns:p14="http://schemas.microsoft.com/office/powerpoint/2010/main" val="389676945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xmlns="" id="{C088E5CD-1D80-48C1-A103-726058E39FDB}"/>
              </a:ext>
            </a:extLst>
          </p:cNvPr>
          <p:cNvSpPr>
            <a:spLocks noGrp="1"/>
          </p:cNvSpPr>
          <p:nvPr>
            <p:ph type="title"/>
          </p:nvPr>
        </p:nvSpPr>
        <p:spPr>
          <a:xfrm>
            <a:off x="467544" y="3140968"/>
            <a:ext cx="8381260" cy="1054394"/>
          </a:xfrm>
          <a:solidFill>
            <a:schemeClr val="accent6"/>
          </a:solidFill>
        </p:spPr>
        <p:txBody>
          <a:bodyPr/>
          <a:lstStyle/>
          <a:p>
            <a:r>
              <a:rPr lang="es-AR" dirty="0">
                <a:solidFill>
                  <a:schemeClr val="tx1"/>
                </a:solidFill>
              </a:rPr>
              <a:t>El dictamen del inadi</a:t>
            </a:r>
            <a:br>
              <a:rPr lang="es-AR" dirty="0">
                <a:solidFill>
                  <a:schemeClr val="tx1"/>
                </a:solidFill>
              </a:rPr>
            </a:br>
            <a:r>
              <a:rPr lang="es-AR" dirty="0">
                <a:solidFill>
                  <a:schemeClr val="tx1"/>
                </a:solidFill>
              </a:rPr>
              <a:t>¿es prueba suficiente?</a:t>
            </a:r>
          </a:p>
        </p:txBody>
      </p:sp>
    </p:spTree>
    <p:extLst>
      <p:ext uri="{BB962C8B-B14F-4D97-AF65-F5344CB8AC3E}">
        <p14:creationId xmlns:p14="http://schemas.microsoft.com/office/powerpoint/2010/main" val="328329918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539552" y="3140968"/>
            <a:ext cx="8381260" cy="1944216"/>
          </a:xfrm>
          <a:solidFill>
            <a:schemeClr val="accent2"/>
          </a:solidFill>
        </p:spPr>
        <p:txBody>
          <a:bodyPr/>
          <a:lstStyle/>
          <a:p>
            <a:r>
              <a:rPr lang="es-AR" dirty="0"/>
              <a:t>¿UNA DECLARACIÓN O UN DERECHO?</a:t>
            </a:r>
            <a:br>
              <a:rPr lang="es-AR" dirty="0"/>
            </a:br>
            <a:r>
              <a:rPr lang="es-AR" dirty="0"/>
              <a:t>La igualdad en el ccyc</a:t>
            </a:r>
          </a:p>
        </p:txBody>
      </p:sp>
    </p:spTree>
    <p:extLst>
      <p:ext uri="{BB962C8B-B14F-4D97-AF65-F5344CB8AC3E}">
        <p14:creationId xmlns:p14="http://schemas.microsoft.com/office/powerpoint/2010/main" val="315029109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xmlns="" id="{E30B2E53-A1C6-414B-B690-CD9653D3A9E4}"/>
              </a:ext>
            </a:extLst>
          </p:cNvPr>
          <p:cNvSpPr>
            <a:spLocks noGrp="1"/>
          </p:cNvSpPr>
          <p:nvPr>
            <p:ph idx="1"/>
          </p:nvPr>
        </p:nvSpPr>
        <p:spPr/>
        <p:txBody>
          <a:bodyPr/>
          <a:lstStyle/>
          <a:p>
            <a:r>
              <a:rPr lang="es-AR" dirty="0"/>
              <a:t>ST Chaco, Sala I Civil Com. y laboral, 08/03/2017</a:t>
            </a:r>
          </a:p>
          <a:p>
            <a:r>
              <a:rPr lang="es-AR" dirty="0"/>
              <a:t>AR/JUR/32067/2017</a:t>
            </a:r>
          </a:p>
          <a:p>
            <a:endParaRPr lang="es-AR" dirty="0"/>
          </a:p>
          <a:p>
            <a:r>
              <a:rPr lang="es-AR" dirty="0"/>
              <a:t>La sentencia que hizo lugar a la demanda de daños contra un medio de prensa escrita por la caricaturización satírica y exagerada de un político, siendo  objeto de burlas por su obesidad, que alegó el daño en su honor es nula, pues se basó en un dictamen del INADI, que concluyó en lo discriminatorio de la publicación, cuando esta resolución carece de efecto vinculante. </a:t>
            </a:r>
          </a:p>
          <a:p>
            <a:endParaRPr lang="es-AR" dirty="0"/>
          </a:p>
        </p:txBody>
      </p:sp>
    </p:spTree>
    <p:extLst>
      <p:ext uri="{BB962C8B-B14F-4D97-AF65-F5344CB8AC3E}">
        <p14:creationId xmlns:p14="http://schemas.microsoft.com/office/powerpoint/2010/main" val="160086853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67544" y="3140968"/>
            <a:ext cx="8381260" cy="1054394"/>
          </a:xfrm>
          <a:solidFill>
            <a:srgbClr val="FFC000"/>
          </a:solidFill>
        </p:spPr>
        <p:txBody>
          <a:bodyPr/>
          <a:lstStyle/>
          <a:p>
            <a:r>
              <a:rPr lang="es-AR" dirty="0">
                <a:solidFill>
                  <a:schemeClr val="tx1"/>
                </a:solidFill>
              </a:rPr>
              <a:t>Prueba confesional</a:t>
            </a:r>
          </a:p>
        </p:txBody>
      </p:sp>
    </p:spTree>
    <p:extLst>
      <p:ext uri="{BB962C8B-B14F-4D97-AF65-F5344CB8AC3E}">
        <p14:creationId xmlns:p14="http://schemas.microsoft.com/office/powerpoint/2010/main" val="127691899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AR" b="1" dirty="0"/>
              <a:t>Posición negativa (?)</a:t>
            </a:r>
          </a:p>
          <a:p>
            <a:endParaRPr lang="es-AR" dirty="0"/>
          </a:p>
          <a:p>
            <a:r>
              <a:rPr lang="es-AR" sz="2400" dirty="0"/>
              <a:t>La discriminación es un ilícito civil, pero a la vez es un delito penal. Si se permitiera la confesión provocada se violaría el artículo 108 de la CN que prohíbe declarar contra sí mismo, siempre que la absolución de posiciones suponga la confesión de un delito penal</a:t>
            </a:r>
          </a:p>
          <a:p>
            <a:endParaRPr lang="es-AR" sz="2400" dirty="0"/>
          </a:p>
          <a:p>
            <a:r>
              <a:rPr lang="es-AR" dirty="0"/>
              <a:t>López Herrera, Edgardo, Teoría general de la responsabilidad civil, Bs As, ed. Lexis Nexis, 2006, pág. 749</a:t>
            </a:r>
          </a:p>
        </p:txBody>
      </p:sp>
    </p:spTree>
    <p:extLst>
      <p:ext uri="{BB962C8B-B14F-4D97-AF65-F5344CB8AC3E}">
        <p14:creationId xmlns:p14="http://schemas.microsoft.com/office/powerpoint/2010/main" val="294966048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539552" y="2996952"/>
            <a:ext cx="8381260" cy="1054394"/>
          </a:xfrm>
          <a:solidFill>
            <a:srgbClr val="FFC000"/>
          </a:solidFill>
        </p:spPr>
        <p:txBody>
          <a:bodyPr/>
          <a:lstStyle/>
          <a:p>
            <a:r>
              <a:rPr lang="es-AR" dirty="0">
                <a:solidFill>
                  <a:schemeClr val="tx1"/>
                </a:solidFill>
              </a:rPr>
              <a:t>Prueba de inDiCios</a:t>
            </a:r>
          </a:p>
        </p:txBody>
      </p:sp>
    </p:spTree>
    <p:extLst>
      <p:ext uri="{BB962C8B-B14F-4D97-AF65-F5344CB8AC3E}">
        <p14:creationId xmlns:p14="http://schemas.microsoft.com/office/powerpoint/2010/main" val="417140746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23528" y="476672"/>
            <a:ext cx="8407893" cy="5721815"/>
          </a:xfrm>
        </p:spPr>
        <p:txBody>
          <a:bodyPr/>
          <a:lstStyle/>
          <a:p>
            <a:r>
              <a:rPr lang="es-AR" dirty="0">
                <a:solidFill>
                  <a:schemeClr val="bg1"/>
                </a:solidFill>
              </a:rPr>
              <a:t>Cám. Nac. Trab. Sala 6° 29/4/2013, S.M.D c/ Estado Nacional, JA 2013-IV-37, con nota de Gustavo Kaufman.</a:t>
            </a:r>
          </a:p>
          <a:p>
            <a:endParaRPr lang="es-AR" dirty="0">
              <a:solidFill>
                <a:schemeClr val="bg1"/>
              </a:solidFill>
            </a:endParaRPr>
          </a:p>
          <a:p>
            <a:endParaRPr lang="es-AR" sz="2400" dirty="0">
              <a:solidFill>
                <a:schemeClr val="tx1"/>
              </a:solidFill>
            </a:endParaRPr>
          </a:p>
          <a:p>
            <a:r>
              <a:rPr lang="es-AR" sz="2400" dirty="0">
                <a:solidFill>
                  <a:schemeClr val="tx1"/>
                </a:solidFill>
              </a:rPr>
              <a:t>La declaración de un testigo respecto a que los actores (una pareja del mismo sexo que contrajo matrimonio) fueron cambiados de su lugar de trabajo y se les quitó las computadoras y escritorios que utilizaban para realizar sus tareas, sumada a la pericial psiquiátrica que da cuenta de que después de esos hechos presentan problemas psicológicos, crean indicios suficientes que permiten concluir que fueron hostigados por ser homosexuales, por lo que tienen derecho a la indemnización del daño moral conforme el art. 1 de la ley 23.592</a:t>
            </a:r>
          </a:p>
          <a:p>
            <a:endParaRPr lang="es-AR" dirty="0">
              <a:solidFill>
                <a:schemeClr val="bg1"/>
              </a:solidFill>
            </a:endParaRPr>
          </a:p>
        </p:txBody>
      </p:sp>
    </p:spTree>
    <p:extLst>
      <p:ext uri="{BB962C8B-B14F-4D97-AF65-F5344CB8AC3E}">
        <p14:creationId xmlns:p14="http://schemas.microsoft.com/office/powerpoint/2010/main" val="66870235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395536" y="3068960"/>
            <a:ext cx="8381260" cy="1054394"/>
          </a:xfrm>
          <a:solidFill>
            <a:srgbClr val="FFC000"/>
          </a:solidFill>
        </p:spPr>
        <p:txBody>
          <a:bodyPr/>
          <a:lstStyle/>
          <a:p>
            <a:r>
              <a:rPr lang="es-AR" dirty="0">
                <a:solidFill>
                  <a:schemeClr val="tx1"/>
                </a:solidFill>
              </a:rPr>
              <a:t>CARGA DE LA PRUEBA</a:t>
            </a:r>
          </a:p>
        </p:txBody>
      </p:sp>
    </p:spTree>
    <p:extLst>
      <p:ext uri="{BB962C8B-B14F-4D97-AF65-F5344CB8AC3E}">
        <p14:creationId xmlns:p14="http://schemas.microsoft.com/office/powerpoint/2010/main" val="229644859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AR" sz="2400" dirty="0"/>
              <a:t>El derecho procesal antidiscriminatorio exige morigerar el principio socrático en virtud del cual es preferible sufrir una injusticia que cometerla. Una sociedad activamente igualitaria requiere que la mayor cantidad posible de actos discriminatorios sean castigados y está dispuesta, para ello a aumentar el riesgo de que los tribunales dicten sentencias injustas frente a perjuicios no cometidos</a:t>
            </a:r>
          </a:p>
          <a:p>
            <a:endParaRPr lang="es-AR" dirty="0"/>
          </a:p>
          <a:p>
            <a:r>
              <a:rPr lang="es-AR" dirty="0"/>
              <a:t>Kaufman, Gustavo, Los indicios de discriminación y la protección judicial de la orientación sexual, JA 2013-IV-43</a:t>
            </a:r>
          </a:p>
        </p:txBody>
      </p:sp>
    </p:spTree>
    <p:extLst>
      <p:ext uri="{BB962C8B-B14F-4D97-AF65-F5344CB8AC3E}">
        <p14:creationId xmlns:p14="http://schemas.microsoft.com/office/powerpoint/2010/main" val="260551805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AR" dirty="0"/>
              <a:t>La inversión del </a:t>
            </a:r>
            <a:r>
              <a:rPr lang="es-AR" i="1" dirty="0"/>
              <a:t>onus probandi</a:t>
            </a:r>
            <a:r>
              <a:rPr lang="es-AR" dirty="0"/>
              <a:t> debe constituirse en el elemento procesal esencial en los casos de discriminación. No resulta éticamente aceptable que quien es acusado de discriminador por la existencia de meros indicios en su contra no tenga oportunidad de defenderse adecuadamente; además, la coherencia y sensatez de la explicación del acusado forma parte de la convicción final del juez</a:t>
            </a:r>
          </a:p>
          <a:p>
            <a:endParaRPr lang="es-AR" dirty="0"/>
          </a:p>
          <a:p>
            <a:endParaRPr lang="es-AR" dirty="0"/>
          </a:p>
          <a:p>
            <a:endParaRPr lang="es-AR" dirty="0"/>
          </a:p>
          <a:p>
            <a:endParaRPr lang="es-AR" dirty="0"/>
          </a:p>
          <a:p>
            <a:r>
              <a:rPr lang="es-AR" dirty="0"/>
              <a:t>Kaufman, Gustavo, Los indicios de discriminación y la protección judicial de la orientación sexual, JA 2013-IV-43</a:t>
            </a:r>
          </a:p>
          <a:p>
            <a:endParaRPr lang="es-AR" dirty="0"/>
          </a:p>
          <a:p>
            <a:endParaRPr lang="es-AR" dirty="0"/>
          </a:p>
          <a:p>
            <a:endParaRPr lang="es-AR" dirty="0"/>
          </a:p>
          <a:p>
            <a:endParaRPr lang="es-AR" dirty="0"/>
          </a:p>
        </p:txBody>
      </p:sp>
    </p:spTree>
    <p:extLst>
      <p:ext uri="{BB962C8B-B14F-4D97-AF65-F5344CB8AC3E}">
        <p14:creationId xmlns:p14="http://schemas.microsoft.com/office/powerpoint/2010/main" val="317592905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404813"/>
            <a:ext cx="7467600" cy="6069012"/>
          </a:xfrm>
        </p:spPr>
        <p:txBody>
          <a:bodyPr>
            <a:normAutofit/>
          </a:bodyPr>
          <a:lstStyle/>
          <a:p>
            <a:pPr marL="274320" indent="-274320" eaLnBrk="1" fontAlgn="auto" hangingPunct="1">
              <a:spcAft>
                <a:spcPts val="0"/>
              </a:spcAft>
              <a:buFont typeface="Wingdings"/>
              <a:buChar char=""/>
              <a:defRPr/>
            </a:pPr>
            <a:r>
              <a:rPr lang="es-AR" dirty="0">
                <a:solidFill>
                  <a:schemeClr val="bg1"/>
                </a:solidFill>
              </a:rPr>
              <a:t>CSN</a:t>
            </a:r>
            <a:r>
              <a:rPr lang="es-AR" i="1" dirty="0">
                <a:solidFill>
                  <a:schemeClr val="bg1"/>
                </a:solidFill>
              </a:rPr>
              <a:t> P. 489. XLIV, Pellicori, Liliana Silvia c/ Colegio Público de Abogados de la Capital Federal s/ amparo, 15/11/2011.</a:t>
            </a:r>
          </a:p>
          <a:p>
            <a:pPr marL="274320" indent="-274320" eaLnBrk="1" fontAlgn="auto" hangingPunct="1">
              <a:spcAft>
                <a:spcPts val="0"/>
              </a:spcAft>
              <a:buFont typeface="Wingdings"/>
              <a:buChar char=""/>
              <a:defRPr/>
            </a:pPr>
            <a:endParaRPr lang="es-AR" dirty="0"/>
          </a:p>
          <a:p>
            <a:pPr marL="274320" indent="-274320" eaLnBrk="1" fontAlgn="auto" hangingPunct="1">
              <a:spcAft>
                <a:spcPts val="0"/>
              </a:spcAft>
              <a:buFont typeface="Wingdings"/>
              <a:buChar char=""/>
              <a:defRPr/>
            </a:pPr>
            <a:r>
              <a:rPr lang="es-AR" b="1" dirty="0"/>
              <a:t>Discriminación en el trabajo. Carga de la prueba</a:t>
            </a:r>
          </a:p>
          <a:p>
            <a:pPr marL="274320" indent="-274320" eaLnBrk="1" fontAlgn="auto" hangingPunct="1">
              <a:spcAft>
                <a:spcPts val="0"/>
              </a:spcAft>
              <a:buFont typeface="Wingdings"/>
              <a:buChar char=""/>
              <a:defRPr/>
            </a:pPr>
            <a:endParaRPr lang="es-AR" dirty="0"/>
          </a:p>
          <a:p>
            <a:pPr marL="274320" indent="-274320" eaLnBrk="1" fontAlgn="auto" hangingPunct="1">
              <a:spcAft>
                <a:spcPts val="0"/>
              </a:spcAft>
              <a:buFont typeface="Wingdings"/>
              <a:buChar char=""/>
              <a:defRPr/>
            </a:pPr>
            <a:r>
              <a:rPr lang="es-AR" dirty="0"/>
              <a:t>Eficacia de los derechos, conforme Tratados internacionales de D.H. (caso Kot, 1° que los cita)</a:t>
            </a:r>
          </a:p>
          <a:p>
            <a:pPr marL="274320" indent="-274320" eaLnBrk="1" fontAlgn="auto" hangingPunct="1">
              <a:spcAft>
                <a:spcPts val="0"/>
              </a:spcAft>
              <a:buFont typeface="Wingdings"/>
              <a:buChar char=""/>
              <a:defRPr/>
            </a:pPr>
            <a:endParaRPr lang="es-AR" dirty="0"/>
          </a:p>
          <a:p>
            <a:pPr marL="274320" indent="-274320" eaLnBrk="1" fontAlgn="auto" hangingPunct="1">
              <a:spcAft>
                <a:spcPts val="0"/>
              </a:spcAft>
              <a:buFont typeface="Wingdings"/>
              <a:buChar char=""/>
              <a:defRPr/>
            </a:pPr>
            <a:r>
              <a:rPr lang="es-AR" dirty="0"/>
              <a:t>Mención de</a:t>
            </a:r>
          </a:p>
          <a:p>
            <a:pPr marL="640080" lvl="1" indent="-274320" eaLnBrk="1" fontAlgn="auto" hangingPunct="1">
              <a:spcAft>
                <a:spcPts val="0"/>
              </a:spcAft>
              <a:buFont typeface="Wingdings 2"/>
              <a:buChar char=""/>
              <a:defRPr/>
            </a:pPr>
            <a:r>
              <a:rPr lang="es-AR" dirty="0"/>
              <a:t>Directivas comunitarias</a:t>
            </a:r>
          </a:p>
          <a:p>
            <a:pPr marL="640080" lvl="1" indent="-274320" eaLnBrk="1" fontAlgn="auto" hangingPunct="1">
              <a:spcAft>
                <a:spcPts val="0"/>
              </a:spcAft>
              <a:buFont typeface="Wingdings 2"/>
              <a:buChar char=""/>
              <a:defRPr/>
            </a:pPr>
            <a:r>
              <a:rPr lang="es-AR" dirty="0"/>
              <a:t>Leyes francesas y españolas</a:t>
            </a:r>
          </a:p>
          <a:p>
            <a:pPr marL="640080" lvl="1" indent="-274320" eaLnBrk="1" fontAlgn="auto" hangingPunct="1">
              <a:spcAft>
                <a:spcPts val="0"/>
              </a:spcAft>
              <a:buFont typeface="Wingdings 2"/>
              <a:buChar char=""/>
              <a:defRPr/>
            </a:pPr>
            <a:r>
              <a:rPr lang="es-AR" dirty="0"/>
              <a:t>Jurisprudencia del Tribunal Constitucional español; Corte Constitucional belga; Cámara de los lores inglesa; TEDH (especial importancia, caso Llerena, Fallos: 328:1491, 1514 –2005).</a:t>
            </a:r>
          </a:p>
          <a:p>
            <a:pPr marL="274320" indent="-274320" eaLnBrk="1" fontAlgn="auto" hangingPunct="1">
              <a:spcAft>
                <a:spcPts val="0"/>
              </a:spcAft>
              <a:buFont typeface="Wingdings"/>
              <a:buChar char=""/>
              <a:defRPr/>
            </a:pPr>
            <a:endParaRPr lang="es-AR" dirty="0"/>
          </a:p>
          <a:p>
            <a:pPr marL="274320" indent="-274320" eaLnBrk="1" fontAlgn="auto" hangingPunct="1">
              <a:spcAft>
                <a:spcPts val="0"/>
              </a:spcAft>
              <a:buFont typeface="Wingdings"/>
              <a:buChar char=""/>
              <a:defRPr/>
            </a:pPr>
            <a:endParaRPr lang="es-AR" dirty="0"/>
          </a:p>
          <a:p>
            <a:pPr marL="274320" indent="-274320" eaLnBrk="1" fontAlgn="auto" hangingPunct="1">
              <a:spcAft>
                <a:spcPts val="0"/>
              </a:spcAft>
              <a:buFont typeface="Wingdings"/>
              <a:buChar char=""/>
              <a:defRPr/>
            </a:pPr>
            <a:endParaRPr lang="es-AR" dirty="0"/>
          </a:p>
          <a:p>
            <a:pPr marL="274320" indent="-274320" eaLnBrk="1" fontAlgn="auto" hangingPunct="1">
              <a:spcAft>
                <a:spcPts val="0"/>
              </a:spcAft>
              <a:buFont typeface="Wingdings"/>
              <a:buChar char=""/>
              <a:defRPr/>
            </a:pPr>
            <a:endParaRPr lang="es-AR" dirty="0"/>
          </a:p>
        </p:txBody>
      </p:sp>
    </p:spTree>
    <p:extLst>
      <p:ext uri="{BB962C8B-B14F-4D97-AF65-F5344CB8AC3E}">
        <p14:creationId xmlns:p14="http://schemas.microsoft.com/office/powerpoint/2010/main" val="188344085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AR" sz="2400" dirty="0"/>
              <a:t>En este contexto, corresponde tomar en consideración el corpus iuris elaborado por los comités de derechos humanos que actúan, bueno es acentuarlo, en las condiciones de vigencia de los tratados citados —por recordar los términos del art. 75.22, segundo párrafo, de la Constitución Nacional— y, por ende, resultan intérpretes autorizados de dichos instrumentos en el plano internacional</a:t>
            </a:r>
          </a:p>
          <a:p>
            <a:endParaRPr lang="es-AR" sz="2400" dirty="0"/>
          </a:p>
        </p:txBody>
      </p:sp>
    </p:spTree>
    <p:extLst>
      <p:ext uri="{BB962C8B-B14F-4D97-AF65-F5344CB8AC3E}">
        <p14:creationId xmlns:p14="http://schemas.microsoft.com/office/powerpoint/2010/main" val="215319086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Autofit/>
          </a:bodyPr>
          <a:lstStyle/>
          <a:p>
            <a:r>
              <a:rPr lang="es-ES" sz="3200" dirty="0"/>
              <a:t>ARTÍCULO 402.- </a:t>
            </a:r>
            <a:r>
              <a:rPr lang="es-ES" sz="3200" b="1" dirty="0"/>
              <a:t>Interpretación y aplicación de las normas</a:t>
            </a:r>
            <a:r>
              <a:rPr lang="es-ES" sz="3200" dirty="0"/>
              <a:t>. Ninguna norma puede ser interpretada ni aplicada en el sentido de limitar, restringir, excluir o suprimir </a:t>
            </a:r>
            <a:r>
              <a:rPr lang="es-ES" sz="3200" dirty="0">
                <a:solidFill>
                  <a:srgbClr val="C00000"/>
                </a:solidFill>
              </a:rPr>
              <a:t>la igualdad </a:t>
            </a:r>
            <a:r>
              <a:rPr lang="es-ES" sz="3200" dirty="0"/>
              <a:t>de derechos y obligaciones de los integrantes del matrimonio, y los efectos que éste produce, sea constituido por dos personas de distinto o igual sexo.</a:t>
            </a:r>
            <a:endParaRPr lang="it-IT" sz="3200" dirty="0"/>
          </a:p>
          <a:p>
            <a:endParaRPr lang="es-AR" sz="3200" dirty="0"/>
          </a:p>
        </p:txBody>
      </p:sp>
    </p:spTree>
    <p:extLst>
      <p:ext uri="{BB962C8B-B14F-4D97-AF65-F5344CB8AC3E}">
        <p14:creationId xmlns:p14="http://schemas.microsoft.com/office/powerpoint/2010/main" val="181126797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07505" y="1719070"/>
            <a:ext cx="8681388" cy="4950289"/>
          </a:xfrm>
        </p:spPr>
        <p:txBody>
          <a:bodyPr>
            <a:noAutofit/>
          </a:bodyPr>
          <a:lstStyle/>
          <a:p>
            <a:r>
              <a:rPr lang="es-AR" sz="2400" dirty="0"/>
              <a:t>Corpus este que, además de exhibir un particular concierto, se proyecta decididamente sobre la ley 23.592 en cuanto a su  régimen probatorio en situaciones en las que se controvierte el motivo real de un acto particular tildado de discriminatorio. Primeramente, al reducir el grado de convicción que, respecto de la existencia del motivo discriminatorio, debe generar la prueba que recae sobre quien invoca ser víctima de dicho acto. Y, en segundo lugar, al modular, a partir de lo anterior, la distribución de la carga de la prueba y la medida en que ésta pesa sobre el demandado al que se imputa la responsabilidad por el mencionado acto.</a:t>
            </a:r>
          </a:p>
        </p:txBody>
      </p:sp>
    </p:spTree>
    <p:extLst>
      <p:ext uri="{BB962C8B-B14F-4D97-AF65-F5344CB8AC3E}">
        <p14:creationId xmlns:p14="http://schemas.microsoft.com/office/powerpoint/2010/main" val="239703497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80999" y="1556792"/>
            <a:ext cx="8407893" cy="5184576"/>
          </a:xfrm>
        </p:spPr>
        <p:txBody>
          <a:bodyPr>
            <a:noAutofit/>
          </a:bodyPr>
          <a:lstStyle/>
          <a:p>
            <a:r>
              <a:rPr lang="es-AR" sz="2400" dirty="0"/>
              <a:t>Ambas reglas parten de un dato realista: las serias dificultades probatorias por las que regularmente atraviesan dichas víctimas para acreditar, mediante plena prueba, el aludido motivo. A ello se suma, por cierto, que la necesaria adecuación de los remedios en los términos ya indicados, prenda de su imprescindible efectividad, adquiere todavía más entidad en casos como el presente, esto es, cuando el agravio puesto en la liza judicial involucra a los principios de igualdad y de prohibición de toda discriminación, por cuanto estos resultan elementos arquitectónicos del orden jurídico constitucional argentino e internacional</a:t>
            </a:r>
          </a:p>
        </p:txBody>
      </p:sp>
    </p:spTree>
    <p:extLst>
      <p:ext uri="{BB962C8B-B14F-4D97-AF65-F5344CB8AC3E}">
        <p14:creationId xmlns:p14="http://schemas.microsoft.com/office/powerpoint/2010/main" val="196120023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7709" y="1484784"/>
            <a:ext cx="9000999" cy="5256584"/>
          </a:xfrm>
        </p:spPr>
        <p:txBody>
          <a:bodyPr>
            <a:noAutofit/>
          </a:bodyPr>
          <a:lstStyle/>
          <a:p>
            <a:r>
              <a:rPr lang="es-AR" sz="2400" dirty="0"/>
              <a:t>Que, indudablemente, la ley federal 23.592 no es extraña a las reflexiones que han sido expuestas. Antes bien, la aplicabilidad de estas últimas se vuelve imperiosa por cuanto dicha ley no sólo reglamenta directamente el principio de igualdad del citado art. 16 de la Constitución Nacional, sino que, además, debe ser entendida como un “ejemplo” o “reflejo” de la “exigencia internacional” de realizar por parte de los Estados “acciones positivas tendientes a evitar la discriminación”, lo cual también alcanza a la “interpretación” que de aquélla hagan los tribunales (Partido Nuevo Triunfo, Fallos: 332:433, 439 -2009).</a:t>
            </a:r>
          </a:p>
        </p:txBody>
      </p:sp>
    </p:spTree>
    <p:extLst>
      <p:ext uri="{BB962C8B-B14F-4D97-AF65-F5344CB8AC3E}">
        <p14:creationId xmlns:p14="http://schemas.microsoft.com/office/powerpoint/2010/main" val="378163432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07504" y="1484784"/>
            <a:ext cx="8928991" cy="4641695"/>
          </a:xfrm>
        </p:spPr>
        <p:txBody>
          <a:bodyPr>
            <a:noAutofit/>
          </a:bodyPr>
          <a:lstStyle/>
          <a:p>
            <a:r>
              <a:rPr lang="es-AR" dirty="0"/>
              <a:t>En tales condiciones, cuadra subrayar que el Comité contra la Discriminación Racial señaló que, en los reclamos o demandas civiles por discriminación, las normas procesales han de regular la carga de la prueba en términos tales que, una vez que el reclamante hubiese acreditado “prima facie” que ha sido víctima de una discriminación, deberá ser el demandado la parte que produzca la prueba que justifique, de manera objetiva y razonable, el trato diferente.</a:t>
            </a:r>
          </a:p>
          <a:p>
            <a:r>
              <a:rPr lang="es-AR" dirty="0"/>
              <a:t>Es del caso acotar que estas pautas no sólo asisten a las presuntas víctimas de discriminación en tanto que litigantes, sino que también tienden a evitar el desaliento que un régimen procesal opuesto pueda generar en otras víctimas en trance de decidir si acudirán o no en demanda de justicia</a:t>
            </a:r>
          </a:p>
        </p:txBody>
      </p:sp>
    </p:spTree>
    <p:extLst>
      <p:ext uri="{BB962C8B-B14F-4D97-AF65-F5344CB8AC3E}">
        <p14:creationId xmlns:p14="http://schemas.microsoft.com/office/powerpoint/2010/main" val="411823199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2 Marcador de contenido"/>
          <p:cNvSpPr>
            <a:spLocks noGrp="1"/>
          </p:cNvSpPr>
          <p:nvPr>
            <p:ph sz="quarter" idx="1"/>
          </p:nvPr>
        </p:nvSpPr>
        <p:spPr>
          <a:xfrm>
            <a:off x="107950" y="1556792"/>
            <a:ext cx="8640763" cy="4917033"/>
          </a:xfrm>
        </p:spPr>
        <p:txBody>
          <a:bodyPr>
            <a:normAutofit lnSpcReduction="10000"/>
          </a:bodyPr>
          <a:lstStyle/>
          <a:p>
            <a:pPr eaLnBrk="1" hangingPunct="1"/>
            <a:r>
              <a:rPr lang="es-AR" altLang="it-IT" dirty="0"/>
              <a:t>Corresponde advertir, con todo, que si bien los razonamientos de esta sentencia no han dejado de tomar en cuenta al derecho comparado, ello no implica, por parte de esta Corte, adoptar posición sobre todos los pormenores de los enunciados expuestos.  Las referencias comparatistas tendieron, en esencia, a mostrar el fuerte concierto y reacción internacional en torno de la materia examinada, en cuanto a la entidad y a la gravedad de los problemas que entraña, y a las soluciones generales con que estos han sido encarados. </a:t>
            </a:r>
          </a:p>
          <a:p>
            <a:pPr eaLnBrk="1" hangingPunct="1"/>
            <a:r>
              <a:rPr lang="es-AR" altLang="it-IT" sz="2400" b="1" dirty="0"/>
              <a:t>La doctrina del Tribunal, por ende, no supone la eximición de prueba a la parte que tilda de discriminatorio a un acto pues, de ser esto  controvertido, pesa sobre aquélla la carga de acreditar los hechos de los que verosímilmente se siga la configuración del motivo debatido</a:t>
            </a:r>
            <a:r>
              <a:rPr lang="es-AR" altLang="it-IT" sz="2400" dirty="0"/>
              <a:t>.</a:t>
            </a:r>
          </a:p>
        </p:txBody>
      </p:sp>
    </p:spTree>
    <p:extLst>
      <p:ext uri="{BB962C8B-B14F-4D97-AF65-F5344CB8AC3E}">
        <p14:creationId xmlns:p14="http://schemas.microsoft.com/office/powerpoint/2010/main" val="123053191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395536" y="3068960"/>
            <a:ext cx="8381260" cy="1054394"/>
          </a:xfrm>
          <a:solidFill>
            <a:srgbClr val="FFC000"/>
          </a:solidFill>
        </p:spPr>
        <p:txBody>
          <a:bodyPr/>
          <a:lstStyle/>
          <a:p>
            <a:r>
              <a:rPr lang="es-AR" dirty="0">
                <a:solidFill>
                  <a:schemeClr val="tx1"/>
                </a:solidFill>
              </a:rPr>
              <a:t>Síntesis de las posiciones</a:t>
            </a:r>
          </a:p>
        </p:txBody>
      </p:sp>
    </p:spTree>
    <p:extLst>
      <p:ext uri="{BB962C8B-B14F-4D97-AF65-F5344CB8AC3E}">
        <p14:creationId xmlns:p14="http://schemas.microsoft.com/office/powerpoint/2010/main" val="229644859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r>
              <a:rPr lang="es-AR" sz="2800" dirty="0"/>
              <a:t>Posición 1. </a:t>
            </a:r>
          </a:p>
          <a:p>
            <a:r>
              <a:rPr lang="es-AR" sz="2800" dirty="0"/>
              <a:t>Cualquier distinción desfavorable hacia una persona con motivo de su raza, religión, nacionalidad, sexo, condición social, aspecto físico, lengua u otras similares se presume inconstitucional</a:t>
            </a:r>
          </a:p>
          <a:p>
            <a:endParaRPr lang="es-AR" dirty="0"/>
          </a:p>
          <a:p>
            <a:endParaRPr lang="es-AR" dirty="0"/>
          </a:p>
          <a:p>
            <a:endParaRPr lang="es-AR" dirty="0"/>
          </a:p>
          <a:p>
            <a:r>
              <a:rPr lang="es-AR" dirty="0"/>
              <a:t>(Fundación Mujeres en Igualdad y otro c/Freddo SA, 16/12/2002</a:t>
            </a:r>
          </a:p>
          <a:p>
            <a:endParaRPr lang="es-AR" dirty="0"/>
          </a:p>
        </p:txBody>
      </p:sp>
    </p:spTree>
    <p:extLst>
      <p:ext uri="{BB962C8B-B14F-4D97-AF65-F5344CB8AC3E}">
        <p14:creationId xmlns:p14="http://schemas.microsoft.com/office/powerpoint/2010/main" val="350379757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a:bodyPr>
          <a:lstStyle/>
          <a:p>
            <a:r>
              <a:rPr lang="es-AR" sz="2400" b="1" dirty="0"/>
              <a:t>Posición 2</a:t>
            </a:r>
            <a:r>
              <a:rPr lang="es-AR" sz="2400" dirty="0"/>
              <a:t>. </a:t>
            </a:r>
          </a:p>
          <a:p>
            <a:r>
              <a:rPr lang="es-AR" sz="2400" dirty="0"/>
              <a:t>Quien se considera lesionado debe acreditar el acto o la omisión y las características que evidencien prima facie su carácter discriminatorio, por verosimilitud de la injusticia de ese comportamiento</a:t>
            </a:r>
          </a:p>
          <a:p>
            <a:r>
              <a:rPr lang="es-AR" sz="2400" dirty="0"/>
              <a:t>Sobre esta base se traslada al agente la necesidad de esclarecer el motivo al que obedece su conducta, a fin de que el magistrado valore si se encuentra o no justificada</a:t>
            </a:r>
          </a:p>
          <a:p>
            <a:endParaRPr lang="es-AR" dirty="0"/>
          </a:p>
          <a:p>
            <a:endParaRPr lang="es-AR" dirty="0"/>
          </a:p>
          <a:p>
            <a:r>
              <a:rPr lang="es-AR" dirty="0"/>
              <a:t>Zavala de Gonzalez, Matilde, Daños a la dignidad, Bs As, ed. Astrea, 2011, t. 1, n° 38 y ss y, especialmente, t. 2 n° 90</a:t>
            </a:r>
          </a:p>
        </p:txBody>
      </p:sp>
    </p:spTree>
    <p:extLst>
      <p:ext uri="{BB962C8B-B14F-4D97-AF65-F5344CB8AC3E}">
        <p14:creationId xmlns:p14="http://schemas.microsoft.com/office/powerpoint/2010/main" val="2697322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323528" y="3501008"/>
            <a:ext cx="8381260" cy="1054394"/>
          </a:xfrm>
          <a:solidFill>
            <a:srgbClr val="FFC000"/>
          </a:solidFill>
        </p:spPr>
        <p:txBody>
          <a:bodyPr/>
          <a:lstStyle/>
          <a:p>
            <a:r>
              <a:rPr lang="es-AR" dirty="0">
                <a:solidFill>
                  <a:schemeClr val="tx1"/>
                </a:solidFill>
              </a:rPr>
              <a:t>Competencia</a:t>
            </a:r>
          </a:p>
        </p:txBody>
      </p:sp>
    </p:spTree>
    <p:extLst>
      <p:ext uri="{BB962C8B-B14F-4D97-AF65-F5344CB8AC3E}">
        <p14:creationId xmlns:p14="http://schemas.microsoft.com/office/powerpoint/2010/main" val="337533099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p:txBody>
          <a:bodyPr>
            <a:normAutofit lnSpcReduction="10000"/>
          </a:bodyPr>
          <a:lstStyle/>
          <a:p>
            <a:r>
              <a:rPr lang="es-AR" sz="2400" dirty="0"/>
              <a:t>La justicia Nacional en lo comercial y no la federal es la competente para entender en un proceso iniciado contra una compañía aérea para que devuelva a usuarios extranjeros que contrataron viajes con origen en la República Argentina los importes cobrados en forma discriminatoria en comparación con los pasajeros nacionales, pues la pretensión no está sustentada en normas del Código Aeronáutico sino en la ley 24.240</a:t>
            </a:r>
          </a:p>
          <a:p>
            <a:endParaRPr lang="es-AR" dirty="0"/>
          </a:p>
          <a:p>
            <a:r>
              <a:rPr lang="es-AR" dirty="0"/>
              <a:t>Cám. Nac. Fed. Civ y Com sala II, 19/10/2012, Proconsumer y otro c/LAN Argentina, Resp. Civil y Seguros, año XV, n° 5, Mayo 2013, pág. 197, con nota de Gómez Hernán, </a:t>
            </a:r>
          </a:p>
        </p:txBody>
      </p:sp>
    </p:spTree>
    <p:extLst>
      <p:ext uri="{BB962C8B-B14F-4D97-AF65-F5344CB8AC3E}">
        <p14:creationId xmlns:p14="http://schemas.microsoft.com/office/powerpoint/2010/main" val="357959955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S" sz="3600" dirty="0"/>
              <a:t>ARTÍCULO 515.- </a:t>
            </a:r>
            <a:r>
              <a:rPr lang="es-ES" sz="3600" b="1" dirty="0"/>
              <a:t>Límites</a:t>
            </a:r>
            <a:r>
              <a:rPr lang="es-ES" sz="3600" dirty="0"/>
              <a:t>. Los pactos de convivencia no pueden ser contrarios al orden público, </a:t>
            </a:r>
            <a:r>
              <a:rPr lang="es-ES" sz="3600" dirty="0">
                <a:solidFill>
                  <a:srgbClr val="C00000"/>
                </a:solidFill>
              </a:rPr>
              <a:t>ni al principio de igualdad de los convivientes</a:t>
            </a:r>
            <a:r>
              <a:rPr lang="es-ES" sz="3600" dirty="0"/>
              <a:t>, ni afectar los derechos fundamentales de cualquiera de los integrantes de la unión convivencial</a:t>
            </a:r>
            <a:r>
              <a:rPr lang="es-ES" dirty="0"/>
              <a:t>.</a:t>
            </a:r>
            <a:endParaRPr lang="it-IT" dirty="0"/>
          </a:p>
        </p:txBody>
      </p:sp>
    </p:spTree>
    <p:extLst>
      <p:ext uri="{BB962C8B-B14F-4D97-AF65-F5344CB8AC3E}">
        <p14:creationId xmlns:p14="http://schemas.microsoft.com/office/powerpoint/2010/main" val="359833286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xmlns="" id="{85F5B1D6-F723-4BF9-9B04-CEDF7CF9212A}"/>
              </a:ext>
            </a:extLst>
          </p:cNvPr>
          <p:cNvSpPr>
            <a:spLocks noGrp="1"/>
          </p:cNvSpPr>
          <p:nvPr>
            <p:ph idx="1"/>
          </p:nvPr>
        </p:nvSpPr>
        <p:spPr>
          <a:xfrm>
            <a:off x="179513" y="1719071"/>
            <a:ext cx="8609380" cy="4407408"/>
          </a:xfrm>
        </p:spPr>
        <p:txBody>
          <a:bodyPr/>
          <a:lstStyle/>
          <a:p>
            <a:r>
              <a:rPr lang="es-AR" dirty="0"/>
              <a:t>(CNFedCivyCom)(SalaI), 06/09/2016, LA LEY2017-A, 434</a:t>
            </a:r>
          </a:p>
          <a:p>
            <a:r>
              <a:rPr lang="es-AR" b="1" dirty="0"/>
              <a:t>Cita Online: </a:t>
            </a:r>
            <a:r>
              <a:rPr lang="es-AR" dirty="0"/>
              <a:t>AR/JUR/83796/2016</a:t>
            </a:r>
          </a:p>
          <a:p>
            <a:endParaRPr lang="es-AR" dirty="0"/>
          </a:p>
          <a:p>
            <a:r>
              <a:rPr lang="es-AR" dirty="0"/>
              <a:t>La Justicia en lo Civil y Comercial </a:t>
            </a:r>
            <a:r>
              <a:rPr lang="es-AR" dirty="0">
                <a:solidFill>
                  <a:srgbClr val="C00000"/>
                </a:solidFill>
              </a:rPr>
              <a:t>Federal</a:t>
            </a:r>
            <a:r>
              <a:rPr lang="es-AR" dirty="0"/>
              <a:t> es competente para entender en una acción entablada contra un banco y una compañía de seguros con fundamento en la Ley de Actos Discriminatorios 23.592, la Constitución Nacional y el Pacto Internacional de Derechos Económicos, Sociales y Culturales (utilizar su diabetes como motivo automático o prejuicioso para rechazar la cobertura asegurativa y el otorgamiento de créditos) en tanto existe un bien jurídico de naturaleza federal a tutelar comprometido, de tal suerte que la decisión del pleito pasa por el alcance y la aplicación de normas de igual rango. </a:t>
            </a:r>
          </a:p>
          <a:p>
            <a:endParaRPr lang="es-AR" dirty="0"/>
          </a:p>
          <a:p>
            <a:endParaRPr lang="es-AR" dirty="0"/>
          </a:p>
        </p:txBody>
      </p:sp>
      <p:sp>
        <p:nvSpPr>
          <p:cNvPr id="3" name="Título 2">
            <a:extLst>
              <a:ext uri="{FF2B5EF4-FFF2-40B4-BE49-F238E27FC236}">
                <a16:creationId xmlns:a16="http://schemas.microsoft.com/office/drawing/2014/main" xmlns="" id="{60022924-7D90-478A-BC7A-CD5F486B3E3B}"/>
              </a:ext>
            </a:extLst>
          </p:cNvPr>
          <p:cNvSpPr>
            <a:spLocks noGrp="1"/>
          </p:cNvSpPr>
          <p:nvPr>
            <p:ph type="title"/>
          </p:nvPr>
        </p:nvSpPr>
        <p:spPr/>
        <p:txBody>
          <a:bodyPr/>
          <a:lstStyle/>
          <a:p>
            <a:r>
              <a:rPr lang="es-AR" dirty="0"/>
              <a:t>JUEZ COMPETENTE</a:t>
            </a:r>
          </a:p>
        </p:txBody>
      </p:sp>
    </p:spTree>
    <p:extLst>
      <p:ext uri="{BB962C8B-B14F-4D97-AF65-F5344CB8AC3E}">
        <p14:creationId xmlns:p14="http://schemas.microsoft.com/office/powerpoint/2010/main" val="276908039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xmlns="" id="{906699C6-AD7E-4B38-A7C5-DBBC3D584CC9}"/>
              </a:ext>
            </a:extLst>
          </p:cNvPr>
          <p:cNvSpPr>
            <a:spLocks noGrp="1"/>
          </p:cNvSpPr>
          <p:nvPr>
            <p:ph idx="1"/>
          </p:nvPr>
        </p:nvSpPr>
        <p:spPr/>
        <p:txBody>
          <a:bodyPr/>
          <a:lstStyle/>
          <a:p>
            <a:r>
              <a:rPr lang="es-AR" b="1" dirty="0"/>
              <a:t>Pretensiones</a:t>
            </a:r>
          </a:p>
          <a:p>
            <a:endParaRPr lang="es-AR" dirty="0"/>
          </a:p>
          <a:p>
            <a:r>
              <a:rPr lang="es-AR" dirty="0"/>
              <a:t>“... a) el </a:t>
            </a:r>
            <a:r>
              <a:rPr lang="es-AR" dirty="0">
                <a:solidFill>
                  <a:srgbClr val="C00000"/>
                </a:solidFill>
              </a:rPr>
              <a:t>cese de su conducta discriminatoria</a:t>
            </a:r>
            <a:r>
              <a:rPr lang="es-AR" dirty="0"/>
              <a:t>, lo que implica que, de aquí en más, deberán abstenerse de utilizar la diabetes como un motivo automático o prejuicioso para rechazar la cobertura asegurativa y —por ende— el otorgamiento de crédito. </a:t>
            </a:r>
          </a:p>
          <a:p>
            <a:endParaRPr lang="es-AR" dirty="0"/>
          </a:p>
          <a:p>
            <a:r>
              <a:rPr lang="es-AR" dirty="0"/>
              <a:t>b) la reparación del daño ocasionado (...) </a:t>
            </a:r>
          </a:p>
          <a:p>
            <a:endParaRPr lang="es-AR" dirty="0"/>
          </a:p>
          <a:p>
            <a:r>
              <a:rPr lang="es-AR" dirty="0"/>
              <a:t>c) daños punitivos</a:t>
            </a:r>
          </a:p>
        </p:txBody>
      </p:sp>
    </p:spTree>
    <p:extLst>
      <p:ext uri="{BB962C8B-B14F-4D97-AF65-F5344CB8AC3E}">
        <p14:creationId xmlns:p14="http://schemas.microsoft.com/office/powerpoint/2010/main" val="374201879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xmlns="" id="{4707F3AE-425F-4125-8486-08B941BFD047}"/>
              </a:ext>
            </a:extLst>
          </p:cNvPr>
          <p:cNvSpPr>
            <a:spLocks noGrp="1"/>
          </p:cNvSpPr>
          <p:nvPr>
            <p:ph idx="1"/>
          </p:nvPr>
        </p:nvSpPr>
        <p:spPr/>
        <p:txBody>
          <a:bodyPr/>
          <a:lstStyle/>
          <a:p>
            <a:r>
              <a:rPr lang="es-AR" dirty="0"/>
              <a:t>Cita precedente de la CSN </a:t>
            </a:r>
          </a:p>
          <a:p>
            <a:endParaRPr lang="es-AR" dirty="0"/>
          </a:p>
          <a:p>
            <a:r>
              <a:rPr lang="es-AR" dirty="0"/>
              <a:t>“la pretensión actora se funda especialmente en prescripciones de la Constitución Nacional, en tratados binacionales y en la ley nacional 23.592 —cuyo art. 1° es de naturaleza federal por reglamentar directamente el art. 16 de la Ley Fundamental— que habrían sido transgredidos (...), colisión que suscita la competencia federal ratione materiae (art. 116 de la Constitución Nacional, art. 2, inciso 1°, ley 48; Fallos: 314:508)</a:t>
            </a:r>
          </a:p>
          <a:p>
            <a:endParaRPr lang="es-AR" dirty="0"/>
          </a:p>
          <a:p>
            <a:r>
              <a:rPr lang="es-AR" u="sng" dirty="0">
                <a:hlinkClick r:id="rId2"/>
              </a:rPr>
              <a:t>"F.C.C. Medio Ambiente S.A. v. Intendente Municipalidad de Quilmes s/ amparo", 26/08/1997</a:t>
            </a:r>
            <a:endParaRPr lang="es-AR" dirty="0"/>
          </a:p>
        </p:txBody>
      </p:sp>
    </p:spTree>
    <p:extLst>
      <p:ext uri="{BB962C8B-B14F-4D97-AF65-F5344CB8AC3E}">
        <p14:creationId xmlns:p14="http://schemas.microsoft.com/office/powerpoint/2010/main" val="360923899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67544" y="2996952"/>
            <a:ext cx="8381260" cy="1054394"/>
          </a:xfrm>
          <a:solidFill>
            <a:srgbClr val="00B0F0"/>
          </a:solidFill>
        </p:spPr>
        <p:txBody>
          <a:bodyPr/>
          <a:lstStyle/>
          <a:p>
            <a:r>
              <a:rPr lang="es-AR" dirty="0"/>
              <a:t>Conclusiones provisorias</a:t>
            </a:r>
          </a:p>
        </p:txBody>
      </p:sp>
    </p:spTree>
    <p:extLst>
      <p:ext uri="{BB962C8B-B14F-4D97-AF65-F5344CB8AC3E}">
        <p14:creationId xmlns:p14="http://schemas.microsoft.com/office/powerpoint/2010/main" val="99608815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r>
              <a:rPr lang="es-AR" sz="2400" dirty="0"/>
              <a:t>Fundamentalismo, integrismo, racismo pseudocientífico con posiciones teóricas que presuponen una doctrina. En este sentido, la intolerancia tiene raíces biológicas, se manifiesta entre los animales como territorialidad, se funda en reacciones emotivas a menudo superficiales: no soportamos a los que son diferentes de nosotros porque tienen la piel de un color diferente, porque hablan una lengua que no comprendemos, porque comen ranas, cerdos, ajo, porque se hacen tatuajes</a:t>
            </a:r>
          </a:p>
          <a:p>
            <a:endParaRPr lang="es-AR" dirty="0"/>
          </a:p>
          <a:p>
            <a:r>
              <a:rPr lang="es-AR" dirty="0"/>
              <a:t>Eco Umberto, Cinco escritos morales, Madrid, ed. Lumen, 1997.</a:t>
            </a:r>
          </a:p>
        </p:txBody>
      </p:sp>
    </p:spTree>
    <p:extLst>
      <p:ext uri="{BB962C8B-B14F-4D97-AF65-F5344CB8AC3E}">
        <p14:creationId xmlns:p14="http://schemas.microsoft.com/office/powerpoint/2010/main" val="79744897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a:bodyPr>
          <a:lstStyle/>
          <a:p>
            <a:r>
              <a:rPr lang="es-ES" sz="2400" dirty="0"/>
              <a:t>ARTÍCULO 656.- </a:t>
            </a:r>
            <a:r>
              <a:rPr lang="es-ES" sz="2400" b="1" dirty="0"/>
              <a:t>Inexistencia de plan de parentalidad </a:t>
            </a:r>
            <a:r>
              <a:rPr lang="es-ES" sz="2400" dirty="0"/>
              <a:t>homologado. Si no existe acuerdo o no se ha homologado el plan, el juez debe fijar el régimen de cuidado de los hijos y priorizar la modalidad compartida indistinta, excepto que por razones fundadas resulte más beneficioso el cuidado unipersonal o alternado. </a:t>
            </a:r>
            <a:r>
              <a:rPr lang="es-ES" sz="2400" dirty="0">
                <a:solidFill>
                  <a:srgbClr val="C00000"/>
                </a:solidFill>
              </a:rPr>
              <a:t>Cualquier decisión en materia de cuidado personal del hijo debe basarse en conductas concretas del progenitor que puedan lesionar el bienestar del niño o adolescente no siendo admisibles discriminaciones fundadas en el sexo u orientación sexual, la religión, las preferencias políticas o ideológicas o cualquier otra condición. </a:t>
            </a:r>
            <a:endParaRPr lang="it-IT" sz="2400" dirty="0">
              <a:solidFill>
                <a:srgbClr val="C00000"/>
              </a:solidFill>
            </a:endParaRPr>
          </a:p>
          <a:p>
            <a:endParaRPr lang="es-AR" dirty="0"/>
          </a:p>
        </p:txBody>
      </p:sp>
    </p:spTree>
    <p:extLst>
      <p:ext uri="{BB962C8B-B14F-4D97-AF65-F5344CB8AC3E}">
        <p14:creationId xmlns:p14="http://schemas.microsoft.com/office/powerpoint/2010/main" val="332688639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r>
              <a:rPr lang="es-AR" sz="2400" dirty="0"/>
              <a:t>ARTÍCULO 1101.- </a:t>
            </a:r>
            <a:r>
              <a:rPr lang="es-AR" sz="2400" b="1" dirty="0"/>
              <a:t>Publicidad</a:t>
            </a:r>
            <a:r>
              <a:rPr lang="es-AR" sz="2400" dirty="0"/>
              <a:t>. Está prohibida toda publicidad que: </a:t>
            </a:r>
            <a:endParaRPr lang="it-IT" sz="2400" dirty="0"/>
          </a:p>
          <a:p>
            <a:pPr lvl="0"/>
            <a:r>
              <a:rPr lang="es-AR" sz="2400" dirty="0"/>
              <a:t>a) contenga indicaciones falsas o de tal naturaleza que induzcan o puedan inducir a error al consumidor, cuando recaigan sobre elementos esenciales del producto o servicio;</a:t>
            </a:r>
            <a:endParaRPr lang="it-IT" sz="2400" dirty="0"/>
          </a:p>
          <a:p>
            <a:pPr lvl="0"/>
            <a:r>
              <a:rPr lang="es-AR" sz="2400" dirty="0"/>
              <a:t>b) efectúe comparaciones de bienes o servicios cuando sean de naturaleza tal que conduzcan a error al consumidor;</a:t>
            </a:r>
            <a:endParaRPr lang="it-IT" sz="2400" dirty="0"/>
          </a:p>
          <a:p>
            <a:pPr lvl="0"/>
            <a:r>
              <a:rPr lang="es-AR" sz="2400" dirty="0"/>
              <a:t>c) sea abusiva, </a:t>
            </a:r>
            <a:r>
              <a:rPr lang="es-AR" sz="2400" dirty="0">
                <a:solidFill>
                  <a:srgbClr val="C00000"/>
                </a:solidFill>
              </a:rPr>
              <a:t>discriminatoria </a:t>
            </a:r>
            <a:r>
              <a:rPr lang="es-AR" sz="2400" dirty="0"/>
              <a:t>o induzca al consumidor a comportarse de forma perjudicial o peligrosa para su salud o seguridad.</a:t>
            </a:r>
            <a:endParaRPr lang="it-IT" sz="2400" dirty="0"/>
          </a:p>
          <a:p>
            <a:endParaRPr lang="es-AR" dirty="0"/>
          </a:p>
        </p:txBody>
      </p:sp>
    </p:spTree>
    <p:extLst>
      <p:ext uri="{BB962C8B-B14F-4D97-AF65-F5344CB8AC3E}">
        <p14:creationId xmlns:p14="http://schemas.microsoft.com/office/powerpoint/2010/main" val="32446242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80999" y="764704"/>
            <a:ext cx="8407893" cy="5361775"/>
          </a:xfrm>
        </p:spPr>
        <p:txBody>
          <a:bodyPr>
            <a:normAutofit/>
          </a:bodyPr>
          <a:lstStyle/>
          <a:p>
            <a:r>
              <a:rPr lang="es-ES" sz="2800" dirty="0">
                <a:solidFill>
                  <a:schemeClr val="bg1"/>
                </a:solidFill>
              </a:rPr>
              <a:t>Concurso público</a:t>
            </a:r>
            <a:endParaRPr lang="it-IT" sz="2800" dirty="0">
              <a:solidFill>
                <a:schemeClr val="bg1"/>
              </a:solidFill>
            </a:endParaRPr>
          </a:p>
          <a:p>
            <a:endParaRPr lang="es-ES" dirty="0"/>
          </a:p>
          <a:p>
            <a:r>
              <a:rPr lang="es-ES" dirty="0"/>
              <a:t>ARTÍCULO 1807.- Concurso público. La promesa de recompensa al vencedor de un concurso, requiere para su validez que el anuncio respectivo contenga el plazo de presentación de los interesados y de realización de los trabajos previstos. </a:t>
            </a:r>
          </a:p>
          <a:p>
            <a:r>
              <a:rPr lang="es-ES" dirty="0"/>
              <a:t>………</a:t>
            </a:r>
          </a:p>
          <a:p>
            <a:r>
              <a:rPr lang="es-ES" dirty="0"/>
              <a:t>ARTÍCULO 1808.- </a:t>
            </a:r>
            <a:r>
              <a:rPr lang="es-ES" b="1" dirty="0"/>
              <a:t>Destinatarios.</a:t>
            </a:r>
            <a:r>
              <a:rPr lang="es-ES" dirty="0"/>
              <a:t> La promesa referida en el artículo 1807 puede ser efectuada respecto de cualquier persona o personas determinadas por ciertas calidades que deben ser claramente anunciadas. </a:t>
            </a:r>
            <a:r>
              <a:rPr lang="es-ES" dirty="0">
                <a:solidFill>
                  <a:srgbClr val="C00000"/>
                </a:solidFill>
              </a:rPr>
              <a:t>No pueden efectuarse llamados que realicen diferencias arbitrarias por raza, sexo, religión, ideología, nacionalidad, opinión política o gremial, posición económica o social, o basadas en otra discriminación ilegal.</a:t>
            </a:r>
            <a:endParaRPr lang="it-IT" dirty="0">
              <a:solidFill>
                <a:srgbClr val="C00000"/>
              </a:solidFill>
            </a:endParaRPr>
          </a:p>
          <a:p>
            <a:endParaRPr lang="it-IT" dirty="0"/>
          </a:p>
          <a:p>
            <a:endParaRPr lang="es-AR" dirty="0"/>
          </a:p>
        </p:txBody>
      </p:sp>
    </p:spTree>
    <p:extLst>
      <p:ext uri="{BB962C8B-B14F-4D97-AF65-F5344CB8AC3E}">
        <p14:creationId xmlns:p14="http://schemas.microsoft.com/office/powerpoint/2010/main" val="102933409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xmlns="" id="{CC624262-EB95-43CD-A697-772C4F8E5FB7}"/>
              </a:ext>
            </a:extLst>
          </p:cNvPr>
          <p:cNvSpPr>
            <a:spLocks noGrp="1"/>
          </p:cNvSpPr>
          <p:nvPr>
            <p:ph idx="1"/>
          </p:nvPr>
        </p:nvSpPr>
        <p:spPr>
          <a:xfrm>
            <a:off x="179512" y="1710813"/>
            <a:ext cx="8712967" cy="4415666"/>
          </a:xfrm>
        </p:spPr>
        <p:txBody>
          <a:bodyPr>
            <a:normAutofit/>
          </a:bodyPr>
          <a:lstStyle/>
          <a:p>
            <a:r>
              <a:rPr lang="es-AR" sz="6000" dirty="0"/>
              <a:t>Todos los hombres nacen iguales; pero es la última vez que lo son (Abraham Lincoln)</a:t>
            </a:r>
          </a:p>
        </p:txBody>
      </p:sp>
    </p:spTree>
    <p:extLst>
      <p:ext uri="{BB962C8B-B14F-4D97-AF65-F5344CB8AC3E}">
        <p14:creationId xmlns:p14="http://schemas.microsoft.com/office/powerpoint/2010/main" val="283721195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AR" sz="3200" dirty="0"/>
              <a:t>El efecto horizontal de las garantías constitucionales.</a:t>
            </a:r>
          </a:p>
          <a:p>
            <a:endParaRPr lang="es-AR" sz="3200" dirty="0"/>
          </a:p>
          <a:p>
            <a:r>
              <a:rPr lang="es-AR" sz="3200" dirty="0"/>
              <a:t>El </a:t>
            </a:r>
            <a:r>
              <a:rPr lang="de-DE" sz="3200" i="1" dirty="0"/>
              <a:t>drittwirkung.</a:t>
            </a:r>
          </a:p>
          <a:p>
            <a:endParaRPr lang="de-DE" sz="3200" i="1" dirty="0"/>
          </a:p>
          <a:p>
            <a:endParaRPr lang="de-DE" sz="3200" i="1" dirty="0"/>
          </a:p>
        </p:txBody>
      </p:sp>
    </p:spTree>
    <p:extLst>
      <p:ext uri="{BB962C8B-B14F-4D97-AF65-F5344CB8AC3E}">
        <p14:creationId xmlns:p14="http://schemas.microsoft.com/office/powerpoint/2010/main" val="220179625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323528" y="3284984"/>
            <a:ext cx="8381260" cy="1054394"/>
          </a:xfrm>
          <a:solidFill>
            <a:schemeClr val="accent2"/>
          </a:solidFill>
        </p:spPr>
        <p:txBody>
          <a:bodyPr/>
          <a:lstStyle/>
          <a:p>
            <a:r>
              <a:rPr lang="es-AR" dirty="0"/>
              <a:t>ANTIJURIDICIDAD</a:t>
            </a:r>
          </a:p>
        </p:txBody>
      </p:sp>
    </p:spTree>
    <p:extLst>
      <p:ext uri="{BB962C8B-B14F-4D97-AF65-F5344CB8AC3E}">
        <p14:creationId xmlns:p14="http://schemas.microsoft.com/office/powerpoint/2010/main" val="189406715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AR" i="1" dirty="0"/>
              <a:t>CSN, Álvarez, Maximiliano y otros c. Cencosud S.A. s/ acción de amparo, </a:t>
            </a:r>
            <a:r>
              <a:rPr lang="es-AR" dirty="0"/>
              <a:t>7/12/2010.</a:t>
            </a:r>
          </a:p>
          <a:p>
            <a:endParaRPr lang="es-AR" dirty="0"/>
          </a:p>
          <a:p>
            <a:r>
              <a:rPr lang="es-AR" sz="2400" dirty="0"/>
              <a:t>Existe en el derecho argentino, tanto por vía del derecho constitucional, como por los múltiples compromisos internacionales asumidos por el Estado Nacional, una clara obligación del estado de respetar (obligación negativa) </a:t>
            </a:r>
            <a:r>
              <a:rPr lang="es-AR" sz="2400" b="1" i="1" dirty="0">
                <a:solidFill>
                  <a:srgbClr val="C00000"/>
                </a:solidFill>
              </a:rPr>
              <a:t>y hacer respetar por tercer</a:t>
            </a:r>
            <a:r>
              <a:rPr lang="es-AR" sz="2400" i="1" dirty="0">
                <a:solidFill>
                  <a:srgbClr val="C00000"/>
                </a:solidFill>
              </a:rPr>
              <a:t>os </a:t>
            </a:r>
            <a:r>
              <a:rPr lang="es-AR" sz="2400" dirty="0"/>
              <a:t>(obligación positiva) el derecho a no ser discriminado.</a:t>
            </a:r>
          </a:p>
          <a:p>
            <a:endParaRPr lang="es-AR" dirty="0"/>
          </a:p>
          <a:p>
            <a:endParaRPr lang="es-AR" dirty="0"/>
          </a:p>
        </p:txBody>
      </p:sp>
      <p:sp>
        <p:nvSpPr>
          <p:cNvPr id="3" name="AutoShape 5"/>
          <p:cNvSpPr>
            <a:spLocks/>
          </p:cNvSpPr>
          <p:nvPr/>
        </p:nvSpPr>
        <p:spPr bwMode="auto">
          <a:xfrm>
            <a:off x="3132138" y="5373688"/>
            <a:ext cx="1500187" cy="1143000"/>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2147483647 w 21600"/>
              <a:gd name="T9" fmla="*/ 0 h 21600"/>
              <a:gd name="T10" fmla="*/ 2147483647 w 21600"/>
              <a:gd name="T11" fmla="*/ 2147483647 h 21600"/>
              <a:gd name="T12" fmla="*/ 2147483647 w 21600"/>
              <a:gd name="T13" fmla="*/ 2147483647 h 21600"/>
              <a:gd name="T14" fmla="*/ 0 w 21600"/>
              <a:gd name="T15" fmla="*/ 2147483647 h 21600"/>
              <a:gd name="T16" fmla="*/ 0 w 21600"/>
              <a:gd name="T17" fmla="*/ 2147483647 h 21600"/>
              <a:gd name="T18" fmla="*/ 2147483647 w 21600"/>
              <a:gd name="T19" fmla="*/ 2147483647 h 21600"/>
              <a:gd name="T20" fmla="*/ 17694720 60000 65536"/>
              <a:gd name="T21" fmla="*/ 0 60000 65536"/>
              <a:gd name="T22" fmla="*/ 5898240 60000 65536"/>
              <a:gd name="T23" fmla="*/ 11796480 60000 65536"/>
              <a:gd name="T24" fmla="*/ 17694720 60000 65536"/>
              <a:gd name="T25" fmla="*/ 0 60000 65536"/>
              <a:gd name="T26" fmla="*/ 5898240 60000 65536"/>
              <a:gd name="T27" fmla="*/ 11796480 60000 65536"/>
              <a:gd name="T28" fmla="*/ 11796480 60000 65536"/>
              <a:gd name="T29" fmla="*/ 0 60000 65536"/>
              <a:gd name="T30" fmla="*/ 5400 w 21600"/>
              <a:gd name="T31" fmla="*/ 0 h 21600"/>
              <a:gd name="T32" fmla="*/ 16200 w 21600"/>
              <a:gd name="T33" fmla="*/ 18900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a:moveTo>
                  <a:pt x="5400" y="0"/>
                </a:moveTo>
                <a:lnTo>
                  <a:pt x="5400" y="16200"/>
                </a:lnTo>
                <a:lnTo>
                  <a:pt x="0" y="16200"/>
                </a:lnTo>
                <a:lnTo>
                  <a:pt x="10800" y="21600"/>
                </a:lnTo>
                <a:lnTo>
                  <a:pt x="21600" y="16200"/>
                </a:lnTo>
                <a:lnTo>
                  <a:pt x="16200" y="16200"/>
                </a:lnTo>
                <a:lnTo>
                  <a:pt x="16200" y="0"/>
                </a:lnTo>
                <a:lnTo>
                  <a:pt x="5400" y="0"/>
                </a:lnTo>
                <a:close/>
              </a:path>
            </a:pathLst>
          </a:custGeom>
          <a:solidFill>
            <a:schemeClr val="bg1">
              <a:lumMod val="95000"/>
            </a:schemeClr>
          </a:solidFill>
          <a:ln w="9528">
            <a:solidFill>
              <a:srgbClr val="000000"/>
            </a:solidFill>
            <a:prstDash val="solid"/>
            <a:miter lim="800000"/>
            <a:headEnd/>
            <a:tailEnd/>
          </a:ln>
        </p:spPr>
        <p:txBody>
          <a:bodyPr wrap="none" anchor="ctr"/>
          <a:lstStyle/>
          <a:p>
            <a:pPr fontAlgn="auto">
              <a:spcBef>
                <a:spcPts val="0"/>
              </a:spcBef>
              <a:spcAft>
                <a:spcPts val="0"/>
              </a:spcAft>
              <a:defRPr/>
            </a:pPr>
            <a:endParaRPr lang="it-IT" dirty="0">
              <a:latin typeface="+mn-lt"/>
              <a:cs typeface="+mn-cs"/>
            </a:endParaRPr>
          </a:p>
        </p:txBody>
      </p:sp>
    </p:spTree>
    <p:extLst>
      <p:ext uri="{BB962C8B-B14F-4D97-AF65-F5344CB8AC3E}">
        <p14:creationId xmlns:p14="http://schemas.microsoft.com/office/powerpoint/2010/main" val="81754079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07504" y="1484784"/>
            <a:ext cx="8856984" cy="4968552"/>
          </a:xfrm>
        </p:spPr>
        <p:txBody>
          <a:bodyPr>
            <a:noAutofit/>
          </a:bodyPr>
          <a:lstStyle/>
          <a:p>
            <a:r>
              <a:rPr lang="es-AR" sz="2400" dirty="0"/>
              <a:t>El fundamento de este mandato se encuentra en las obligaciones internacionales contraídas por el Estado argentino en materia de derecho laboral como por ejemplo lo establecido por el Convenio Nro. 111 de la OIT sobre Discriminación en el Empleo y Ocupación de 1958, ratificado por Argentina en 1968. Por medio de este compromiso internacional que, de acuerdo con lo estipulado en su art. 2, “el Estado se obligó a formular y llevar a cabo una política nacional que promueva, por métodos adecuados a las condiciones y a la práctica nacionales, la igualdad de oportunidades y de trato en materia de empleo y ocupación, con el objeto de eliminar cualquier discriminación a este respecto”.</a:t>
            </a:r>
          </a:p>
        </p:txBody>
      </p:sp>
    </p:spTree>
    <p:extLst>
      <p:ext uri="{BB962C8B-B14F-4D97-AF65-F5344CB8AC3E}">
        <p14:creationId xmlns:p14="http://schemas.microsoft.com/office/powerpoint/2010/main" val="337056641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xmlns="" id="{9CF7C316-5601-48F3-A086-68CC5DD5AF3E}"/>
              </a:ext>
            </a:extLst>
          </p:cNvPr>
          <p:cNvSpPr>
            <a:spLocks noGrp="1"/>
          </p:cNvSpPr>
          <p:nvPr>
            <p:ph idx="1"/>
          </p:nvPr>
        </p:nvSpPr>
        <p:spPr/>
        <p:txBody>
          <a:bodyPr>
            <a:normAutofit fontScale="92500"/>
          </a:bodyPr>
          <a:lstStyle/>
          <a:p>
            <a:r>
              <a:rPr lang="es-AR" sz="3200" dirty="0"/>
              <a:t>Y todo ello pesa sobre el empleador, pues así lo impone, además de lo expresado sobre el Drittwirkung o los efectos horizontales de los derechos humanos, el precepto de jerarquía constitucional, según el cual, los hombres "deben comportarse fraternalmente los unos con los otros"</a:t>
            </a:r>
          </a:p>
          <a:p>
            <a:r>
              <a:rPr lang="es-AR" sz="3200" dirty="0"/>
              <a:t>(Declaración Universal de Derechos Humanos,</a:t>
            </a:r>
          </a:p>
        </p:txBody>
      </p:sp>
    </p:spTree>
    <p:extLst>
      <p:ext uri="{BB962C8B-B14F-4D97-AF65-F5344CB8AC3E}">
        <p14:creationId xmlns:p14="http://schemas.microsoft.com/office/powerpoint/2010/main" val="407008331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395536" y="2708920"/>
            <a:ext cx="6324600" cy="1645920"/>
          </a:xfrm>
          <a:solidFill>
            <a:schemeClr val="bg1"/>
          </a:solidFill>
        </p:spPr>
        <p:txBody>
          <a:bodyPr/>
          <a:lstStyle/>
          <a:p>
            <a:r>
              <a:rPr lang="es-AR" dirty="0">
                <a:solidFill>
                  <a:schemeClr val="tx1"/>
                </a:solidFill>
              </a:rPr>
              <a:t>NORMATIVA SUPRA LEGAL</a:t>
            </a:r>
          </a:p>
        </p:txBody>
      </p:sp>
    </p:spTree>
    <p:extLst>
      <p:ext uri="{BB962C8B-B14F-4D97-AF65-F5344CB8AC3E}">
        <p14:creationId xmlns:p14="http://schemas.microsoft.com/office/powerpoint/2010/main" val="298683232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idx="1"/>
          </p:nvPr>
        </p:nvSpPr>
        <p:spPr>
          <a:xfrm>
            <a:off x="971600" y="3068960"/>
            <a:ext cx="4896544" cy="1933952"/>
          </a:xfrm>
        </p:spPr>
        <p:txBody>
          <a:bodyPr>
            <a:noAutofit/>
          </a:bodyPr>
          <a:lstStyle/>
          <a:p>
            <a:r>
              <a:rPr lang="es-AR" sz="3200" dirty="0">
                <a:solidFill>
                  <a:schemeClr val="tx1"/>
                </a:solidFill>
              </a:rPr>
              <a:t>ART. 16</a:t>
            </a:r>
          </a:p>
          <a:p>
            <a:endParaRPr lang="es-AR" sz="3200" dirty="0">
              <a:solidFill>
                <a:schemeClr val="tx1"/>
              </a:solidFill>
            </a:endParaRPr>
          </a:p>
          <a:p>
            <a:r>
              <a:rPr lang="es-AR" sz="3200" dirty="0">
                <a:solidFill>
                  <a:schemeClr val="tx1"/>
                </a:solidFill>
              </a:rPr>
              <a:t>ART. 75 INC. 23</a:t>
            </a:r>
          </a:p>
        </p:txBody>
      </p:sp>
      <p:sp>
        <p:nvSpPr>
          <p:cNvPr id="3" name="2 Título"/>
          <p:cNvSpPr>
            <a:spLocks noGrp="1"/>
          </p:cNvSpPr>
          <p:nvPr>
            <p:ph type="title"/>
          </p:nvPr>
        </p:nvSpPr>
        <p:spPr>
          <a:xfrm>
            <a:off x="467544" y="1196752"/>
            <a:ext cx="6324600" cy="1685261"/>
          </a:xfrm>
          <a:solidFill>
            <a:schemeClr val="bg1"/>
          </a:solidFill>
        </p:spPr>
        <p:txBody>
          <a:bodyPr/>
          <a:lstStyle/>
          <a:p>
            <a:r>
              <a:rPr lang="es-AR" sz="4000" dirty="0">
                <a:solidFill>
                  <a:schemeClr val="tx1"/>
                </a:solidFill>
              </a:rPr>
              <a:t>Constitución NACI</a:t>
            </a:r>
            <a:r>
              <a:rPr lang="es-AR" dirty="0">
                <a:solidFill>
                  <a:schemeClr val="tx1"/>
                </a:solidFill>
              </a:rPr>
              <a:t>ONAL</a:t>
            </a:r>
            <a:br>
              <a:rPr lang="es-AR" dirty="0">
                <a:solidFill>
                  <a:schemeClr val="tx1"/>
                </a:solidFill>
              </a:rPr>
            </a:br>
            <a:endParaRPr lang="es-AR" dirty="0">
              <a:solidFill>
                <a:schemeClr val="tx1"/>
              </a:solidFill>
            </a:endParaRPr>
          </a:p>
        </p:txBody>
      </p:sp>
      <p:sp>
        <p:nvSpPr>
          <p:cNvPr id="4" name="AutoShape 5"/>
          <p:cNvSpPr>
            <a:spLocks/>
          </p:cNvSpPr>
          <p:nvPr/>
        </p:nvSpPr>
        <p:spPr bwMode="auto">
          <a:xfrm>
            <a:off x="3132138" y="5373688"/>
            <a:ext cx="1500187" cy="1143000"/>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2147483647 w 21600"/>
              <a:gd name="T9" fmla="*/ 0 h 21600"/>
              <a:gd name="T10" fmla="*/ 2147483647 w 21600"/>
              <a:gd name="T11" fmla="*/ 2147483647 h 21600"/>
              <a:gd name="T12" fmla="*/ 2147483647 w 21600"/>
              <a:gd name="T13" fmla="*/ 2147483647 h 21600"/>
              <a:gd name="T14" fmla="*/ 0 w 21600"/>
              <a:gd name="T15" fmla="*/ 2147483647 h 21600"/>
              <a:gd name="T16" fmla="*/ 0 w 21600"/>
              <a:gd name="T17" fmla="*/ 2147483647 h 21600"/>
              <a:gd name="T18" fmla="*/ 2147483647 w 21600"/>
              <a:gd name="T19" fmla="*/ 2147483647 h 21600"/>
              <a:gd name="T20" fmla="*/ 17694720 60000 65536"/>
              <a:gd name="T21" fmla="*/ 0 60000 65536"/>
              <a:gd name="T22" fmla="*/ 5898240 60000 65536"/>
              <a:gd name="T23" fmla="*/ 11796480 60000 65536"/>
              <a:gd name="T24" fmla="*/ 17694720 60000 65536"/>
              <a:gd name="T25" fmla="*/ 0 60000 65536"/>
              <a:gd name="T26" fmla="*/ 5898240 60000 65536"/>
              <a:gd name="T27" fmla="*/ 11796480 60000 65536"/>
              <a:gd name="T28" fmla="*/ 11796480 60000 65536"/>
              <a:gd name="T29" fmla="*/ 0 60000 65536"/>
              <a:gd name="T30" fmla="*/ 5400 w 21600"/>
              <a:gd name="T31" fmla="*/ 0 h 21600"/>
              <a:gd name="T32" fmla="*/ 16200 w 21600"/>
              <a:gd name="T33" fmla="*/ 18900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a:moveTo>
                  <a:pt x="5400" y="0"/>
                </a:moveTo>
                <a:lnTo>
                  <a:pt x="5400" y="16200"/>
                </a:lnTo>
                <a:lnTo>
                  <a:pt x="0" y="16200"/>
                </a:lnTo>
                <a:lnTo>
                  <a:pt x="10800" y="21600"/>
                </a:lnTo>
                <a:lnTo>
                  <a:pt x="21600" y="16200"/>
                </a:lnTo>
                <a:lnTo>
                  <a:pt x="16200" y="16200"/>
                </a:lnTo>
                <a:lnTo>
                  <a:pt x="16200" y="0"/>
                </a:lnTo>
                <a:lnTo>
                  <a:pt x="5400" y="0"/>
                </a:lnTo>
                <a:close/>
              </a:path>
            </a:pathLst>
          </a:custGeom>
          <a:solidFill>
            <a:schemeClr val="bg1">
              <a:lumMod val="95000"/>
            </a:schemeClr>
          </a:solidFill>
          <a:ln w="9528">
            <a:solidFill>
              <a:srgbClr val="000000"/>
            </a:solidFill>
            <a:prstDash val="solid"/>
            <a:miter lim="800000"/>
            <a:headEnd/>
            <a:tailEnd/>
          </a:ln>
        </p:spPr>
        <p:txBody>
          <a:bodyPr wrap="none" anchor="ctr"/>
          <a:lstStyle/>
          <a:p>
            <a:pPr fontAlgn="auto">
              <a:spcBef>
                <a:spcPts val="0"/>
              </a:spcBef>
              <a:spcAft>
                <a:spcPts val="0"/>
              </a:spcAft>
              <a:defRPr/>
            </a:pPr>
            <a:endParaRPr lang="it-IT" dirty="0">
              <a:latin typeface="+mn-lt"/>
              <a:cs typeface="+mn-cs"/>
            </a:endParaRPr>
          </a:p>
        </p:txBody>
      </p:sp>
    </p:spTree>
    <p:extLst>
      <p:ext uri="{BB962C8B-B14F-4D97-AF65-F5344CB8AC3E}">
        <p14:creationId xmlns:p14="http://schemas.microsoft.com/office/powerpoint/2010/main" val="295971271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a:extLst>
              <a:ext uri="{FF2B5EF4-FFF2-40B4-BE49-F238E27FC236}">
                <a16:creationId xmlns:a16="http://schemas.microsoft.com/office/drawing/2014/main" xmlns="" id="{E49F32B3-1954-41E1-95E5-39D906A2BD36}"/>
              </a:ext>
            </a:extLst>
          </p:cNvPr>
          <p:cNvSpPr>
            <a:spLocks noGrp="1"/>
          </p:cNvSpPr>
          <p:nvPr>
            <p:ph idx="1"/>
          </p:nvPr>
        </p:nvSpPr>
        <p:spPr>
          <a:xfrm>
            <a:off x="380999" y="1700808"/>
            <a:ext cx="8407893" cy="4392487"/>
          </a:xfrm>
        </p:spPr>
        <p:txBody>
          <a:bodyPr>
            <a:normAutofit lnSpcReduction="10000"/>
          </a:bodyPr>
          <a:lstStyle/>
          <a:p>
            <a:r>
              <a:rPr lang="es-AR" sz="3200" b="1" dirty="0"/>
              <a:t>Artículo 16</a:t>
            </a:r>
            <a:r>
              <a:rPr lang="es-AR" sz="3200" dirty="0"/>
              <a:t>.- La Nación Argentina no admite prerrogativas de sangre, ni de nacimiento: no hay en ella fueros personales ni títulos de nobleza. Todos sus habitantes son iguales ante la ley, y admisibles en los empleos sin otra condición que la idoneidad. La igualdad es la base del impuesto y de las cargas públicas.</a:t>
            </a:r>
          </a:p>
        </p:txBody>
      </p:sp>
      <p:sp>
        <p:nvSpPr>
          <p:cNvPr id="4" name="Título 3">
            <a:extLst>
              <a:ext uri="{FF2B5EF4-FFF2-40B4-BE49-F238E27FC236}">
                <a16:creationId xmlns:a16="http://schemas.microsoft.com/office/drawing/2014/main" xmlns="" id="{8D217B62-6919-40D4-9B44-293E2D56548E}"/>
              </a:ext>
            </a:extLst>
          </p:cNvPr>
          <p:cNvSpPr>
            <a:spLocks noGrp="1"/>
          </p:cNvSpPr>
          <p:nvPr>
            <p:ph type="title"/>
          </p:nvPr>
        </p:nvSpPr>
        <p:spPr/>
        <p:txBody>
          <a:bodyPr/>
          <a:lstStyle/>
          <a:p>
            <a:r>
              <a:rPr lang="es-AR" dirty="0"/>
              <a:t>ART. 16</a:t>
            </a:r>
          </a:p>
        </p:txBody>
      </p:sp>
    </p:spTree>
    <p:extLst>
      <p:ext uri="{BB962C8B-B14F-4D97-AF65-F5344CB8AC3E}">
        <p14:creationId xmlns:p14="http://schemas.microsoft.com/office/powerpoint/2010/main" val="384940993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57200" y="981075"/>
            <a:ext cx="8382000"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lnSpc>
                <a:spcPct val="110000"/>
              </a:lnSpc>
            </a:pPr>
            <a:r>
              <a:rPr lang="es-ES" altLang="it-IT" sz="3000" b="1" i="1" dirty="0"/>
              <a:t>Art. 75 inc. 23</a:t>
            </a:r>
            <a:r>
              <a:rPr lang="es-ES" altLang="it-IT" sz="3000" b="1" dirty="0"/>
              <a:t>. C.N. Legislar y promover medidas de acción positiva que garanticen la igualdad real de oportunidades y de trato y el pleno goce y ejercicio de los derechos reconocidos por esta Constitución y por los tratados internacionales vigentes sobre derechos humanos, en particular respecto de los </a:t>
            </a:r>
            <a:r>
              <a:rPr lang="es-ES" altLang="it-IT" sz="3000" b="1" i="1" dirty="0">
                <a:solidFill>
                  <a:srgbClr val="0000CC"/>
                </a:solidFill>
              </a:rPr>
              <a:t>niños</a:t>
            </a:r>
            <a:r>
              <a:rPr lang="es-ES" altLang="it-IT" sz="3000" b="1" dirty="0"/>
              <a:t>, </a:t>
            </a:r>
            <a:r>
              <a:rPr lang="es-ES" altLang="it-IT" sz="3000" b="1" i="1" dirty="0"/>
              <a:t>las </a:t>
            </a:r>
            <a:r>
              <a:rPr lang="es-ES" altLang="it-IT" sz="3000" b="1" i="1" dirty="0">
                <a:solidFill>
                  <a:srgbClr val="0000CC"/>
                </a:solidFill>
              </a:rPr>
              <a:t>mujeres</a:t>
            </a:r>
            <a:r>
              <a:rPr lang="es-ES" altLang="it-IT" sz="3000" b="1" dirty="0"/>
              <a:t>, los </a:t>
            </a:r>
            <a:r>
              <a:rPr lang="es-ES" altLang="it-IT" sz="3000" b="1" i="1" dirty="0">
                <a:solidFill>
                  <a:srgbClr val="0000CC"/>
                </a:solidFill>
              </a:rPr>
              <a:t>ancianos</a:t>
            </a:r>
            <a:r>
              <a:rPr lang="es-ES" altLang="it-IT" sz="3000" b="1" dirty="0"/>
              <a:t> y las personas con </a:t>
            </a:r>
            <a:r>
              <a:rPr lang="es-ES" altLang="it-IT" sz="3000" b="1" i="1" dirty="0">
                <a:solidFill>
                  <a:srgbClr val="0000CC"/>
                </a:solidFill>
              </a:rPr>
              <a:t>discapacidad</a:t>
            </a:r>
            <a:r>
              <a:rPr lang="es-ES" altLang="it-IT" sz="3000" b="1" dirty="0"/>
              <a:t>.</a:t>
            </a:r>
            <a:endParaRPr lang="es-ES_tradnl" altLang="it-IT" dirty="0">
              <a:latin typeface="Tahoma" pitchFamily="34" charset="0"/>
            </a:endParaRPr>
          </a:p>
        </p:txBody>
      </p:sp>
    </p:spTree>
    <p:extLst>
      <p:ext uri="{BB962C8B-B14F-4D97-AF65-F5344CB8AC3E}">
        <p14:creationId xmlns:p14="http://schemas.microsoft.com/office/powerpoint/2010/main" val="425473051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wipe(down)">
                                      <p:cBhvr>
                                        <p:cTn id="7" dur="5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p:txBody>
          <a:bodyPr>
            <a:normAutofit lnSpcReduction="10000"/>
          </a:bodyPr>
          <a:lstStyle/>
          <a:p>
            <a:r>
              <a:rPr lang="es-AR" dirty="0"/>
              <a:t>Declaración Universal de Derechos Humanos (art. 1, 2, 7)</a:t>
            </a:r>
          </a:p>
          <a:p>
            <a:r>
              <a:rPr lang="es-AR" dirty="0"/>
              <a:t>Convención Americana de Derechos Humanos (art. 1, 6,12</a:t>
            </a:r>
          </a:p>
          <a:p>
            <a:r>
              <a:rPr lang="es-AR" dirty="0"/>
              <a:t>Pacto Internacional de Derechos civiles y políticos (art. 14)</a:t>
            </a:r>
          </a:p>
          <a:p>
            <a:r>
              <a:rPr lang="es-AR" dirty="0"/>
              <a:t>Convención Internacional sobre la eliminación de todas las formas de discriminación racial</a:t>
            </a:r>
          </a:p>
          <a:p>
            <a:r>
              <a:rPr lang="es-AR" dirty="0"/>
              <a:t>Convención sobre la eliminación de todas las formas de discriminación contra la mujer</a:t>
            </a:r>
          </a:p>
          <a:p>
            <a:r>
              <a:rPr lang="es-AR" dirty="0"/>
              <a:t>Pacto internacional de los derechos civil y políticos</a:t>
            </a:r>
          </a:p>
          <a:p>
            <a:r>
              <a:rPr lang="es-AR" dirty="0"/>
              <a:t>Pacto internacional de Derechos económicos, sociales y culturales</a:t>
            </a:r>
          </a:p>
          <a:p>
            <a:r>
              <a:rPr lang="es-AR" dirty="0"/>
              <a:t>Convención Internacional de los Derechos del niño</a:t>
            </a:r>
          </a:p>
          <a:p>
            <a:r>
              <a:rPr lang="es-AR" altLang="it-IT" dirty="0"/>
              <a:t>Convención Interamericana para la eliminación de todas las formas de discriminación a las personas con discapacidad,</a:t>
            </a:r>
            <a:endParaRPr lang="es-AR" dirty="0"/>
          </a:p>
        </p:txBody>
      </p:sp>
      <p:sp>
        <p:nvSpPr>
          <p:cNvPr id="6" name="5 Título"/>
          <p:cNvSpPr>
            <a:spLocks noGrp="1"/>
          </p:cNvSpPr>
          <p:nvPr>
            <p:ph type="title"/>
          </p:nvPr>
        </p:nvSpPr>
        <p:spPr>
          <a:solidFill>
            <a:srgbClr val="7030A0"/>
          </a:solidFill>
        </p:spPr>
        <p:txBody>
          <a:bodyPr/>
          <a:lstStyle/>
          <a:p>
            <a:r>
              <a:rPr lang="es-AR" dirty="0"/>
              <a:t>Instrumentos internacionales</a:t>
            </a:r>
          </a:p>
        </p:txBody>
      </p:sp>
    </p:spTree>
    <p:extLst>
      <p:ext uri="{BB962C8B-B14F-4D97-AF65-F5344CB8AC3E}">
        <p14:creationId xmlns:p14="http://schemas.microsoft.com/office/powerpoint/2010/main" val="232766058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80999" y="1556792"/>
            <a:ext cx="8583489" cy="4968552"/>
          </a:xfrm>
        </p:spPr>
        <p:txBody>
          <a:bodyPr>
            <a:noAutofit/>
          </a:bodyPr>
          <a:lstStyle/>
          <a:p>
            <a:r>
              <a:rPr lang="es-AR" sz="2400" dirty="0"/>
              <a:t>Recuérdese que el lenguaje discriminatorio está contenido también en el diccionario</a:t>
            </a:r>
          </a:p>
          <a:p>
            <a:endParaRPr lang="es-AR" sz="2400" dirty="0"/>
          </a:p>
          <a:p>
            <a:r>
              <a:rPr lang="es-AR" sz="2400" dirty="0"/>
              <a:t>Enciclopedia Rizzoli-Larousse</a:t>
            </a:r>
          </a:p>
          <a:p>
            <a:endParaRPr lang="es-AR" sz="2400" dirty="0"/>
          </a:p>
          <a:p>
            <a:r>
              <a:rPr lang="es-AR" sz="2400" dirty="0"/>
              <a:t>Gitano (zingari): miembro de la población, de origen hindú, dispensa en múltiples países europeos que llevan una vida nómade, frecuentemente basada en la recolección de cartones</a:t>
            </a:r>
          </a:p>
          <a:p>
            <a:r>
              <a:rPr lang="es-AR" sz="2400" dirty="0"/>
              <a:t>POR EXTENSIÓN: Persona mal-vestida, sucia, que vive en condiciones de extrema pobreza, en barracas o símiles</a:t>
            </a:r>
          </a:p>
        </p:txBody>
      </p:sp>
    </p:spTree>
    <p:extLst>
      <p:ext uri="{BB962C8B-B14F-4D97-AF65-F5344CB8AC3E}">
        <p14:creationId xmlns:p14="http://schemas.microsoft.com/office/powerpoint/2010/main" val="183198219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AR" sz="2800" dirty="0"/>
              <a:t>El principio de igualdad y prohibición de toda discriminación, presente en la CN, no ha hecho más que verse reafirmado y profundizado por el Derecho Internacional de los Derechos humanos  y los instrumentos de éste que, desde 1994 tienen jerarquía constitucional”</a:t>
            </a:r>
          </a:p>
          <a:p>
            <a:endParaRPr lang="es-AR" sz="2800" dirty="0"/>
          </a:p>
          <a:p>
            <a:r>
              <a:rPr lang="es-AR" dirty="0"/>
              <a:t>Cám. Nac. Trab. Sala 6° 29/4/2013, S.M.D c/ Estado Nacional, JA 2013-IV-37, con nota de Gustavo Kaufman.</a:t>
            </a:r>
          </a:p>
        </p:txBody>
      </p:sp>
    </p:spTree>
    <p:extLst>
      <p:ext uri="{BB962C8B-B14F-4D97-AF65-F5344CB8AC3E}">
        <p14:creationId xmlns:p14="http://schemas.microsoft.com/office/powerpoint/2010/main" val="183561840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texto"/>
          <p:cNvSpPr>
            <a:spLocks noGrp="1"/>
          </p:cNvSpPr>
          <p:nvPr>
            <p:ph type="body" idx="1"/>
          </p:nvPr>
        </p:nvSpPr>
        <p:spPr>
          <a:xfrm>
            <a:off x="395536" y="1484784"/>
            <a:ext cx="6120680" cy="5112568"/>
          </a:xfrm>
          <a:solidFill>
            <a:schemeClr val="bg1"/>
          </a:solidFill>
        </p:spPr>
        <p:txBody>
          <a:bodyPr>
            <a:normAutofit/>
          </a:bodyPr>
          <a:lstStyle/>
          <a:p>
            <a:r>
              <a:rPr lang="it-IT" sz="2800" dirty="0">
                <a:solidFill>
                  <a:srgbClr val="C00000"/>
                </a:solidFill>
              </a:rPr>
              <a:t>Ley 23592 </a:t>
            </a:r>
            <a:r>
              <a:rPr lang="it-IT" sz="2800" dirty="0">
                <a:solidFill>
                  <a:schemeClr val="tx1"/>
                </a:solidFill>
              </a:rPr>
              <a:t>(1988 y mod. leyes 24.782 y 25.608).</a:t>
            </a:r>
          </a:p>
          <a:p>
            <a:r>
              <a:rPr lang="it-IT" sz="2800" dirty="0">
                <a:solidFill>
                  <a:schemeClr val="tx1"/>
                </a:solidFill>
              </a:rPr>
              <a:t>Ley </a:t>
            </a:r>
            <a:r>
              <a:rPr lang="es-AR" sz="2800" dirty="0">
                <a:solidFill>
                  <a:schemeClr val="tx1"/>
                </a:solidFill>
              </a:rPr>
              <a:t>24.240 y mod. 26.361.</a:t>
            </a:r>
          </a:p>
          <a:p>
            <a:r>
              <a:rPr lang="es-AR" sz="2800" dirty="0">
                <a:solidFill>
                  <a:schemeClr val="tx1"/>
                </a:solidFill>
              </a:rPr>
              <a:t>Ley 23798 (lucha contra el SIDA).</a:t>
            </a:r>
          </a:p>
          <a:p>
            <a:r>
              <a:rPr lang="es-AR" sz="2800" dirty="0">
                <a:solidFill>
                  <a:schemeClr val="tx1"/>
                </a:solidFill>
              </a:rPr>
              <a:t>Ley 25871 de Migraciones.</a:t>
            </a:r>
          </a:p>
          <a:p>
            <a:r>
              <a:rPr lang="es-AR" sz="2800" dirty="0">
                <a:solidFill>
                  <a:schemeClr val="tx1"/>
                </a:solidFill>
              </a:rPr>
              <a:t>Ley 26.485 (protección integral de la mujer)</a:t>
            </a:r>
          </a:p>
          <a:p>
            <a:endParaRPr lang="es-AR" dirty="0"/>
          </a:p>
        </p:txBody>
      </p:sp>
      <p:sp>
        <p:nvSpPr>
          <p:cNvPr id="4" name="3 Título"/>
          <p:cNvSpPr>
            <a:spLocks noGrp="1"/>
          </p:cNvSpPr>
          <p:nvPr>
            <p:ph type="title"/>
          </p:nvPr>
        </p:nvSpPr>
        <p:spPr>
          <a:xfrm>
            <a:off x="395536" y="404664"/>
            <a:ext cx="6324600" cy="576064"/>
          </a:xfrm>
        </p:spPr>
        <p:txBody>
          <a:bodyPr/>
          <a:lstStyle/>
          <a:p>
            <a:r>
              <a:rPr lang="es-AR" dirty="0">
                <a:solidFill>
                  <a:schemeClr val="tx1"/>
                </a:solidFill>
              </a:rPr>
              <a:t>Normativa nacional</a:t>
            </a:r>
          </a:p>
        </p:txBody>
      </p:sp>
    </p:spTree>
    <p:extLst>
      <p:ext uri="{BB962C8B-B14F-4D97-AF65-F5344CB8AC3E}">
        <p14:creationId xmlns:p14="http://schemas.microsoft.com/office/powerpoint/2010/main" val="190337138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xmlns="" id="{8222648F-54CE-4CF7-B7DA-D8F664C1234A}"/>
              </a:ext>
            </a:extLst>
          </p:cNvPr>
          <p:cNvSpPr>
            <a:spLocks noGrp="1"/>
          </p:cNvSpPr>
          <p:nvPr>
            <p:ph type="title"/>
          </p:nvPr>
        </p:nvSpPr>
        <p:spPr>
          <a:xfrm>
            <a:off x="395536" y="2204864"/>
            <a:ext cx="6324600" cy="2765381"/>
          </a:xfrm>
          <a:solidFill>
            <a:schemeClr val="bg1"/>
          </a:solidFill>
        </p:spPr>
        <p:txBody>
          <a:bodyPr/>
          <a:lstStyle/>
          <a:p>
            <a:r>
              <a:rPr lang="it-IT" sz="4400" dirty="0">
                <a:solidFill>
                  <a:srgbClr val="C00000"/>
                </a:solidFill>
              </a:rPr>
              <a:t>Ley 23592 </a:t>
            </a:r>
            <a:br>
              <a:rPr lang="it-IT" sz="4400" dirty="0">
                <a:solidFill>
                  <a:srgbClr val="C00000"/>
                </a:solidFill>
              </a:rPr>
            </a:br>
            <a:r>
              <a:rPr lang="it-IT" sz="4400" dirty="0">
                <a:solidFill>
                  <a:schemeClr val="tx1"/>
                </a:solidFill>
              </a:rPr>
              <a:t>(1988 y mod. leyes 24.782 y 25.608).</a:t>
            </a:r>
            <a:br>
              <a:rPr lang="it-IT" sz="4400" dirty="0">
                <a:solidFill>
                  <a:schemeClr val="tx1"/>
                </a:solidFill>
              </a:rPr>
            </a:br>
            <a:endParaRPr lang="es-AR" dirty="0"/>
          </a:p>
        </p:txBody>
      </p:sp>
    </p:spTree>
    <p:extLst>
      <p:ext uri="{BB962C8B-B14F-4D97-AF65-F5344CB8AC3E}">
        <p14:creationId xmlns:p14="http://schemas.microsoft.com/office/powerpoint/2010/main" val="182348317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1484784"/>
            <a:ext cx="8856984" cy="5127488"/>
          </a:xfrm>
        </p:spPr>
        <p:txBody>
          <a:bodyPr>
            <a:noAutofit/>
          </a:bodyPr>
          <a:lstStyle/>
          <a:p>
            <a:r>
              <a:rPr lang="es-AR" sz="2400" b="1" dirty="0"/>
              <a:t>ARTICULO 1°.-</a:t>
            </a:r>
            <a:r>
              <a:rPr lang="es-AR" sz="2400" dirty="0"/>
              <a:t> Quien </a:t>
            </a:r>
            <a:r>
              <a:rPr lang="es-AR" sz="2400" b="1" dirty="0">
                <a:solidFill>
                  <a:srgbClr val="C00000"/>
                </a:solidFill>
              </a:rPr>
              <a:t>arbitrariament</a:t>
            </a:r>
            <a:r>
              <a:rPr lang="es-AR" sz="2400" b="1" dirty="0"/>
              <a:t>e</a:t>
            </a:r>
            <a:r>
              <a:rPr lang="es-AR" sz="2400" dirty="0"/>
              <a:t> </a:t>
            </a:r>
            <a:r>
              <a:rPr lang="es-AR" sz="2400" i="1" dirty="0"/>
              <a:t>impida, obstruya, restrinja o de algún modo menoscabe </a:t>
            </a:r>
            <a:r>
              <a:rPr lang="es-AR" sz="2400" dirty="0"/>
              <a:t>el pleno ejercicio sobre bases igualitarias de los derechos y garantías fundamentales reconocidos en la Constitución Nacional, será obligado, a </a:t>
            </a:r>
            <a:r>
              <a:rPr lang="es-AR" sz="2400" dirty="0">
                <a:solidFill>
                  <a:schemeClr val="tx1"/>
                </a:solidFill>
              </a:rPr>
              <a:t>pedido del damnificado</a:t>
            </a:r>
            <a:r>
              <a:rPr lang="es-AR" sz="2400" dirty="0"/>
              <a:t>, a </a:t>
            </a:r>
            <a:r>
              <a:rPr lang="es-AR" sz="2400" dirty="0">
                <a:solidFill>
                  <a:srgbClr val="FF0000"/>
                </a:solidFill>
              </a:rPr>
              <a:t>dejar sin efecto</a:t>
            </a:r>
            <a:r>
              <a:rPr lang="es-AR" sz="2400" dirty="0"/>
              <a:t> el acto discriminatorio o </a:t>
            </a:r>
            <a:r>
              <a:rPr lang="es-AR" sz="2400" dirty="0">
                <a:solidFill>
                  <a:srgbClr val="FF0000"/>
                </a:solidFill>
              </a:rPr>
              <a:t>cesar en su realización </a:t>
            </a:r>
            <a:r>
              <a:rPr lang="es-AR" sz="2400" dirty="0"/>
              <a:t>y a </a:t>
            </a:r>
            <a:r>
              <a:rPr lang="es-AR" sz="2400" b="1" dirty="0">
                <a:solidFill>
                  <a:srgbClr val="FF0000"/>
                </a:solidFill>
              </a:rPr>
              <a:t>reparar el daño moral y material ocasionados. </a:t>
            </a:r>
          </a:p>
          <a:p>
            <a:r>
              <a:rPr lang="es-AR" sz="2400" dirty="0"/>
              <a:t>A los efectos del presente artículo se considerarán particularmente los actos </a:t>
            </a:r>
            <a:r>
              <a:rPr lang="es-AR" sz="2400" b="1" dirty="0">
                <a:solidFill>
                  <a:srgbClr val="C00000"/>
                </a:solidFill>
              </a:rPr>
              <a:t>u omisiones</a:t>
            </a:r>
            <a:r>
              <a:rPr lang="es-AR" sz="2400" dirty="0">
                <a:solidFill>
                  <a:srgbClr val="C00000"/>
                </a:solidFill>
              </a:rPr>
              <a:t> </a:t>
            </a:r>
            <a:r>
              <a:rPr lang="es-AR" sz="2400" dirty="0"/>
              <a:t>discriminatorios determinados por motivos tales como </a:t>
            </a:r>
            <a:r>
              <a:rPr lang="es-AR" sz="2400" b="1" dirty="0">
                <a:solidFill>
                  <a:srgbClr val="FF0000"/>
                </a:solidFill>
              </a:rPr>
              <a:t>raza, religión, nacionalidad, ideología, opinión política o gremial, sexo, posición económica, condición social o caracteres físicos</a:t>
            </a:r>
            <a:r>
              <a:rPr lang="es-AR" sz="2400" dirty="0">
                <a:solidFill>
                  <a:srgbClr val="FF0000"/>
                </a:solidFill>
              </a:rPr>
              <a:t>. </a:t>
            </a:r>
          </a:p>
        </p:txBody>
      </p:sp>
      <p:sp>
        <p:nvSpPr>
          <p:cNvPr id="2" name="1 Título"/>
          <p:cNvSpPr>
            <a:spLocks noGrp="1"/>
          </p:cNvSpPr>
          <p:nvPr>
            <p:ph type="title"/>
          </p:nvPr>
        </p:nvSpPr>
        <p:spPr/>
        <p:txBody>
          <a:bodyPr/>
          <a:lstStyle/>
          <a:p>
            <a:r>
              <a:rPr lang="it-IT" b="1" dirty="0"/>
              <a:t>Ley  23592 </a:t>
            </a:r>
            <a:endParaRPr lang="it-IT" dirty="0"/>
          </a:p>
        </p:txBody>
      </p:sp>
    </p:spTree>
    <p:extLst>
      <p:ext uri="{BB962C8B-B14F-4D97-AF65-F5344CB8AC3E}">
        <p14:creationId xmlns:p14="http://schemas.microsoft.com/office/powerpoint/2010/main" val="361771649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xmlns="" id="{8A612C1C-4837-49D9-B8B0-43D721A80918}"/>
              </a:ext>
            </a:extLst>
          </p:cNvPr>
          <p:cNvSpPr>
            <a:spLocks noGrp="1"/>
          </p:cNvSpPr>
          <p:nvPr>
            <p:ph idx="1"/>
          </p:nvPr>
        </p:nvSpPr>
        <p:spPr>
          <a:xfrm>
            <a:off x="179513" y="1719070"/>
            <a:ext cx="8609380" cy="4806273"/>
          </a:xfrm>
        </p:spPr>
        <p:txBody>
          <a:bodyPr>
            <a:normAutofit fontScale="92500" lnSpcReduction="20000"/>
          </a:bodyPr>
          <a:lstStyle/>
          <a:p>
            <a:r>
              <a:rPr lang="es-AR" sz="2800" i="1" dirty="0"/>
              <a:t>CSN, Álvarez, Maximiliano y otros c. Cencosud S.A. s/ acción de amparo, </a:t>
            </a:r>
            <a:r>
              <a:rPr lang="es-AR" sz="2800" dirty="0"/>
              <a:t>7/12/2010.</a:t>
            </a:r>
          </a:p>
          <a:p>
            <a:endParaRPr lang="es-AR" sz="2800" dirty="0"/>
          </a:p>
          <a:p>
            <a:r>
              <a:rPr lang="es-AR" sz="2800" dirty="0"/>
              <a:t>Es notorio que la ley 23.592 ha tendido a conjurar un particular modo de menoscabo del pleno ejercicio de los derechos y garantías fundamentales reconocidos en la Constitución Nacional: el acto discriminatorio. Y ha previsto, por vía de imponer al autor la obligación de "dejar sin efecto el acto discriminatorio o cesar en su realización y […] </a:t>
            </a:r>
            <a:r>
              <a:rPr lang="es-AR" sz="2800" dirty="0">
                <a:solidFill>
                  <a:srgbClr val="C00000"/>
                </a:solidFill>
              </a:rPr>
              <a:t>reparar el daño moral y material ocasionados, </a:t>
            </a:r>
            <a:r>
              <a:rPr lang="es-AR" sz="2600" dirty="0"/>
              <a:t>una reacción legal proporcionada a tamaña agresión</a:t>
            </a:r>
            <a:r>
              <a:rPr lang="es-AR" sz="3500" dirty="0">
                <a:solidFill>
                  <a:srgbClr val="C00000"/>
                </a:solidFill>
              </a:rPr>
              <a:t>"</a:t>
            </a:r>
            <a:endParaRPr lang="es-AR" sz="2800" dirty="0">
              <a:solidFill>
                <a:srgbClr val="C00000"/>
              </a:solidFill>
            </a:endParaRPr>
          </a:p>
        </p:txBody>
      </p:sp>
    </p:spTree>
    <p:extLst>
      <p:ext uri="{BB962C8B-B14F-4D97-AF65-F5344CB8AC3E}">
        <p14:creationId xmlns:p14="http://schemas.microsoft.com/office/powerpoint/2010/main" val="231026003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xmlns="" id="{100E2284-270E-4631-AA6E-202E8B139B67}"/>
              </a:ext>
            </a:extLst>
          </p:cNvPr>
          <p:cNvSpPr>
            <a:spLocks noGrp="1"/>
          </p:cNvSpPr>
          <p:nvPr>
            <p:ph idx="1"/>
          </p:nvPr>
        </p:nvSpPr>
        <p:spPr/>
        <p:txBody>
          <a:bodyPr>
            <a:normAutofit/>
          </a:bodyPr>
          <a:lstStyle/>
          <a:p>
            <a:r>
              <a:rPr lang="es-AR" sz="4000" dirty="0"/>
              <a:t>Que este orden de ideas conduce, sin hesitación, a descartar de plano la pretendida inaplicabilidad de la ley 23.592 al ámbito del derecho individual del trabajo</a:t>
            </a:r>
          </a:p>
        </p:txBody>
      </p:sp>
    </p:spTree>
    <p:extLst>
      <p:ext uri="{BB962C8B-B14F-4D97-AF65-F5344CB8AC3E}">
        <p14:creationId xmlns:p14="http://schemas.microsoft.com/office/powerpoint/2010/main" val="307266851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xmlns="" id="{34FB2F6B-5F5E-444E-BB21-68BF516694EC}"/>
              </a:ext>
            </a:extLst>
          </p:cNvPr>
          <p:cNvSpPr>
            <a:spLocks noGrp="1"/>
          </p:cNvSpPr>
          <p:nvPr>
            <p:ph type="title"/>
          </p:nvPr>
        </p:nvSpPr>
        <p:spPr>
          <a:xfrm>
            <a:off x="323528" y="2996952"/>
            <a:ext cx="8381260" cy="1054394"/>
          </a:xfrm>
          <a:solidFill>
            <a:schemeClr val="bg1"/>
          </a:solidFill>
        </p:spPr>
        <p:txBody>
          <a:bodyPr/>
          <a:lstStyle/>
          <a:p>
            <a:r>
              <a:rPr lang="es-AR" dirty="0">
                <a:solidFill>
                  <a:schemeClr val="tx1"/>
                </a:solidFill>
              </a:rPr>
              <a:t>LEY DE PROTECCIÓN DE LOS CONSUMIDORES</a:t>
            </a:r>
          </a:p>
        </p:txBody>
      </p:sp>
    </p:spTree>
    <p:extLst>
      <p:ext uri="{BB962C8B-B14F-4D97-AF65-F5344CB8AC3E}">
        <p14:creationId xmlns:p14="http://schemas.microsoft.com/office/powerpoint/2010/main" val="389397243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80999" y="1719070"/>
            <a:ext cx="8407893" cy="4950289"/>
          </a:xfrm>
        </p:spPr>
        <p:txBody>
          <a:bodyPr>
            <a:normAutofit/>
          </a:bodyPr>
          <a:lstStyle/>
          <a:p>
            <a:r>
              <a:rPr lang="es-AR" dirty="0"/>
              <a:t>8 bis de la Ley Nº 24.240, incorporado por ley 26.361</a:t>
            </a:r>
          </a:p>
          <a:p>
            <a:endParaRPr lang="es-AR" dirty="0"/>
          </a:p>
          <a:p>
            <a:r>
              <a:rPr lang="es-AR" dirty="0"/>
              <a:t>Artículo 8º bis: Trato digno. Prácticas abusivas. Los proveedores deberán garantizar condiciones de atención y trato digno y equitativo a los consumidores y usuarios. Deberán abstenerse de desplegar conductas que coloquen a los consumidores en situaciones vergonzantes, vejatorias o intimidatorias. </a:t>
            </a:r>
            <a:r>
              <a:rPr lang="es-AR" dirty="0">
                <a:solidFill>
                  <a:srgbClr val="C00000"/>
                </a:solidFill>
              </a:rPr>
              <a:t>No podrán ejercer sobre los consumidores extranjeros diferenciación alguna sobre precios, calidades técnicas o comerciales o cualquier otro aspecto relevante sobre los bienes y servicios que comercialice</a:t>
            </a:r>
            <a:r>
              <a:rPr lang="es-AR" b="1" dirty="0">
                <a:solidFill>
                  <a:srgbClr val="C00000"/>
                </a:solidFill>
              </a:rPr>
              <a:t>. Cualquier excepción a lo señalado deberá ser autorizada por la autoridad de aplicación en razones de interés general debidamente fundadas.</a:t>
            </a:r>
          </a:p>
          <a:p>
            <a:endParaRPr lang="es-AR" dirty="0"/>
          </a:p>
        </p:txBody>
      </p:sp>
    </p:spTree>
    <p:extLst>
      <p:ext uri="{BB962C8B-B14F-4D97-AF65-F5344CB8AC3E}">
        <p14:creationId xmlns:p14="http://schemas.microsoft.com/office/powerpoint/2010/main" val="217806470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80999" y="2204863"/>
            <a:ext cx="8407893" cy="3921615"/>
          </a:xfrm>
        </p:spPr>
        <p:txBody>
          <a:bodyPr>
            <a:normAutofit/>
          </a:bodyPr>
          <a:lstStyle/>
          <a:p>
            <a:r>
              <a:rPr lang="es-AR" sz="2800" dirty="0"/>
              <a:t>ARTÍCULO 1098.- </a:t>
            </a:r>
            <a:r>
              <a:rPr lang="es-AR" sz="2800" b="1" dirty="0"/>
              <a:t>Trato equitativo y no discriminatorio</a:t>
            </a:r>
            <a:r>
              <a:rPr lang="es-AR" sz="2800" dirty="0"/>
              <a:t>. Los proveedores deben dar a los consumidores un trato equitativo y no discriminatorio. </a:t>
            </a:r>
            <a:r>
              <a:rPr lang="es-AR" sz="2800" dirty="0">
                <a:solidFill>
                  <a:srgbClr val="C00000"/>
                </a:solidFill>
              </a:rPr>
              <a:t>No pueden establecer diferencias basadas en pautas contrarias a la garantía constitucional de igualdad, en especial, la de la nacionalidad de los consumidores.</a:t>
            </a:r>
            <a:endParaRPr lang="it-IT" sz="2800" dirty="0">
              <a:solidFill>
                <a:srgbClr val="C00000"/>
              </a:solidFill>
            </a:endParaRPr>
          </a:p>
          <a:p>
            <a:endParaRPr lang="es-AR" sz="2800" dirty="0"/>
          </a:p>
        </p:txBody>
      </p:sp>
      <p:sp>
        <p:nvSpPr>
          <p:cNvPr id="3" name="2 Título"/>
          <p:cNvSpPr>
            <a:spLocks noGrp="1"/>
          </p:cNvSpPr>
          <p:nvPr>
            <p:ph type="title"/>
          </p:nvPr>
        </p:nvSpPr>
        <p:spPr/>
        <p:txBody>
          <a:bodyPr/>
          <a:lstStyle/>
          <a:p>
            <a:r>
              <a:rPr lang="es-AR" dirty="0"/>
              <a:t> CODIGO CIVIL Y COMERCIAL</a:t>
            </a:r>
          </a:p>
        </p:txBody>
      </p:sp>
    </p:spTree>
    <p:extLst>
      <p:ext uri="{BB962C8B-B14F-4D97-AF65-F5344CB8AC3E}">
        <p14:creationId xmlns:p14="http://schemas.microsoft.com/office/powerpoint/2010/main" val="350818417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95536" y="2276872"/>
            <a:ext cx="8407893" cy="4176464"/>
          </a:xfrm>
        </p:spPr>
        <p:txBody>
          <a:bodyPr>
            <a:normAutofit/>
          </a:bodyPr>
          <a:lstStyle/>
          <a:p>
            <a:endParaRPr lang="es-AR" sz="3200" dirty="0"/>
          </a:p>
          <a:p>
            <a:r>
              <a:rPr lang="es-AR" sz="3200" dirty="0"/>
              <a:t>El problema de las distintas tarifas aéreas según la </a:t>
            </a:r>
            <a:r>
              <a:rPr lang="es-AR" sz="3200" i="1" dirty="0"/>
              <a:t>nacionalidad</a:t>
            </a:r>
            <a:r>
              <a:rPr lang="es-AR" sz="3200" dirty="0"/>
              <a:t> o </a:t>
            </a:r>
            <a:r>
              <a:rPr lang="es-AR" sz="3200" i="1" dirty="0"/>
              <a:t>residencia</a:t>
            </a:r>
            <a:r>
              <a:rPr lang="es-AR" sz="3200" dirty="0"/>
              <a:t> del adquirente. </a:t>
            </a:r>
          </a:p>
          <a:p>
            <a:r>
              <a:rPr lang="es-AR" sz="3200" dirty="0"/>
              <a:t>Resolución 35/2002 del Ministerio de la producción</a:t>
            </a:r>
          </a:p>
          <a:p>
            <a:endParaRPr lang="es-AR" sz="3200" dirty="0"/>
          </a:p>
          <a:p>
            <a:endParaRPr lang="es-AR" sz="3200" dirty="0"/>
          </a:p>
          <a:p>
            <a:endParaRPr lang="es-AR" sz="3200" dirty="0"/>
          </a:p>
          <a:p>
            <a:endParaRPr lang="es-AR" sz="3200" dirty="0"/>
          </a:p>
        </p:txBody>
      </p:sp>
    </p:spTree>
    <p:extLst>
      <p:ext uri="{BB962C8B-B14F-4D97-AF65-F5344CB8AC3E}">
        <p14:creationId xmlns:p14="http://schemas.microsoft.com/office/powerpoint/2010/main" val="379981263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normAutofit fontScale="92500" lnSpcReduction="20000"/>
          </a:bodyPr>
          <a:lstStyle/>
          <a:p>
            <a:r>
              <a:rPr lang="es-AR" sz="3200" dirty="0"/>
              <a:t>Pobres sociedades las que adosan la dignidad humana a la tez, a la raza, a la creencia religiosa o a cualquier otra cosa semejante entre tantas que atrofian –a veces hasta a los jueces– el sentido de justicia </a:t>
            </a:r>
          </a:p>
          <a:p>
            <a:endParaRPr lang="es-AR" dirty="0"/>
          </a:p>
          <a:p>
            <a:endParaRPr lang="es-AR" dirty="0"/>
          </a:p>
          <a:p>
            <a:endParaRPr lang="es-AR" dirty="0"/>
          </a:p>
          <a:p>
            <a:endParaRPr lang="es-AR" dirty="0"/>
          </a:p>
          <a:p>
            <a:r>
              <a:rPr lang="es-AR" dirty="0"/>
              <a:t>(Bidart Campos, Germán, La discriminación racial en los intersticios familiares, ED 154-1055).</a:t>
            </a:r>
          </a:p>
          <a:p>
            <a:endParaRPr lang="es-AR" dirty="0"/>
          </a:p>
        </p:txBody>
      </p:sp>
    </p:spTree>
    <p:extLst>
      <p:ext uri="{BB962C8B-B14F-4D97-AF65-F5344CB8AC3E}">
        <p14:creationId xmlns:p14="http://schemas.microsoft.com/office/powerpoint/2010/main" val="350957580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80999" y="1719070"/>
            <a:ext cx="8407893" cy="4590249"/>
          </a:xfrm>
        </p:spPr>
        <p:txBody>
          <a:bodyPr>
            <a:noAutofit/>
          </a:bodyPr>
          <a:lstStyle/>
          <a:p>
            <a:r>
              <a:rPr lang="es-AR" sz="2400" dirty="0"/>
              <a:t>Un precedente de la jurisprudencia inglesa</a:t>
            </a:r>
          </a:p>
          <a:p>
            <a:endParaRPr lang="es-AR" sz="2400" dirty="0"/>
          </a:p>
          <a:p>
            <a:endParaRPr lang="es-AR" sz="2400" dirty="0"/>
          </a:p>
          <a:p>
            <a:r>
              <a:rPr lang="es-AR" sz="2400" i="1" dirty="0"/>
              <a:t>Orphanos v/ Queen Mary College 1/1/1985</a:t>
            </a:r>
          </a:p>
          <a:p>
            <a:endParaRPr lang="es-AR" sz="2400" dirty="0"/>
          </a:p>
          <a:p>
            <a:r>
              <a:rPr lang="es-AR" sz="2400" dirty="0"/>
              <a:t>Se considera indirectamente discriminatoria la cláusula del reglamento del colegio que exige que los postulantes hayan tenido residencia en Inglaterra, como mínimo, tres años antes; caso contrario, se paga una cuota más elevada (en el caso, un alumno chipriota)</a:t>
            </a:r>
          </a:p>
        </p:txBody>
      </p:sp>
    </p:spTree>
    <p:extLst>
      <p:ext uri="{BB962C8B-B14F-4D97-AF65-F5344CB8AC3E}">
        <p14:creationId xmlns:p14="http://schemas.microsoft.com/office/powerpoint/2010/main" val="234163754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a:xfrm>
            <a:off x="380999" y="1719070"/>
            <a:ext cx="8407893" cy="4950289"/>
          </a:xfrm>
        </p:spPr>
        <p:txBody>
          <a:bodyPr>
            <a:normAutofit/>
          </a:bodyPr>
          <a:lstStyle/>
          <a:p>
            <a:r>
              <a:rPr lang="es-AR" b="1" dirty="0"/>
              <a:t>Art. 2º.</a:t>
            </a:r>
            <a:r>
              <a:rPr lang="es-AR" dirty="0"/>
              <a:t> Las disposiciones de la presente ley y de las normas complementarias que se establezcan, se interpretarán teniendo presente que en ningún caso pueda: </a:t>
            </a:r>
          </a:p>
          <a:p>
            <a:r>
              <a:rPr lang="es-AR" dirty="0"/>
              <a:t>a) Afectar la dignidad de la persona; </a:t>
            </a:r>
          </a:p>
          <a:p>
            <a:r>
              <a:rPr lang="es-AR" dirty="0"/>
              <a:t>b) Producir cualquier efecto de marginación, estigmatización, degradación o humillación; </a:t>
            </a:r>
          </a:p>
          <a:p>
            <a:r>
              <a:rPr lang="es-AR" dirty="0"/>
              <a:t>c) Exceder el marco de las excepciones legales taxativas al secreto médico que siempre se interpretarán en forma restrictiva; </a:t>
            </a:r>
          </a:p>
          <a:p>
            <a:r>
              <a:rPr lang="es-AR" dirty="0"/>
              <a:t>d) Incursionar en el ámbito de privacidad de cualquier habitante de la Nación argentina; </a:t>
            </a:r>
          </a:p>
          <a:p>
            <a:r>
              <a:rPr lang="es-AR" dirty="0"/>
              <a:t>e) Individualizar a las personas a través de fichas, registros o almacenamiento de datos, los cuales, a tales efectos, deberán llevarse en forma codificada. </a:t>
            </a:r>
          </a:p>
          <a:p>
            <a:endParaRPr lang="es-AR" dirty="0"/>
          </a:p>
        </p:txBody>
      </p:sp>
      <p:sp>
        <p:nvSpPr>
          <p:cNvPr id="4" name="3 Título"/>
          <p:cNvSpPr>
            <a:spLocks noGrp="1"/>
          </p:cNvSpPr>
          <p:nvPr>
            <p:ph type="title"/>
          </p:nvPr>
        </p:nvSpPr>
        <p:spPr/>
        <p:txBody>
          <a:bodyPr/>
          <a:lstStyle/>
          <a:p>
            <a:r>
              <a:rPr lang="es-AR" dirty="0"/>
              <a:t>23798 Normativa (HIV)</a:t>
            </a:r>
          </a:p>
        </p:txBody>
      </p:sp>
      <p:sp>
        <p:nvSpPr>
          <p:cNvPr id="6" name="AutoShape 5"/>
          <p:cNvSpPr>
            <a:spLocks/>
          </p:cNvSpPr>
          <p:nvPr/>
        </p:nvSpPr>
        <p:spPr bwMode="auto">
          <a:xfrm>
            <a:off x="7643813" y="5715000"/>
            <a:ext cx="1500187" cy="1143000"/>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2147483647 w 21600"/>
              <a:gd name="T9" fmla="*/ 0 h 21600"/>
              <a:gd name="T10" fmla="*/ 2147483647 w 21600"/>
              <a:gd name="T11" fmla="*/ 2147483647 h 21600"/>
              <a:gd name="T12" fmla="*/ 2147483647 w 21600"/>
              <a:gd name="T13" fmla="*/ 2147483647 h 21600"/>
              <a:gd name="T14" fmla="*/ 0 w 21600"/>
              <a:gd name="T15" fmla="*/ 2147483647 h 21600"/>
              <a:gd name="T16" fmla="*/ 0 w 21600"/>
              <a:gd name="T17" fmla="*/ 2147483647 h 21600"/>
              <a:gd name="T18" fmla="*/ 2147483647 w 21600"/>
              <a:gd name="T19" fmla="*/ 2147483647 h 21600"/>
              <a:gd name="T20" fmla="*/ 17694720 60000 65536"/>
              <a:gd name="T21" fmla="*/ 0 60000 65536"/>
              <a:gd name="T22" fmla="*/ 5898240 60000 65536"/>
              <a:gd name="T23" fmla="*/ 11796480 60000 65536"/>
              <a:gd name="T24" fmla="*/ 17694720 60000 65536"/>
              <a:gd name="T25" fmla="*/ 0 60000 65536"/>
              <a:gd name="T26" fmla="*/ 5898240 60000 65536"/>
              <a:gd name="T27" fmla="*/ 11796480 60000 65536"/>
              <a:gd name="T28" fmla="*/ 11796480 60000 65536"/>
              <a:gd name="T29" fmla="*/ 0 60000 65536"/>
              <a:gd name="T30" fmla="*/ 5400 w 21600"/>
              <a:gd name="T31" fmla="*/ 0 h 21600"/>
              <a:gd name="T32" fmla="*/ 16200 w 21600"/>
              <a:gd name="T33" fmla="*/ 18900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a:moveTo>
                  <a:pt x="5400" y="0"/>
                </a:moveTo>
                <a:lnTo>
                  <a:pt x="5400" y="16200"/>
                </a:lnTo>
                <a:lnTo>
                  <a:pt x="0" y="16200"/>
                </a:lnTo>
                <a:lnTo>
                  <a:pt x="10800" y="21600"/>
                </a:lnTo>
                <a:lnTo>
                  <a:pt x="21600" y="16200"/>
                </a:lnTo>
                <a:lnTo>
                  <a:pt x="16200" y="16200"/>
                </a:lnTo>
                <a:lnTo>
                  <a:pt x="16200" y="0"/>
                </a:lnTo>
                <a:lnTo>
                  <a:pt x="5400" y="0"/>
                </a:lnTo>
                <a:close/>
              </a:path>
            </a:pathLst>
          </a:custGeom>
          <a:solidFill>
            <a:schemeClr val="bg1">
              <a:lumMod val="95000"/>
            </a:schemeClr>
          </a:solidFill>
          <a:ln w="9528">
            <a:solidFill>
              <a:srgbClr val="000000"/>
            </a:solidFill>
            <a:prstDash val="solid"/>
            <a:miter lim="800000"/>
            <a:headEnd/>
            <a:tailEnd/>
          </a:ln>
        </p:spPr>
        <p:txBody>
          <a:bodyPr wrap="none" anchor="ctr"/>
          <a:lstStyle/>
          <a:p>
            <a:pPr fontAlgn="auto">
              <a:spcBef>
                <a:spcPts val="0"/>
              </a:spcBef>
              <a:spcAft>
                <a:spcPts val="0"/>
              </a:spcAft>
              <a:defRPr/>
            </a:pPr>
            <a:endParaRPr lang="it-IT" dirty="0">
              <a:latin typeface="+mn-lt"/>
              <a:cs typeface="+mn-cs"/>
            </a:endParaRPr>
          </a:p>
        </p:txBody>
      </p:sp>
    </p:spTree>
    <p:extLst>
      <p:ext uri="{BB962C8B-B14F-4D97-AF65-F5344CB8AC3E}">
        <p14:creationId xmlns:p14="http://schemas.microsoft.com/office/powerpoint/2010/main" val="26967197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95536" y="2204864"/>
            <a:ext cx="8407893" cy="3654145"/>
          </a:xfrm>
        </p:spPr>
        <p:txBody>
          <a:bodyPr>
            <a:normAutofit/>
          </a:bodyPr>
          <a:lstStyle/>
          <a:p>
            <a:r>
              <a:rPr lang="es-AR" sz="2800" b="1" dirty="0"/>
              <a:t>Art. 13. </a:t>
            </a:r>
            <a:r>
              <a:rPr lang="es-AR" sz="2800" dirty="0"/>
              <a:t>Los actos u omisiones que impliquen transgresión a las normas de profilaxis de esta ley y a las reglamentaciones que se dicten en consecuencia, serán considerados faltas administrativas</a:t>
            </a:r>
            <a:r>
              <a:rPr lang="es-AR" sz="2800" dirty="0">
                <a:solidFill>
                  <a:srgbClr val="C00000"/>
                </a:solidFill>
              </a:rPr>
              <a:t>, sin perjuicio de cualquier otra responsabilidad civil o penal en que pudieran estar incursos los infractores</a:t>
            </a:r>
            <a:r>
              <a:rPr lang="es-AR" sz="2800" dirty="0"/>
              <a:t>. </a:t>
            </a:r>
          </a:p>
        </p:txBody>
      </p:sp>
    </p:spTree>
    <p:extLst>
      <p:ext uri="{BB962C8B-B14F-4D97-AF65-F5344CB8AC3E}">
        <p14:creationId xmlns:p14="http://schemas.microsoft.com/office/powerpoint/2010/main" val="123708239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solidFill>
            <a:schemeClr val="bg1"/>
          </a:solidFill>
        </p:spPr>
        <p:txBody>
          <a:bodyPr/>
          <a:lstStyle/>
          <a:p>
            <a:r>
              <a:rPr lang="es-AR" dirty="0">
                <a:solidFill>
                  <a:schemeClr val="tx1"/>
                </a:solidFill>
              </a:rPr>
              <a:t>Casuismo jurisprudencial</a:t>
            </a:r>
          </a:p>
        </p:txBody>
      </p:sp>
    </p:spTree>
    <p:extLst>
      <p:ext uri="{BB962C8B-B14F-4D97-AF65-F5344CB8AC3E}">
        <p14:creationId xmlns:p14="http://schemas.microsoft.com/office/powerpoint/2010/main" val="309732610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395536" y="3140968"/>
            <a:ext cx="8381260" cy="1054394"/>
          </a:xfrm>
          <a:solidFill>
            <a:srgbClr val="92D050"/>
          </a:solidFill>
        </p:spPr>
        <p:txBody>
          <a:bodyPr/>
          <a:lstStyle/>
          <a:p>
            <a:r>
              <a:rPr lang="es-AR" dirty="0">
                <a:solidFill>
                  <a:schemeClr val="tx1"/>
                </a:solidFill>
              </a:rPr>
              <a:t>La mujer</a:t>
            </a:r>
          </a:p>
        </p:txBody>
      </p:sp>
    </p:spTree>
    <p:extLst>
      <p:ext uri="{BB962C8B-B14F-4D97-AF65-F5344CB8AC3E}">
        <p14:creationId xmlns:p14="http://schemas.microsoft.com/office/powerpoint/2010/main" val="207856647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p:txBody>
          <a:bodyPr>
            <a:normAutofit fontScale="92500" lnSpcReduction="20000"/>
          </a:bodyPr>
          <a:lstStyle/>
          <a:p>
            <a:r>
              <a:rPr lang="es-AR" sz="2800" dirty="0"/>
              <a:t>Al iniciarse un acto departamental en el que se realiza un concurso de belleza, el Intendente de la comuna deberá brindar las explicaciones y disculpas pertinentes a una joven que fue elegida como reina y se le denegó el derecho a entregar la corona a su sucesora por estar embarazada, pues no se ha garantizado debidamente lo dispuesto por el art. 3 inc. a y d de la ley 26.485 provocando que se sienta discriminada por su situación de gravidez</a:t>
            </a:r>
          </a:p>
          <a:p>
            <a:endParaRPr lang="es-AR" sz="2200" dirty="0"/>
          </a:p>
          <a:p>
            <a:r>
              <a:rPr lang="es-AR" sz="2200" dirty="0"/>
              <a:t>AR/JUR/234/2014 y Rev. Derecho de Familia y de las personas, año VI, n° 6, Julio 2014 pág. 66, c/nota G. Medina y G. Yuba</a:t>
            </a:r>
          </a:p>
        </p:txBody>
      </p:sp>
    </p:spTree>
    <p:extLst>
      <p:ext uri="{BB962C8B-B14F-4D97-AF65-F5344CB8AC3E}">
        <p14:creationId xmlns:p14="http://schemas.microsoft.com/office/powerpoint/2010/main" val="96037817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xmlns="" id="{A5758DF7-3025-49C7-BA45-3C6FE25950C0}"/>
              </a:ext>
            </a:extLst>
          </p:cNvPr>
          <p:cNvSpPr>
            <a:spLocks noGrp="1"/>
          </p:cNvSpPr>
          <p:nvPr>
            <p:ph type="title"/>
          </p:nvPr>
        </p:nvSpPr>
        <p:spPr>
          <a:xfrm>
            <a:off x="467544" y="2996952"/>
            <a:ext cx="8381260" cy="1054394"/>
          </a:xfrm>
          <a:solidFill>
            <a:schemeClr val="bg1"/>
          </a:solidFill>
        </p:spPr>
        <p:txBody>
          <a:bodyPr/>
          <a:lstStyle/>
          <a:p>
            <a:r>
              <a:rPr lang="es-AR" dirty="0">
                <a:solidFill>
                  <a:schemeClr val="tx1"/>
                </a:solidFill>
              </a:rPr>
              <a:t>El servicio médico y la mujer</a:t>
            </a:r>
          </a:p>
        </p:txBody>
      </p:sp>
    </p:spTree>
    <p:extLst>
      <p:ext uri="{BB962C8B-B14F-4D97-AF65-F5344CB8AC3E}">
        <p14:creationId xmlns:p14="http://schemas.microsoft.com/office/powerpoint/2010/main" val="249668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FF85BE4-C1A5-4499-AA90-4042AC3EF36D}"/>
              </a:ext>
            </a:extLst>
          </p:cNvPr>
          <p:cNvSpPr>
            <a:spLocks noGrp="1"/>
          </p:cNvSpPr>
          <p:nvPr>
            <p:ph type="title"/>
          </p:nvPr>
        </p:nvSpPr>
        <p:spPr>
          <a:xfrm>
            <a:off x="395536" y="1916832"/>
            <a:ext cx="8382000" cy="4454283"/>
          </a:xfrm>
          <a:ln w="38100">
            <a:solidFill>
              <a:schemeClr val="tx1">
                <a:lumMod val="85000"/>
                <a:lumOff val="15000"/>
              </a:schemeClr>
            </a:solidFill>
          </a:ln>
        </p:spPr>
        <p:txBody>
          <a:bodyPr/>
          <a:lstStyle/>
          <a:p>
            <a:r>
              <a:rPr lang="es-AR" dirty="0">
                <a:solidFill>
                  <a:schemeClr val="tx1"/>
                </a:solidFill>
              </a:rPr>
              <a:t>un caso ante la Corte IDH. </a:t>
            </a:r>
            <a:br>
              <a:rPr lang="es-AR" dirty="0">
                <a:solidFill>
                  <a:schemeClr val="tx1"/>
                </a:solidFill>
              </a:rPr>
            </a:br>
            <a:r>
              <a:rPr lang="es-AR" dirty="0">
                <a:solidFill>
                  <a:schemeClr val="tx1"/>
                </a:solidFill>
              </a:rPr>
              <a:t/>
            </a:r>
            <a:br>
              <a:rPr lang="es-AR" dirty="0">
                <a:solidFill>
                  <a:schemeClr val="tx1"/>
                </a:solidFill>
              </a:rPr>
            </a:br>
            <a:r>
              <a:rPr lang="es-CR" b="1" dirty="0">
                <a:solidFill>
                  <a:schemeClr val="tx1"/>
                </a:solidFill>
                <a:effectLst/>
              </a:rPr>
              <a:t>I.V. </a:t>
            </a:r>
            <a:r>
              <a:rPr lang="es-CR" b="1" i="1" dirty="0">
                <a:solidFill>
                  <a:schemeClr val="tx1"/>
                </a:solidFill>
                <a:effectLst/>
              </a:rPr>
              <a:t>VS</a:t>
            </a:r>
            <a:r>
              <a:rPr lang="es-CR" b="1" dirty="0">
                <a:solidFill>
                  <a:schemeClr val="tx1"/>
                </a:solidFill>
                <a:effectLst/>
              </a:rPr>
              <a:t>. BOLIVIA, 30/11/2016</a:t>
            </a:r>
            <a:br>
              <a:rPr lang="es-CR" b="1" dirty="0">
                <a:solidFill>
                  <a:schemeClr val="tx1"/>
                </a:solidFill>
                <a:effectLst/>
              </a:rPr>
            </a:br>
            <a:r>
              <a:rPr lang="es-CR" b="1" dirty="0">
                <a:solidFill>
                  <a:schemeClr val="tx1"/>
                </a:solidFill>
                <a:effectLst/>
              </a:rPr>
              <a:t/>
            </a:r>
            <a:br>
              <a:rPr lang="es-CR" b="1" dirty="0">
                <a:solidFill>
                  <a:schemeClr val="tx1"/>
                </a:solidFill>
                <a:effectLst/>
              </a:rPr>
            </a:br>
            <a:r>
              <a:rPr lang="es-CR" sz="2000" b="1" dirty="0">
                <a:solidFill>
                  <a:schemeClr val="tx1"/>
                </a:solidFill>
                <a:effectLst/>
              </a:rPr>
              <a:t>Una verdadera “clase” sobre consentimiento informado.</a:t>
            </a:r>
            <a:r>
              <a:rPr lang="es-AR" sz="2000" dirty="0">
                <a:solidFill>
                  <a:schemeClr val="tx1"/>
                </a:solidFill>
                <a:effectLst/>
              </a:rPr>
              <a:t/>
            </a:r>
            <a:br>
              <a:rPr lang="es-AR" sz="2000" dirty="0">
                <a:solidFill>
                  <a:schemeClr val="tx1"/>
                </a:solidFill>
                <a:effectLst/>
              </a:rPr>
            </a:br>
            <a:endParaRPr lang="es-AR" dirty="0">
              <a:solidFill>
                <a:schemeClr val="tx1"/>
              </a:solidFill>
            </a:endParaRPr>
          </a:p>
        </p:txBody>
      </p:sp>
    </p:spTree>
    <p:extLst>
      <p:ext uri="{BB962C8B-B14F-4D97-AF65-F5344CB8AC3E}">
        <p14:creationId xmlns:p14="http://schemas.microsoft.com/office/powerpoint/2010/main" val="139515290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xmlns="" id="{29AA6531-8FEE-4DD2-A0D2-7112047CF908}"/>
              </a:ext>
            </a:extLst>
          </p:cNvPr>
          <p:cNvSpPr>
            <a:spLocks noGrp="1"/>
          </p:cNvSpPr>
          <p:nvPr>
            <p:ph type="body" sz="quarter" idx="10"/>
          </p:nvPr>
        </p:nvSpPr>
        <p:spPr>
          <a:xfrm>
            <a:off x="381000" y="1772816"/>
            <a:ext cx="8382000" cy="4680520"/>
          </a:xfrm>
        </p:spPr>
        <p:txBody>
          <a:bodyPr>
            <a:normAutofit/>
          </a:bodyPr>
          <a:lstStyle/>
          <a:p>
            <a:pPr lvl="0"/>
            <a:r>
              <a:rPr lang="es-CR" sz="2800" dirty="0"/>
              <a:t>La salud sexual y reproductiva constituye ciertamente una expresión de la salud que tiene particulares implicancias para las mujeres debido a su capacidad biológica de embarazo y parto. </a:t>
            </a:r>
          </a:p>
          <a:p>
            <a:pPr lvl="0"/>
            <a:r>
              <a:rPr lang="es-CR" sz="2800" dirty="0"/>
              <a:t>Se relaciona, por una parte, con la autonomía y la libertad reproductiva, en cuanto al derecho a tomar decisiones autónomas sobre su plan de vida, su cuerpo y su salud sexual y reproductiva, libre de toda violencia, coacción y discriminación. </a:t>
            </a:r>
            <a:endParaRPr lang="es-AR" sz="2800" dirty="0"/>
          </a:p>
        </p:txBody>
      </p:sp>
    </p:spTree>
    <p:extLst>
      <p:ext uri="{BB962C8B-B14F-4D97-AF65-F5344CB8AC3E}">
        <p14:creationId xmlns:p14="http://schemas.microsoft.com/office/powerpoint/2010/main" val="358237201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xmlns="" id="{D0E00D85-1B0C-46C0-8651-4961FADB891F}"/>
              </a:ext>
            </a:extLst>
          </p:cNvPr>
          <p:cNvSpPr>
            <a:spLocks noGrp="1"/>
          </p:cNvSpPr>
          <p:nvPr>
            <p:ph type="body" sz="quarter" idx="10"/>
          </p:nvPr>
        </p:nvSpPr>
        <p:spPr>
          <a:xfrm>
            <a:off x="381000" y="1916832"/>
            <a:ext cx="8382000" cy="4608512"/>
          </a:xfrm>
        </p:spPr>
        <p:txBody>
          <a:bodyPr>
            <a:normAutofit fontScale="92500"/>
          </a:bodyPr>
          <a:lstStyle/>
          <a:p>
            <a:pPr lvl="0"/>
            <a:r>
              <a:rPr lang="es-CR" sz="2800" dirty="0"/>
              <a:t>Por el otro lado, se refiere al acceso tanto a servicios de salud reproductiva como a la información, la educación y los medios que les permitan ejercer su derecho a decidir de forma libre y responsable el número de hijos que desean tener y el intervalo de nacimientos. </a:t>
            </a:r>
          </a:p>
          <a:p>
            <a:pPr lvl="0"/>
            <a:r>
              <a:rPr lang="es-CR" sz="2800" dirty="0"/>
              <a:t>La Corte ha considerado que “la falta de salvaguardas legales para tomar en consideración la salud reproductiva puede resultar en un menoscabo grave [de] la autonomía y la libertad reproductiva”.</a:t>
            </a:r>
            <a:endParaRPr lang="es-AR" sz="2800" dirty="0"/>
          </a:p>
          <a:p>
            <a:r>
              <a:rPr lang="es-ES_tradnl" sz="2800" dirty="0"/>
              <a:t>	</a:t>
            </a:r>
            <a:endParaRPr lang="es-AR" dirty="0"/>
          </a:p>
        </p:txBody>
      </p:sp>
    </p:spTree>
    <p:extLst>
      <p:ext uri="{BB962C8B-B14F-4D97-AF65-F5344CB8AC3E}">
        <p14:creationId xmlns:p14="http://schemas.microsoft.com/office/powerpoint/2010/main" val="247474893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xmlns="" id="{31B7890D-5788-4F33-AF29-A546569FEBCB}"/>
              </a:ext>
            </a:extLst>
          </p:cNvPr>
          <p:cNvSpPr>
            <a:spLocks noGrp="1"/>
          </p:cNvSpPr>
          <p:nvPr>
            <p:ph idx="1"/>
          </p:nvPr>
        </p:nvSpPr>
        <p:spPr/>
        <p:txBody>
          <a:bodyPr>
            <a:normAutofit/>
          </a:bodyPr>
          <a:lstStyle/>
          <a:p>
            <a:r>
              <a:rPr lang="es-AR" sz="3200" dirty="0"/>
              <a:t>“La proscripción de la discriminación no admite salvedades o ámbitos de tolerancia, que funcionarían como ‘santuarios de infracciones’: se reprueba en todos los casos” </a:t>
            </a:r>
          </a:p>
          <a:p>
            <a:endParaRPr lang="es-AR" dirty="0"/>
          </a:p>
          <a:p>
            <a:endParaRPr lang="es-AR" dirty="0"/>
          </a:p>
          <a:p>
            <a:r>
              <a:rPr lang="es-AR" dirty="0"/>
              <a:t>voto del juez García Ramírez, párr. 20, citado por la CSN 07/12/2010, Álvarez, Maximiliano y otros c. Cencosud S.A.).</a:t>
            </a:r>
          </a:p>
          <a:p>
            <a:endParaRPr lang="es-AR" dirty="0"/>
          </a:p>
        </p:txBody>
      </p:sp>
    </p:spTree>
    <p:extLst>
      <p:ext uri="{BB962C8B-B14F-4D97-AF65-F5344CB8AC3E}">
        <p14:creationId xmlns:p14="http://schemas.microsoft.com/office/powerpoint/2010/main" val="254128582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xmlns="" id="{F701C70C-F0CA-48F6-99EE-3B265319DDA8}"/>
              </a:ext>
            </a:extLst>
          </p:cNvPr>
          <p:cNvSpPr>
            <a:spLocks noGrp="1"/>
          </p:cNvSpPr>
          <p:nvPr>
            <p:ph type="body" sz="quarter" idx="10"/>
          </p:nvPr>
        </p:nvSpPr>
        <p:spPr>
          <a:xfrm>
            <a:off x="381000" y="1700808"/>
            <a:ext cx="8382000" cy="4824536"/>
          </a:xfrm>
        </p:spPr>
        <p:txBody>
          <a:bodyPr>
            <a:normAutofit/>
          </a:bodyPr>
          <a:lstStyle/>
          <a:p>
            <a:r>
              <a:rPr lang="es-CR" sz="2800" dirty="0"/>
              <a:t>El elemento de la libertad de una mujer para decidir y adoptar decisiones responsables sobre su cuerpo y su salud reproductiva, sobre todo en casos de esterilizaciones, puede verse socavado por (i) </a:t>
            </a:r>
            <a:r>
              <a:rPr lang="es-CR" sz="2800" dirty="0">
                <a:solidFill>
                  <a:srgbClr val="C00000"/>
                </a:solidFill>
              </a:rPr>
              <a:t>motivos de discriminación en el acceso a la salud</a:t>
            </a:r>
            <a:r>
              <a:rPr lang="es-CR" sz="2800" dirty="0"/>
              <a:t>; (ii) </a:t>
            </a:r>
            <a:r>
              <a:rPr lang="es-CR" sz="2800" dirty="0">
                <a:solidFill>
                  <a:srgbClr val="C00000"/>
                </a:solidFill>
              </a:rPr>
              <a:t>por las diferencias en las relaciones de poder</a:t>
            </a:r>
            <a:r>
              <a:rPr lang="es-CR" sz="2800" dirty="0"/>
              <a:t>, respecto del esposo, de la familia, de la comunidad y del personal médico; (iii) </a:t>
            </a:r>
            <a:r>
              <a:rPr lang="es-CR" sz="2800" dirty="0">
                <a:solidFill>
                  <a:srgbClr val="C00000"/>
                </a:solidFill>
              </a:rPr>
              <a:t>por la existencia de factores de vulnerabilidad adicionales</a:t>
            </a:r>
            <a:r>
              <a:rPr lang="es-CR" sz="2800" dirty="0"/>
              <a:t>, y (iv) debido a la </a:t>
            </a:r>
            <a:r>
              <a:rPr lang="es-CR" sz="2800" dirty="0">
                <a:solidFill>
                  <a:srgbClr val="C00000"/>
                </a:solidFill>
              </a:rPr>
              <a:t>existencia de estereotipos de género y de otro tipo en los proveedores de salud</a:t>
            </a:r>
            <a:r>
              <a:rPr lang="es-CR" sz="2800" dirty="0"/>
              <a:t>. </a:t>
            </a:r>
            <a:endParaRPr lang="es-AR" sz="2800" dirty="0"/>
          </a:p>
        </p:txBody>
      </p:sp>
    </p:spTree>
    <p:extLst>
      <p:ext uri="{BB962C8B-B14F-4D97-AF65-F5344CB8AC3E}">
        <p14:creationId xmlns:p14="http://schemas.microsoft.com/office/powerpoint/2010/main" val="414131163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xmlns="" id="{7A6AA321-AE59-4488-BB92-E2B0D0A504FF}"/>
              </a:ext>
            </a:extLst>
          </p:cNvPr>
          <p:cNvSpPr>
            <a:spLocks noGrp="1"/>
          </p:cNvSpPr>
          <p:nvPr>
            <p:ph type="body" sz="quarter" idx="10"/>
          </p:nvPr>
        </p:nvSpPr>
        <p:spPr>
          <a:xfrm>
            <a:off x="395536" y="1700808"/>
            <a:ext cx="8424936" cy="4382275"/>
          </a:xfrm>
        </p:spPr>
        <p:txBody>
          <a:bodyPr>
            <a:normAutofit lnSpcReduction="10000"/>
          </a:bodyPr>
          <a:lstStyle/>
          <a:p>
            <a:r>
              <a:rPr lang="es-CR" sz="2800" dirty="0"/>
              <a:t>Los estereotipos de género se refieren a una </a:t>
            </a:r>
            <a:r>
              <a:rPr lang="es-CR" sz="2800" dirty="0">
                <a:solidFill>
                  <a:srgbClr val="C00000"/>
                </a:solidFill>
              </a:rPr>
              <a:t>pre-concepción</a:t>
            </a:r>
            <a:r>
              <a:rPr lang="es-CR" sz="2800" dirty="0"/>
              <a:t> de atributos, conductas o características poseídas o papeles que son o deberían ser ejecutados por hombres y mujeres respectivamente. En el sector de la salud, los estereotipos de género pueden resultar en distinciones, exclusiones o restricciones que menoscaban o anulan el reconocimiento, goce o ejercicio de los derechos humanos, y específicamente, de los derechos sexuales y reproductivos de la mujer con base en su condición. </a:t>
            </a:r>
            <a:endParaRPr lang="es-AR" sz="2800" dirty="0"/>
          </a:p>
        </p:txBody>
      </p:sp>
    </p:spTree>
    <p:extLst>
      <p:ext uri="{BB962C8B-B14F-4D97-AF65-F5344CB8AC3E}">
        <p14:creationId xmlns:p14="http://schemas.microsoft.com/office/powerpoint/2010/main" val="91017483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xmlns="" id="{B281F705-8A37-48B2-A788-33519EC6AF07}"/>
              </a:ext>
            </a:extLst>
          </p:cNvPr>
          <p:cNvSpPr>
            <a:spLocks noGrp="1"/>
          </p:cNvSpPr>
          <p:nvPr>
            <p:ph type="body" sz="quarter" idx="10"/>
          </p:nvPr>
        </p:nvSpPr>
        <p:spPr>
          <a:xfrm>
            <a:off x="381000" y="1916832"/>
            <a:ext cx="8382000" cy="4392488"/>
          </a:xfrm>
        </p:spPr>
        <p:txBody>
          <a:bodyPr>
            <a:normAutofit/>
          </a:bodyPr>
          <a:lstStyle/>
          <a:p>
            <a:r>
              <a:rPr lang="es-CR" sz="2400" dirty="0"/>
              <a:t>La Corte visibiliza algunos estereotipos de género frecuentemente aplicados a mujeres en el sector salud, que generan efectos graves sobre la autonomía de las mujeres y su poder decisorio:</a:t>
            </a:r>
          </a:p>
          <a:p>
            <a:r>
              <a:rPr lang="es-CR" sz="2400" dirty="0"/>
              <a:t> </a:t>
            </a:r>
          </a:p>
          <a:p>
            <a:r>
              <a:rPr lang="es-CR" sz="2400" dirty="0"/>
              <a:t>i) las mujeres son identificadas como seres vulnerables e incapaces de tomar decisiones confiables o consistentes, lo que conlleva a que profesionales de la salud nieguen la información necesaria para que las mujeres puedan dar su consentimiento informado; </a:t>
            </a:r>
            <a:endParaRPr lang="es-AR" sz="2400" dirty="0"/>
          </a:p>
        </p:txBody>
      </p:sp>
    </p:spTree>
    <p:extLst>
      <p:ext uri="{BB962C8B-B14F-4D97-AF65-F5344CB8AC3E}">
        <p14:creationId xmlns:p14="http://schemas.microsoft.com/office/powerpoint/2010/main" val="185888829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xmlns="" id="{4C5C48D0-A02C-43B2-B358-935118D42CBF}"/>
              </a:ext>
            </a:extLst>
          </p:cNvPr>
          <p:cNvSpPr>
            <a:spLocks noGrp="1"/>
          </p:cNvSpPr>
          <p:nvPr>
            <p:ph type="body" sz="quarter" idx="10"/>
          </p:nvPr>
        </p:nvSpPr>
        <p:spPr>
          <a:xfrm>
            <a:off x="381000" y="1844824"/>
            <a:ext cx="8382000" cy="4392488"/>
          </a:xfrm>
        </p:spPr>
        <p:txBody>
          <a:bodyPr>
            <a:normAutofit/>
          </a:bodyPr>
          <a:lstStyle/>
          <a:p>
            <a:r>
              <a:rPr lang="es-CR" sz="2400" dirty="0"/>
              <a:t>ii) las mujeres son consideradas como seres impulsivos y volubles, por lo que requieren de la dirección de una persona más estable y con mejor criterio, usualmente un hombre protector, y </a:t>
            </a:r>
          </a:p>
          <a:p>
            <a:endParaRPr lang="es-CR" sz="2400" dirty="0"/>
          </a:p>
          <a:p>
            <a:endParaRPr lang="es-CR" sz="2400" dirty="0"/>
          </a:p>
          <a:p>
            <a:r>
              <a:rPr lang="es-CR" sz="2400" dirty="0"/>
              <a:t>iii) las mujeres deben ser quienes deben llevar la responsabilidad de la salud sexual de la pareja, de modo tal que es la mujer quien dentro de una relación tiene la tarea de elegir y usar un método anticonceptivo</a:t>
            </a:r>
            <a:endParaRPr lang="es-AR" sz="2400" dirty="0"/>
          </a:p>
        </p:txBody>
      </p:sp>
    </p:spTree>
    <p:extLst>
      <p:ext uri="{BB962C8B-B14F-4D97-AF65-F5344CB8AC3E}">
        <p14:creationId xmlns:p14="http://schemas.microsoft.com/office/powerpoint/2010/main" val="46265460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67544" y="2852936"/>
            <a:ext cx="8381260" cy="1486442"/>
          </a:xfrm>
          <a:solidFill>
            <a:srgbClr val="00B050"/>
          </a:solidFill>
        </p:spPr>
        <p:txBody>
          <a:bodyPr/>
          <a:lstStyle/>
          <a:p>
            <a:r>
              <a:rPr lang="es-AR" dirty="0"/>
              <a:t>LIBERTAD DE CONTRATAR Y DE ASOCIARSE E IGUALDAD.</a:t>
            </a:r>
            <a:br>
              <a:rPr lang="es-AR" dirty="0"/>
            </a:br>
            <a:r>
              <a:rPr lang="es-AR" dirty="0"/>
              <a:t>PLANTEO DEL PROBLEMA</a:t>
            </a:r>
          </a:p>
        </p:txBody>
      </p:sp>
    </p:spTree>
    <p:extLst>
      <p:ext uri="{BB962C8B-B14F-4D97-AF65-F5344CB8AC3E}">
        <p14:creationId xmlns:p14="http://schemas.microsoft.com/office/powerpoint/2010/main" val="26687542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79512" y="404664"/>
            <a:ext cx="8964487" cy="6264696"/>
          </a:xfrm>
        </p:spPr>
        <p:txBody>
          <a:bodyPr>
            <a:normAutofit fontScale="92500" lnSpcReduction="10000"/>
          </a:bodyPr>
          <a:lstStyle/>
          <a:p>
            <a:r>
              <a:rPr lang="es-AR" i="1" dirty="0">
                <a:solidFill>
                  <a:schemeClr val="bg1"/>
                </a:solidFill>
              </a:rPr>
              <a:t>Roberto P. Saba,</a:t>
            </a:r>
            <a:r>
              <a:rPr lang="es-AR" dirty="0">
                <a:solidFill>
                  <a:schemeClr val="bg1"/>
                </a:solidFill>
              </a:rPr>
              <a:t> </a:t>
            </a:r>
            <a:r>
              <a:rPr lang="es-AR" b="1" dirty="0">
                <a:solidFill>
                  <a:schemeClr val="bg1"/>
                </a:solidFill>
              </a:rPr>
              <a:t>Igualdad de trato entre particulares, </a:t>
            </a:r>
            <a:r>
              <a:rPr lang="es-AR" dirty="0">
                <a:solidFill>
                  <a:schemeClr val="bg1"/>
                </a:solidFill>
              </a:rPr>
              <a:t>Lecciones y Ensayos, Dossier de Igualdad, 2011</a:t>
            </a:r>
            <a:endParaRPr lang="es-AR" b="1" dirty="0">
              <a:solidFill>
                <a:schemeClr val="bg1"/>
              </a:solidFill>
            </a:endParaRPr>
          </a:p>
          <a:p>
            <a:endParaRPr lang="es-AR" dirty="0"/>
          </a:p>
          <a:p>
            <a:endParaRPr lang="es-AR" dirty="0"/>
          </a:p>
          <a:p>
            <a:endParaRPr lang="es-AR" dirty="0"/>
          </a:p>
          <a:p>
            <a:r>
              <a:rPr lang="es-AR" sz="2800" dirty="0"/>
              <a:t>Nuestra democracia liberal descansa sobre la convicción de que es valioso que las personas </a:t>
            </a:r>
            <a:r>
              <a:rPr lang="es-AR" sz="2800" dirty="0">
                <a:solidFill>
                  <a:srgbClr val="C00000"/>
                </a:solidFill>
              </a:rPr>
              <a:t>tomemos decisiones libres </a:t>
            </a:r>
            <a:r>
              <a:rPr lang="es-AR" sz="2800" dirty="0"/>
              <a:t>sobre aspectos centrales y periféricos de nuestras vidas.</a:t>
            </a:r>
          </a:p>
          <a:p>
            <a:r>
              <a:rPr lang="es-AR" sz="2800" dirty="0"/>
              <a:t> Esa libertad se funda en el principio de </a:t>
            </a:r>
            <a:r>
              <a:rPr lang="es-AR" sz="2800" dirty="0">
                <a:solidFill>
                  <a:srgbClr val="C00000"/>
                </a:solidFill>
              </a:rPr>
              <a:t>autonomía</a:t>
            </a:r>
            <a:r>
              <a:rPr lang="es-AR" sz="2800" dirty="0"/>
              <a:t> personal que establece que las personas son fines en sí mismas y que tienen la capacidad moral de discernir lo que es bueno y malo para ellas de acuerdo con el plan de vida que libremente han escogido para sí. </a:t>
            </a:r>
            <a:r>
              <a:rPr lang="es-AR" sz="2800" dirty="0">
                <a:solidFill>
                  <a:srgbClr val="C00000"/>
                </a:solidFill>
              </a:rPr>
              <a:t>Todos los derechos, aunque quizá en  algunos casos sea más evidente que en otros, se encuentran justificados en ese principio</a:t>
            </a:r>
          </a:p>
        </p:txBody>
      </p:sp>
    </p:spTree>
    <p:extLst>
      <p:ext uri="{BB962C8B-B14F-4D97-AF65-F5344CB8AC3E}">
        <p14:creationId xmlns:p14="http://schemas.microsoft.com/office/powerpoint/2010/main" val="191084824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80999" y="1719070"/>
            <a:ext cx="8407893" cy="5022297"/>
          </a:xfrm>
        </p:spPr>
        <p:txBody>
          <a:bodyPr>
            <a:normAutofit/>
          </a:bodyPr>
          <a:lstStyle/>
          <a:p>
            <a:r>
              <a:rPr lang="es-AR" sz="2400" dirty="0"/>
              <a:t>Un segundo principio es central en nuestra democracia liberal: el de </a:t>
            </a:r>
            <a:r>
              <a:rPr lang="es-AR" sz="2400" dirty="0">
                <a:solidFill>
                  <a:srgbClr val="C00000"/>
                </a:solidFill>
              </a:rPr>
              <a:t>igualdad.</a:t>
            </a:r>
          </a:p>
          <a:p>
            <a:r>
              <a:rPr lang="es-AR" sz="2400" dirty="0"/>
              <a:t>Estos dos principios NO son contradictorios ni irreconciliables</a:t>
            </a:r>
          </a:p>
          <a:p>
            <a:r>
              <a:rPr lang="es-AR" sz="2400" dirty="0"/>
              <a:t>Sin embargo, existen situaciones problemáticas en las que es preciso detenerse a pensar con cuidado si aspiramos a resolverlas de modo que ambos principios sobrevivan al aparente conflicto que existe entre ellos. Me refiero a aquellas situaciones en las que parece que el ejercicio de la libertad habilita tratos entre las personas que algunos considerarían, al menos por ahora intuitivamente, contrarios a la igualdad</a:t>
            </a:r>
          </a:p>
        </p:txBody>
      </p:sp>
    </p:spTree>
    <p:extLst>
      <p:ext uri="{BB962C8B-B14F-4D97-AF65-F5344CB8AC3E}">
        <p14:creationId xmlns:p14="http://schemas.microsoft.com/office/powerpoint/2010/main" val="37332304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80999" y="1719070"/>
            <a:ext cx="8407893" cy="4878281"/>
          </a:xfrm>
        </p:spPr>
        <p:txBody>
          <a:bodyPr>
            <a:noAutofit/>
          </a:bodyPr>
          <a:lstStyle/>
          <a:p>
            <a:r>
              <a:rPr lang="es-AR" sz="2400" dirty="0"/>
              <a:t>Veamos, por ejemplo, los derechos de contratar y asociarse libremente. </a:t>
            </a:r>
          </a:p>
          <a:p>
            <a:r>
              <a:rPr lang="es-AR" sz="2400" dirty="0"/>
              <a:t>Estos derechos parecen, en principio, ser dos de las expresiones más contundentes de la libertad y la autonomía personales. Si el estado o cualquier tercero nos obligara a asociarnos con quien no queremos hacerlo, o a contratar con quien no deseamos o en las condiciones que no compartimos, en principio, es aceptable dar algún crédito a la posición que sostuviera que esa libertad y esa autonomía se encuentran altamente afectadas o incluso que, según el caso, que han dejado de existir.</a:t>
            </a:r>
          </a:p>
        </p:txBody>
      </p:sp>
    </p:spTree>
    <p:extLst>
      <p:ext uri="{BB962C8B-B14F-4D97-AF65-F5344CB8AC3E}">
        <p14:creationId xmlns:p14="http://schemas.microsoft.com/office/powerpoint/2010/main" val="306602762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0" y="1412776"/>
            <a:ext cx="9036495" cy="5256583"/>
          </a:xfrm>
        </p:spPr>
        <p:txBody>
          <a:bodyPr>
            <a:noAutofit/>
          </a:bodyPr>
          <a:lstStyle/>
          <a:p>
            <a:r>
              <a:rPr lang="es-AR" sz="2400" dirty="0"/>
              <a:t>Sin embargo, también preliminarmente, podríamos entender a quien considera que el rechazo de un potencial co-contratante o de un socio o asociado a raíz de su raza, de su religión o de su sexo, resulta agresivo al principio de igualdad de trato. </a:t>
            </a:r>
          </a:p>
          <a:p>
            <a:r>
              <a:rPr lang="es-AR" sz="2400" dirty="0"/>
              <a:t>Los defensores de la primera posición sostendrán que el ejercicio de la libertad (de contratar o de asociarse) supone una especie de “derecho a discriminar”, dado que al momento de asociarnos con otros para, por ejemplo, emprender un proyecto juntos, lo hacemos por nuestra mutua afinidad, rasgo de una relación que, a veces, no valoramos “racionalmente”, sino que surge a partir de gustos, preferencias, confianzas y sentimientos que no podemos controlar con la razón.</a:t>
            </a:r>
          </a:p>
        </p:txBody>
      </p:sp>
    </p:spTree>
    <p:extLst>
      <p:ext uri="{BB962C8B-B14F-4D97-AF65-F5344CB8AC3E}">
        <p14:creationId xmlns:p14="http://schemas.microsoft.com/office/powerpoint/2010/main" val="253156986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idx="1"/>
          </p:nvPr>
        </p:nvSpPr>
        <p:spPr>
          <a:xfrm>
            <a:off x="380999" y="1916832"/>
            <a:ext cx="8407893" cy="3960440"/>
          </a:xfrm>
          <a:noFill/>
        </p:spPr>
        <p:txBody>
          <a:bodyPr>
            <a:normAutofit/>
          </a:bodyPr>
          <a:lstStyle/>
          <a:p>
            <a:r>
              <a:rPr lang="es-AR" sz="2400" dirty="0"/>
              <a:t>¿Es posible </a:t>
            </a:r>
            <a:r>
              <a:rPr lang="es-AR" sz="2400" i="1" dirty="0"/>
              <a:t>exigir </a:t>
            </a:r>
            <a:r>
              <a:rPr lang="es-AR" sz="2400" dirty="0"/>
              <a:t>razonabilidad en aquellas decisiones guiadas por la confianza, el afecto o la afinidad? ¿Estaría justificado que el Estado exija a las personas que cuando toman decisiones de este tipo ellas deban respetar valores universales reconocidos constitucionalmente como el de igualdad de trato? Y si lo estuviera, ¿cuál sería el límite de esa interferencia con la libertad para no terminar definitivamente con ella? </a:t>
            </a:r>
          </a:p>
        </p:txBody>
      </p:sp>
    </p:spTree>
    <p:extLst>
      <p:ext uri="{BB962C8B-B14F-4D97-AF65-F5344CB8AC3E}">
        <p14:creationId xmlns:p14="http://schemas.microsoft.com/office/powerpoint/2010/main" val="424718924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77500" lnSpcReduction="20000"/>
          </a:bodyPr>
          <a:lstStyle/>
          <a:p>
            <a:endParaRPr lang="es-AR" dirty="0"/>
          </a:p>
          <a:p>
            <a:endParaRPr lang="es-AR" dirty="0"/>
          </a:p>
          <a:p>
            <a:r>
              <a:rPr lang="es-AR" sz="3800" dirty="0"/>
              <a:t>Ningún individuo o grupo debería ser sometido por ningún motivo, en violación de la dignidad humana, los derechos humanos y las libertades fundamentales, a discriminación o estigmatización alguna</a:t>
            </a:r>
          </a:p>
          <a:p>
            <a:endParaRPr lang="es-AR" dirty="0"/>
          </a:p>
          <a:p>
            <a:endParaRPr lang="es-AR" dirty="0"/>
          </a:p>
          <a:p>
            <a:endParaRPr lang="es-AR" dirty="0"/>
          </a:p>
          <a:p>
            <a:endParaRPr lang="es-AR" dirty="0"/>
          </a:p>
          <a:p>
            <a:endParaRPr lang="es-AR" dirty="0"/>
          </a:p>
          <a:p>
            <a:r>
              <a:rPr lang="es-AR" dirty="0"/>
              <a:t>ART. 11. NO DISCRIMINACIÓN Y NO ESTIGMATIZACIÓN. Declaración Universal sobre Bioética y Derechos Humanos de la Unesco, 2005</a:t>
            </a:r>
          </a:p>
          <a:p>
            <a:endParaRPr lang="es-AR" dirty="0"/>
          </a:p>
        </p:txBody>
      </p:sp>
    </p:spTree>
    <p:extLst>
      <p:ext uri="{BB962C8B-B14F-4D97-AF65-F5344CB8AC3E}">
        <p14:creationId xmlns:p14="http://schemas.microsoft.com/office/powerpoint/2010/main" val="172019228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80999" y="1628800"/>
            <a:ext cx="8407893" cy="5040559"/>
          </a:xfrm>
          <a:noFill/>
        </p:spPr>
        <p:txBody>
          <a:bodyPr>
            <a:normAutofit/>
          </a:bodyPr>
          <a:lstStyle/>
          <a:p>
            <a:r>
              <a:rPr lang="es-AR" sz="2800" dirty="0"/>
              <a:t>La cuestión es determinar si existen obligaciones constitucionales del Estado dirigidas a proteger el derecho a la igualdad ante la ley de las personas frente a actos o prácticas de particulares que, fundándose en el ejercicio de la autonomía personal, tienen por efecto tratos desiguales irrazonables – en el sentido de no guardar relación entre medios y fines – o tratos cuyos efectos contribuyen a la perpetuación de situaciones de exclusión o de sometimiento de grupos. </a:t>
            </a:r>
          </a:p>
          <a:p>
            <a:pPr marL="45720" indent="0">
              <a:buNone/>
            </a:pPr>
            <a:endParaRPr lang="es-AR" sz="2400" dirty="0"/>
          </a:p>
        </p:txBody>
      </p:sp>
    </p:spTree>
    <p:extLst>
      <p:ext uri="{BB962C8B-B14F-4D97-AF65-F5344CB8AC3E}">
        <p14:creationId xmlns:p14="http://schemas.microsoft.com/office/powerpoint/2010/main" val="240769143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xmlns="" id="{17768431-EC79-44F9-93DF-70888AD88ADD}"/>
              </a:ext>
            </a:extLst>
          </p:cNvPr>
          <p:cNvSpPr>
            <a:spLocks noGrp="1"/>
          </p:cNvSpPr>
          <p:nvPr>
            <p:ph idx="1"/>
          </p:nvPr>
        </p:nvSpPr>
        <p:spPr/>
        <p:txBody>
          <a:bodyPr>
            <a:normAutofit lnSpcReduction="10000"/>
          </a:bodyPr>
          <a:lstStyle/>
          <a:p>
            <a:r>
              <a:rPr lang="es-AR" sz="3600" dirty="0"/>
              <a:t>En otras palabras, el tema es determinar si derechos tales como los de expresarse libremente, contratar, asociarse, enseñar o aprender, por ejemplo, pueden ser limitados y, en caso afirmativo, con qué alcance, a fin de impedir tratos discriminatorios o desiguales</a:t>
            </a:r>
          </a:p>
        </p:txBody>
      </p:sp>
    </p:spTree>
    <p:extLst>
      <p:ext uri="{BB962C8B-B14F-4D97-AF65-F5344CB8AC3E}">
        <p14:creationId xmlns:p14="http://schemas.microsoft.com/office/powerpoint/2010/main" val="272357902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80999" y="1719070"/>
            <a:ext cx="8407893" cy="4662257"/>
          </a:xfrm>
        </p:spPr>
        <p:txBody>
          <a:bodyPr>
            <a:noAutofit/>
          </a:bodyPr>
          <a:lstStyle/>
          <a:p>
            <a:r>
              <a:rPr lang="es-AR" sz="2400" dirty="0"/>
              <a:t>Desde los primeros días como estudiantes en la Facultad de Derecho, los futuros abogados y abogadas aprendemos que los derechos no son absolutos, en el sentido de que la protección constitucional de esos derechos no es contradictoria con las regulaciones que el estado imponga para su ejercicio. Probablemente el centro de nuestro estudio y formación profesional consiste en desarrollar la capacidad o la habilidad necesaria para establecer la ubicación de la borrosa línea que separa las regulaciones constitucionales de las que no lo son en casos concretos.</a:t>
            </a:r>
          </a:p>
        </p:txBody>
      </p:sp>
    </p:spTree>
    <p:extLst>
      <p:ext uri="{BB962C8B-B14F-4D97-AF65-F5344CB8AC3E}">
        <p14:creationId xmlns:p14="http://schemas.microsoft.com/office/powerpoint/2010/main" val="284247647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80999" y="1628800"/>
            <a:ext cx="8407893" cy="4824536"/>
          </a:xfrm>
          <a:noFill/>
        </p:spPr>
        <p:txBody>
          <a:bodyPr>
            <a:normAutofit/>
          </a:bodyPr>
          <a:lstStyle/>
          <a:p>
            <a:r>
              <a:rPr lang="es-AR" sz="3200" dirty="0"/>
              <a:t>El principio de igualdad como </a:t>
            </a:r>
            <a:r>
              <a:rPr lang="es-AR" sz="3200" dirty="0">
                <a:solidFill>
                  <a:srgbClr val="C00000"/>
                </a:solidFill>
              </a:rPr>
              <a:t>no-discriminación</a:t>
            </a:r>
            <a:r>
              <a:rPr lang="es-AR" sz="3200" dirty="0"/>
              <a:t> exige que las personas sean tratadas de un modo diferente sólo cuando ese trato se encuentra justificado en la aplicación de un criterio razonable, es decir, que guarda una relación de funcionalidad con el objeto legítimo de la decisión o práctica que motivó el trato diferente. </a:t>
            </a:r>
          </a:p>
        </p:txBody>
      </p:sp>
    </p:spTree>
    <p:extLst>
      <p:ext uri="{BB962C8B-B14F-4D97-AF65-F5344CB8AC3E}">
        <p14:creationId xmlns:p14="http://schemas.microsoft.com/office/powerpoint/2010/main" val="11844409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xmlns="" id="{4A58F66F-1D0F-4DF0-BC11-87459C6C3A69}"/>
              </a:ext>
            </a:extLst>
          </p:cNvPr>
          <p:cNvSpPr>
            <a:spLocks noGrp="1"/>
          </p:cNvSpPr>
          <p:nvPr>
            <p:ph idx="1"/>
          </p:nvPr>
        </p:nvSpPr>
        <p:spPr/>
        <p:txBody>
          <a:bodyPr>
            <a:normAutofit/>
          </a:bodyPr>
          <a:lstStyle/>
          <a:p>
            <a:r>
              <a:rPr lang="es-AR" sz="2800" dirty="0"/>
              <a:t>En el caso del Estado y su obligación de trato igual, por ejemplo, la Corte Suprema ha dicho en el caso </a:t>
            </a:r>
            <a:r>
              <a:rPr lang="es-AR" sz="2800" i="1" dirty="0"/>
              <a:t>Arenzon</a:t>
            </a:r>
            <a:r>
              <a:rPr lang="es-AR" sz="2800" dirty="0"/>
              <a:t>, refiriéndose a la obligación del estado de respetar el derecho a la igualdad de trato, que el objetivo de proveer a los alumnos de escuelas públicas de nivel secundario con una buena educación sólo justificaba distinguir buenos de malos docentes para contratar sólo a los primeros.</a:t>
            </a:r>
          </a:p>
        </p:txBody>
      </p:sp>
    </p:spTree>
    <p:extLst>
      <p:ext uri="{BB962C8B-B14F-4D97-AF65-F5344CB8AC3E}">
        <p14:creationId xmlns:p14="http://schemas.microsoft.com/office/powerpoint/2010/main" val="344667587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AR" sz="2800" dirty="0"/>
              <a:t>El establecimiento de una estatura mínima para poder ser elegible para el cargo no se correspondía con un criterio razonable dado que éste no guardaba la requerida relación de funcionalidad con el fin de la regulación: la estatura del docente no indicaba nada acerca de sus cualidades pedagógicas, que son las únicas relevantes y, por lo tanto, razonables para establecer diferencias entre candidatos a esa posición.</a:t>
            </a:r>
          </a:p>
        </p:txBody>
      </p:sp>
    </p:spTree>
    <p:extLst>
      <p:ext uri="{BB962C8B-B14F-4D97-AF65-F5344CB8AC3E}">
        <p14:creationId xmlns:p14="http://schemas.microsoft.com/office/powerpoint/2010/main" val="47518806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 y="1556792"/>
            <a:ext cx="8788892" cy="5184576"/>
          </a:xfrm>
          <a:noFill/>
        </p:spPr>
        <p:txBody>
          <a:bodyPr>
            <a:normAutofit/>
          </a:bodyPr>
          <a:lstStyle/>
          <a:p>
            <a:r>
              <a:rPr lang="es-AR" sz="3200" dirty="0"/>
              <a:t>El segundo principio, el de igualdad como </a:t>
            </a:r>
            <a:r>
              <a:rPr lang="es-AR" sz="3200" dirty="0">
                <a:solidFill>
                  <a:srgbClr val="C00000"/>
                </a:solidFill>
              </a:rPr>
              <a:t>no-sometimiento,</a:t>
            </a:r>
            <a:r>
              <a:rPr lang="es-AR" sz="3200" dirty="0"/>
              <a:t> señala que resulta inadmisible que se constituyan en una sociedad grupos o castas cuyos miembros gozan, de hecho o de derecho, de menos derechos que el resto de las personas, o que sufren su afectación por el </a:t>
            </a:r>
            <a:r>
              <a:rPr lang="es-AR" sz="3200" i="1" dirty="0"/>
              <a:t>hecho </a:t>
            </a:r>
            <a:r>
              <a:rPr lang="es-AR" sz="3200" dirty="0"/>
              <a:t>de pertenecer a esos grupos. </a:t>
            </a:r>
          </a:p>
        </p:txBody>
      </p:sp>
    </p:spTree>
    <p:extLst>
      <p:ext uri="{BB962C8B-B14F-4D97-AF65-F5344CB8AC3E}">
        <p14:creationId xmlns:p14="http://schemas.microsoft.com/office/powerpoint/2010/main" val="331036137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80999" y="1719070"/>
            <a:ext cx="8407893" cy="4878281"/>
          </a:xfrm>
        </p:spPr>
        <p:txBody>
          <a:bodyPr>
            <a:normAutofit/>
          </a:bodyPr>
          <a:lstStyle/>
          <a:p>
            <a:r>
              <a:rPr lang="es-AR" sz="2400" dirty="0"/>
              <a:t>Esta concepción de la igualdad – o de la desigualdad, a veces llamada estructural –, demanda del estado la obligación de desmantelar esas situaciones de exclusión o de sometimiento, al punto de generar incluso el permiso – o la obligación – de realizar distinciones fundadas en criterios que no son funcionales a los fines estrictos de la regulación, dando lugar a lo que se denominan acciones afirmativas. Estas acciones afirmativas resultan así incompatibles con la noción de igualdad como no discriminación mientras que son requeridas por la idea de igualdad como no-sometimiento.</a:t>
            </a:r>
          </a:p>
          <a:p>
            <a:endParaRPr lang="es-AR" dirty="0"/>
          </a:p>
        </p:txBody>
      </p:sp>
    </p:spTree>
    <p:extLst>
      <p:ext uri="{BB962C8B-B14F-4D97-AF65-F5344CB8AC3E}">
        <p14:creationId xmlns:p14="http://schemas.microsoft.com/office/powerpoint/2010/main" val="23266142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1" y="1412776"/>
            <a:ext cx="8537372" cy="5112568"/>
          </a:xfrm>
        </p:spPr>
        <p:txBody>
          <a:bodyPr>
            <a:noAutofit/>
          </a:bodyPr>
          <a:lstStyle/>
          <a:p>
            <a:r>
              <a:rPr lang="es-AR" sz="2800" dirty="0"/>
              <a:t>No es lo mismo que un grupo de amigos aficionados a la cocina inviten a algunos comensales a una velada privada, incluso si les cobraran por esos alimentos, que un establecimiento sea abierto al público en general para venderle alimentos. Este caso del grupo de amigos guarda cierta similitud con aquellos de las asociaciones afectivas que recibirían un trato más permisivo a la hora de sopesar una posible interferencia estatal para proteger el derecho de igualdad de trato.</a:t>
            </a:r>
          </a:p>
        </p:txBody>
      </p:sp>
    </p:spTree>
    <p:extLst>
      <p:ext uri="{BB962C8B-B14F-4D97-AF65-F5344CB8AC3E}">
        <p14:creationId xmlns:p14="http://schemas.microsoft.com/office/powerpoint/2010/main" val="253021801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AR" sz="3200" dirty="0"/>
              <a:t>La autonomía personal es un valor demasiado importante y tan fundamental en una democracia liberal que la interferencia estatal con ella debe estar fuertemente justificada y, en alguna medida, esa justificación debería estar relacionada con la protección de la propia autonomía personal.</a:t>
            </a:r>
          </a:p>
        </p:txBody>
      </p:sp>
    </p:spTree>
    <p:extLst>
      <p:ext uri="{BB962C8B-B14F-4D97-AF65-F5344CB8AC3E}">
        <p14:creationId xmlns:p14="http://schemas.microsoft.com/office/powerpoint/2010/main" val="73625653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r>
              <a:rPr lang="es-AR" sz="2800" dirty="0"/>
              <a:t>Quien discrimina evidencia prejuicios, preconceptos sobre tales o cuales preferencias o aptitudes, desprecio hacia la persona humana, su semejante, igual en dignidad y derechos. La discriminación es, por tanto, un signo de falta de educación, cultura y desarrollo. Una muestra de salvajismo.</a:t>
            </a:r>
          </a:p>
          <a:p>
            <a:endParaRPr lang="es-AR" sz="2800" dirty="0"/>
          </a:p>
          <a:p>
            <a:r>
              <a:rPr lang="pt-BR" dirty="0"/>
              <a:t>Mosset Iturraspe, Jorge, Derecho a la no </a:t>
            </a:r>
            <a:r>
              <a:rPr lang="es-ES_tradnl" dirty="0"/>
              <a:t>discriminación</a:t>
            </a:r>
            <a:r>
              <a:rPr lang="es-AR" dirty="0"/>
              <a:t>. Daño por discriminación, en Liber Amicorum en homenaje al prof. Dr. Luis Moisset de Espanés, Córdoba, ed, Advocatus, 2010, t. II, pág. 539</a:t>
            </a:r>
          </a:p>
          <a:p>
            <a:endParaRPr lang="es-AR" dirty="0"/>
          </a:p>
          <a:p>
            <a:endParaRPr lang="es-AR" dirty="0"/>
          </a:p>
          <a:p>
            <a:endParaRPr lang="es-AR" dirty="0"/>
          </a:p>
        </p:txBody>
      </p:sp>
    </p:spTree>
    <p:extLst>
      <p:ext uri="{BB962C8B-B14F-4D97-AF65-F5344CB8AC3E}">
        <p14:creationId xmlns:p14="http://schemas.microsoft.com/office/powerpoint/2010/main" val="397171326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xmlns="" id="{F86FA3B5-2198-4909-938B-6357F7EB0916}"/>
              </a:ext>
            </a:extLst>
          </p:cNvPr>
          <p:cNvSpPr>
            <a:spLocks noGrp="1"/>
          </p:cNvSpPr>
          <p:nvPr>
            <p:ph idx="1"/>
          </p:nvPr>
        </p:nvSpPr>
        <p:spPr>
          <a:xfrm>
            <a:off x="107505" y="1719070"/>
            <a:ext cx="8681388" cy="5022297"/>
          </a:xfrm>
        </p:spPr>
        <p:txBody>
          <a:bodyPr>
            <a:normAutofit/>
          </a:bodyPr>
          <a:lstStyle/>
          <a:p>
            <a:r>
              <a:rPr lang="es-AR" dirty="0"/>
              <a:t>Un caso ante la Suprema Corte de la provincia de Santa Fe</a:t>
            </a:r>
          </a:p>
          <a:p>
            <a:r>
              <a:rPr lang="es-AR" dirty="0"/>
              <a:t>10/2/2016, LA LEY2016-C, pág. 420 – DJ 20/07/2016, pág. 29 Cita Online: AR/JUR/5435/2016</a:t>
            </a:r>
          </a:p>
          <a:p>
            <a:endParaRPr lang="es-AR" dirty="0"/>
          </a:p>
          <a:p>
            <a:r>
              <a:rPr lang="es-AR" dirty="0"/>
              <a:t>Una docente impugnó el acto de ‘’inaptitud’’ psicofísica que la junta médica con base en un problema psíquico que según el Ministerio respectivo le aquejaba. Ella sostuvo que se fundaba, exclusivamente, en su orientación sexual, desde que no existía tal enfermedad psíquica.</a:t>
            </a:r>
          </a:p>
          <a:p>
            <a:r>
              <a:rPr lang="es-AR" dirty="0"/>
              <a:t>Sostuvo que los considerandos del acto administrativo sólo se expresó como motivo la palabra "psiquiatría" sin ningún tipo de explicación sobre cuál es la patología incapacitante que a criterio ministerial padecía la docente. </a:t>
            </a:r>
          </a:p>
          <a:p>
            <a:r>
              <a:rPr lang="es-AR" dirty="0"/>
              <a:t>.  </a:t>
            </a:r>
          </a:p>
          <a:p>
            <a:endParaRPr lang="es-AR" dirty="0"/>
          </a:p>
          <a:p>
            <a:endParaRPr lang="es-AR" dirty="0"/>
          </a:p>
          <a:p>
            <a:endParaRPr lang="es-AR" dirty="0"/>
          </a:p>
        </p:txBody>
      </p:sp>
      <p:sp>
        <p:nvSpPr>
          <p:cNvPr id="3" name="Título 2">
            <a:extLst>
              <a:ext uri="{FF2B5EF4-FFF2-40B4-BE49-F238E27FC236}">
                <a16:creationId xmlns:a16="http://schemas.microsoft.com/office/drawing/2014/main" xmlns="" id="{91D18C84-6704-4903-825D-D73395D9AB15}"/>
              </a:ext>
            </a:extLst>
          </p:cNvPr>
          <p:cNvSpPr>
            <a:spLocks noGrp="1"/>
          </p:cNvSpPr>
          <p:nvPr>
            <p:ph type="title"/>
          </p:nvPr>
        </p:nvSpPr>
        <p:spPr/>
        <p:txBody>
          <a:bodyPr/>
          <a:lstStyle/>
          <a:p>
            <a:r>
              <a:rPr lang="es-AR" dirty="0"/>
              <a:t>Un EJEMPLO</a:t>
            </a:r>
          </a:p>
        </p:txBody>
      </p:sp>
    </p:spTree>
    <p:extLst>
      <p:ext uri="{BB962C8B-B14F-4D97-AF65-F5344CB8AC3E}">
        <p14:creationId xmlns:p14="http://schemas.microsoft.com/office/powerpoint/2010/main" val="14408549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xmlns="" id="{C0E48A23-6E2C-42A2-9F43-B611F1B477FA}"/>
              </a:ext>
            </a:extLst>
          </p:cNvPr>
          <p:cNvSpPr>
            <a:spLocks noGrp="1"/>
          </p:cNvSpPr>
          <p:nvPr>
            <p:ph idx="1"/>
          </p:nvPr>
        </p:nvSpPr>
        <p:spPr>
          <a:xfrm>
            <a:off x="380999" y="1719070"/>
            <a:ext cx="8407893" cy="5022297"/>
          </a:xfrm>
        </p:spPr>
        <p:txBody>
          <a:bodyPr>
            <a:normAutofit lnSpcReduction="10000"/>
          </a:bodyPr>
          <a:lstStyle/>
          <a:p>
            <a:r>
              <a:rPr lang="es-AR" sz="2400" dirty="0"/>
              <a:t>Por lo demás, no poseía antecedentes respecto de haber solicitado licencias por enfermedad por dolencias psiquiátricas </a:t>
            </a:r>
          </a:p>
          <a:p>
            <a:r>
              <a:rPr lang="es-AR" sz="2400" dirty="0"/>
              <a:t>Pese a emitir el mencionado "inapto" por supuestos motivos psicológicos, la Administración le permitió seguir trabajando durante siete años, hasta que en 2001, sin dar motivo alguno, emitió un nuevo dictamen que la considera "apta“.</a:t>
            </a:r>
          </a:p>
          <a:p>
            <a:endParaRPr lang="es-AR" sz="2400" dirty="0"/>
          </a:p>
          <a:p>
            <a:r>
              <a:rPr lang="es-AR" sz="2400" dirty="0"/>
              <a:t>Tribunal de grado: "el inapto discernido por los profesionales de la salud se fundó en </a:t>
            </a:r>
            <a:r>
              <a:rPr lang="es-AR" sz="2400" i="1" dirty="0"/>
              <a:t>razones técnicas</a:t>
            </a:r>
            <a:r>
              <a:rPr lang="es-AR" sz="2400" dirty="0"/>
              <a:t>, que pueden o no compartirse, pero no permiten tener por acreditada una discriminación por orientación sexual".  </a:t>
            </a:r>
          </a:p>
          <a:p>
            <a:endParaRPr lang="es-AR" dirty="0"/>
          </a:p>
          <a:p>
            <a:pPr marL="45720" indent="0">
              <a:buNone/>
            </a:pPr>
            <a:endParaRPr lang="es-AR" dirty="0"/>
          </a:p>
          <a:p>
            <a:endParaRPr lang="es-AR" dirty="0"/>
          </a:p>
          <a:p>
            <a:endParaRPr lang="es-AR" dirty="0"/>
          </a:p>
          <a:p>
            <a:endParaRPr lang="es-AR" dirty="0"/>
          </a:p>
        </p:txBody>
      </p:sp>
    </p:spTree>
    <p:extLst>
      <p:ext uri="{BB962C8B-B14F-4D97-AF65-F5344CB8AC3E}">
        <p14:creationId xmlns:p14="http://schemas.microsoft.com/office/powerpoint/2010/main" val="90316229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xmlns="" id="{7D481EEE-B9FE-4064-B319-F340C3C84004}"/>
              </a:ext>
            </a:extLst>
          </p:cNvPr>
          <p:cNvSpPr>
            <a:spLocks noGrp="1"/>
          </p:cNvSpPr>
          <p:nvPr>
            <p:ph idx="1"/>
          </p:nvPr>
        </p:nvSpPr>
        <p:spPr>
          <a:xfrm>
            <a:off x="380999" y="1719070"/>
            <a:ext cx="8407893" cy="5022297"/>
          </a:xfrm>
        </p:spPr>
        <p:txBody>
          <a:bodyPr>
            <a:normAutofit/>
          </a:bodyPr>
          <a:lstStyle/>
          <a:p>
            <a:r>
              <a:rPr lang="es-AR" dirty="0"/>
              <a:t>SC Santa Fe</a:t>
            </a:r>
          </a:p>
          <a:p>
            <a:r>
              <a:rPr lang="es-AR" dirty="0"/>
              <a:t>Tal conclusión, en las particulares circunstancias del caso, resulta dogmática e insuficiente al no reposar en un análisis completo de las constancias de la causa, en una indagación que vaya más allá de la literalidad del documento de fecha 30.09.94</a:t>
            </a:r>
          </a:p>
          <a:p>
            <a:endParaRPr lang="es-AR" dirty="0"/>
          </a:p>
          <a:p>
            <a:r>
              <a:rPr lang="es-AR" dirty="0"/>
              <a:t>La Corte Suprema de Justicia de la Nación ha afirmado que 'la naturaleza eminentemente subjetiva del vicio de desviación de poder exige un esfuerzo para su acreditación, admisible, sin embargo por vía de presunciones en tanto condicionamientos mayores se traducirían, dada la naturaleza del defecto referido, en una verdadera prueba 'diabólica' (Fallos315-II:1361)".</a:t>
            </a:r>
          </a:p>
          <a:p>
            <a:endParaRPr lang="es-AR" dirty="0"/>
          </a:p>
        </p:txBody>
      </p:sp>
    </p:spTree>
    <p:extLst>
      <p:ext uri="{BB962C8B-B14F-4D97-AF65-F5344CB8AC3E}">
        <p14:creationId xmlns:p14="http://schemas.microsoft.com/office/powerpoint/2010/main" val="38134773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xmlns="" id="{A9353497-8186-4F9D-8709-B8464012722E}"/>
              </a:ext>
            </a:extLst>
          </p:cNvPr>
          <p:cNvSpPr>
            <a:spLocks noGrp="1"/>
          </p:cNvSpPr>
          <p:nvPr>
            <p:ph idx="1"/>
          </p:nvPr>
        </p:nvSpPr>
        <p:spPr>
          <a:xfrm>
            <a:off x="380999" y="1719070"/>
            <a:ext cx="8407893" cy="4878281"/>
          </a:xfrm>
        </p:spPr>
        <p:txBody>
          <a:bodyPr>
            <a:normAutofit/>
          </a:bodyPr>
          <a:lstStyle/>
          <a:p>
            <a:r>
              <a:rPr lang="es-AR" dirty="0"/>
              <a:t>La CSN in re "Sisnero" (20/5/2014) afirmó: "la discriminación no suele manifestarse de forma abierta y claramente identificable, de allí que su prueba con frecuencia resulte compleja. Lo más habitual es que la discriminación sea una acción más presunta que patente, y difícil de demostrar ya que normalmente el motivo subyacente a la diferencia de trato está en la mente de su autor". En estas situaciones, para la parte que invoca un acto discriminatorio, es suficiente con "la acreditación de hechos que, prima facie evaluados, resulten idóneos para inducir su existencia, caso en el cual corresponderá al demandado a quien se reprocha la comisión de trato impugnado, la prueba de que éste tuvo como causa un motivo objetivo y razonable ajeno a la discriminación" (ver también Fallos 334:1387).</a:t>
            </a:r>
          </a:p>
          <a:p>
            <a:endParaRPr lang="es-AR" dirty="0"/>
          </a:p>
        </p:txBody>
      </p:sp>
    </p:spTree>
    <p:extLst>
      <p:ext uri="{BB962C8B-B14F-4D97-AF65-F5344CB8AC3E}">
        <p14:creationId xmlns:p14="http://schemas.microsoft.com/office/powerpoint/2010/main" val="237278157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xmlns="" id="{20156A3B-3576-4060-81C4-64A0E0373635}"/>
              </a:ext>
            </a:extLst>
          </p:cNvPr>
          <p:cNvSpPr>
            <a:spLocks noGrp="1"/>
          </p:cNvSpPr>
          <p:nvPr>
            <p:ph type="title"/>
          </p:nvPr>
        </p:nvSpPr>
        <p:spPr>
          <a:xfrm>
            <a:off x="395536" y="3212976"/>
            <a:ext cx="8381260" cy="2088232"/>
          </a:xfrm>
          <a:solidFill>
            <a:schemeClr val="bg1"/>
          </a:solidFill>
        </p:spPr>
        <p:txBody>
          <a:bodyPr/>
          <a:lstStyle/>
          <a:p>
            <a:r>
              <a:rPr lang="es-AR" dirty="0">
                <a:solidFill>
                  <a:schemeClr val="tx1"/>
                </a:solidFill>
              </a:rPr>
              <a:t>¿QUÉ DECIR DE LA RESPONSABILIDAD DEL ESTADO POR NO TOMAR ACCIONES POSITIVAS? </a:t>
            </a:r>
          </a:p>
        </p:txBody>
      </p:sp>
    </p:spTree>
    <p:extLst>
      <p:ext uri="{BB962C8B-B14F-4D97-AF65-F5344CB8AC3E}">
        <p14:creationId xmlns:p14="http://schemas.microsoft.com/office/powerpoint/2010/main" val="190374980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p:cNvSpPr>
            <a:spLocks noGrp="1"/>
          </p:cNvSpPr>
          <p:nvPr>
            <p:ph type="body" idx="1"/>
          </p:nvPr>
        </p:nvSpPr>
        <p:spPr>
          <a:xfrm>
            <a:off x="107504" y="1772816"/>
            <a:ext cx="8856984" cy="4896544"/>
          </a:xfrm>
        </p:spPr>
        <p:txBody>
          <a:bodyPr>
            <a:normAutofit fontScale="92500" lnSpcReduction="10000"/>
          </a:bodyPr>
          <a:lstStyle/>
          <a:p>
            <a:r>
              <a:rPr lang="es-AR" sz="2800" dirty="0"/>
              <a:t>25/2/2015; el tribunal n° 15 de la CABA concedió, en una medida cautelar, un subsidio que debe ser pagado por el gobierno de la ciudad, a una persona transexual, con base en la demora excesiva en hacer efectiva una acción que garantice la identidad de género, la autonomía, la libertad y la dignidad de la persona humana; se adujo que el daño era previsible en razón de la especial vulnerabilidad del grupo de personas « trans ».</a:t>
            </a:r>
          </a:p>
          <a:p>
            <a:r>
              <a:rPr lang="es-AR" sz="2800" dirty="0"/>
              <a:t> La decisión fue anulada por la cámara de apelación y, actualmente se encuentra a decisión de la Corte Suprema de la CABA. </a:t>
            </a:r>
          </a:p>
          <a:p>
            <a:endParaRPr lang="fr-FR" dirty="0"/>
          </a:p>
        </p:txBody>
      </p:sp>
    </p:spTree>
    <p:extLst>
      <p:ext uri="{BB962C8B-B14F-4D97-AF65-F5344CB8AC3E}">
        <p14:creationId xmlns:p14="http://schemas.microsoft.com/office/powerpoint/2010/main" val="91070262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p:cNvSpPr>
            <a:spLocks noGrp="1"/>
          </p:cNvSpPr>
          <p:nvPr>
            <p:ph type="body" idx="1"/>
          </p:nvPr>
        </p:nvSpPr>
        <p:spPr>
          <a:xfrm>
            <a:off x="251520" y="1628800"/>
            <a:ext cx="8640960" cy="5040560"/>
          </a:xfrm>
        </p:spPr>
        <p:txBody>
          <a:bodyPr>
            <a:normAutofit lnSpcReduction="10000"/>
          </a:bodyPr>
          <a:lstStyle/>
          <a:p>
            <a:r>
              <a:rPr lang="es-AR" sz="3200" dirty="0"/>
              <a:t>Proyecto de ley, conocido bajo el título « </a:t>
            </a:r>
            <a:r>
              <a:rPr lang="es-AR" sz="3200" i="1" dirty="0"/>
              <a:t>reconocer es reparar</a:t>
            </a:r>
            <a:r>
              <a:rPr lang="es-AR" sz="3200" dirty="0"/>
              <a:t> » que propone una indemnización similar, presentado al congreso en mayo de  2016, en favor de personas travestis et trans víctimas de la violencia institucional causada por las fuerzas de seguridad (policía y otras).   </a:t>
            </a:r>
          </a:p>
          <a:p>
            <a:r>
              <a:rPr lang="es-AR" sz="3200" dirty="0"/>
              <a:t>Expediente</a:t>
            </a:r>
            <a:r>
              <a:rPr lang="es-AR" sz="3200" b="1" dirty="0"/>
              <a:t> </a:t>
            </a:r>
            <a:r>
              <a:rPr lang="es-AR" sz="3200" dirty="0"/>
              <a:t>2526-D-2016</a:t>
            </a:r>
            <a:r>
              <a:rPr lang="fr-FR" sz="3200" dirty="0"/>
              <a:t>, </a:t>
            </a:r>
            <a:r>
              <a:rPr lang="fr-FR" sz="3200" u="sng" dirty="0">
                <a:hlinkClick r:id="rId2"/>
              </a:rPr>
              <a:t>http://www.diputados.gov.ar/proyectos/proyectoTP.jsp?id=185737</a:t>
            </a:r>
            <a:r>
              <a:rPr lang="fr-FR" dirty="0"/>
              <a:t>.</a:t>
            </a:r>
            <a:r>
              <a:rPr lang="fr-FR" b="1" dirty="0"/>
              <a:t> </a:t>
            </a:r>
            <a:endParaRPr lang="es-AR" dirty="0"/>
          </a:p>
          <a:p>
            <a:endParaRPr lang="fr-FR" dirty="0"/>
          </a:p>
        </p:txBody>
      </p:sp>
    </p:spTree>
    <p:extLst>
      <p:ext uri="{BB962C8B-B14F-4D97-AF65-F5344CB8AC3E}">
        <p14:creationId xmlns:p14="http://schemas.microsoft.com/office/powerpoint/2010/main" val="211873945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xmlns="" id="{A21101FA-D74B-4C9F-B1CB-8B607FE30A69}"/>
              </a:ext>
            </a:extLst>
          </p:cNvPr>
          <p:cNvSpPr>
            <a:spLocks noGrp="1"/>
          </p:cNvSpPr>
          <p:nvPr>
            <p:ph type="title"/>
          </p:nvPr>
        </p:nvSpPr>
        <p:spPr>
          <a:xfrm>
            <a:off x="467544" y="2924944"/>
            <a:ext cx="8381260" cy="1054394"/>
          </a:xfrm>
          <a:solidFill>
            <a:schemeClr val="bg1"/>
          </a:solidFill>
        </p:spPr>
        <p:txBody>
          <a:bodyPr/>
          <a:lstStyle/>
          <a:p>
            <a:r>
              <a:rPr lang="es-AR" dirty="0">
                <a:solidFill>
                  <a:schemeClr val="tx1"/>
                </a:solidFill>
              </a:rPr>
              <a:t>SERVICIOS DE HOTELERÍA</a:t>
            </a:r>
          </a:p>
        </p:txBody>
      </p:sp>
    </p:spTree>
    <p:extLst>
      <p:ext uri="{BB962C8B-B14F-4D97-AF65-F5344CB8AC3E}">
        <p14:creationId xmlns:p14="http://schemas.microsoft.com/office/powerpoint/2010/main" val="311620285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xmlns="" id="{5B862B8E-A772-4D63-BF2A-6FB115487F34}"/>
              </a:ext>
            </a:extLst>
          </p:cNvPr>
          <p:cNvSpPr>
            <a:spLocks noGrp="1"/>
          </p:cNvSpPr>
          <p:nvPr>
            <p:ph idx="1"/>
          </p:nvPr>
        </p:nvSpPr>
        <p:spPr/>
        <p:txBody>
          <a:bodyPr/>
          <a:lstStyle/>
          <a:p>
            <a:r>
              <a:rPr lang="es-AR" dirty="0"/>
              <a:t>Similitud con el caso Irlandés</a:t>
            </a:r>
          </a:p>
          <a:p>
            <a:r>
              <a:rPr lang="es-AR" b="1" dirty="0"/>
              <a:t>CNCiv, SalaH, 16/12/2016, Cita Online: AR/JUR/92932/2016</a:t>
            </a:r>
          </a:p>
          <a:p>
            <a:endParaRPr lang="es-AR" dirty="0"/>
          </a:p>
          <a:p>
            <a:r>
              <a:rPr lang="es-AR" sz="2400" dirty="0"/>
              <a:t>Hechos</a:t>
            </a:r>
          </a:p>
          <a:p>
            <a:endParaRPr lang="es-AR" sz="2400" dirty="0"/>
          </a:p>
          <a:p>
            <a:r>
              <a:rPr lang="es-AR" sz="2400" dirty="0"/>
              <a:t>El actor efectuó con antelación una reserva de una suite en el hotel de la demandada y abonó la totalidad de la tarifa. Al presentarse con su pareja en el establecimiento —para agasajarlo por su cumpleaños— le prohibieron el ingreso por tratarse de una pareja del mismo sexo</a:t>
            </a:r>
          </a:p>
        </p:txBody>
      </p:sp>
    </p:spTree>
    <p:extLst>
      <p:ext uri="{BB962C8B-B14F-4D97-AF65-F5344CB8AC3E}">
        <p14:creationId xmlns:p14="http://schemas.microsoft.com/office/powerpoint/2010/main" val="278593172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xmlns="" id="{692CCFCF-ED5E-4519-91F7-D573F411104F}"/>
              </a:ext>
            </a:extLst>
          </p:cNvPr>
          <p:cNvSpPr>
            <a:spLocks noGrp="1"/>
          </p:cNvSpPr>
          <p:nvPr>
            <p:ph idx="1"/>
          </p:nvPr>
        </p:nvSpPr>
        <p:spPr/>
        <p:txBody>
          <a:bodyPr>
            <a:normAutofit lnSpcReduction="10000"/>
          </a:bodyPr>
          <a:lstStyle/>
          <a:p>
            <a:r>
              <a:rPr lang="es-AR" sz="2400" dirty="0"/>
              <a:t>En Fundación Mujeres en Igualdad y otro c. Freddo S.A., 16/12/2002, el tribunal señaló  </a:t>
            </a:r>
            <a:r>
              <a:rPr lang="es-AR" sz="2400" dirty="0">
                <a:solidFill>
                  <a:srgbClr val="C00000"/>
                </a:solidFill>
              </a:rPr>
              <a:t>que la famosa nota a pie de página número 4 del caso “Carolene Products</a:t>
            </a:r>
            <a:r>
              <a:rPr lang="es-AR" sz="2400" dirty="0"/>
              <a:t>” (304 U.S. 144, 152, N° 4), resuelto por la Suprema Corte de Estados Unidos en </a:t>
            </a:r>
            <a:r>
              <a:rPr lang="es-AR" sz="2400" dirty="0">
                <a:solidFill>
                  <a:srgbClr val="C00000"/>
                </a:solidFill>
              </a:rPr>
              <a:t>1938</a:t>
            </a:r>
            <a:r>
              <a:rPr lang="es-AR" sz="2400" dirty="0"/>
              <a:t>, formó parte de una línea de pensamiento tendiente hacia una nueva percepción de cuál sería el papel adecuado a jugar por los tribunales federales. En dicha nota, el magistrado Stone sugirió que la legislación, cuando era cuestionada por determinado tipo de pretensiones constitucionales, quizás no merecería la misma deferencia que la inmensa mayoría de la legislación</a:t>
            </a:r>
          </a:p>
        </p:txBody>
      </p:sp>
      <p:sp>
        <p:nvSpPr>
          <p:cNvPr id="3" name="Título 2">
            <a:extLst>
              <a:ext uri="{FF2B5EF4-FFF2-40B4-BE49-F238E27FC236}">
                <a16:creationId xmlns:a16="http://schemas.microsoft.com/office/drawing/2014/main" xmlns="" id="{D8BCD6BC-6040-48B5-811D-C994C511CC8C}"/>
              </a:ext>
            </a:extLst>
          </p:cNvPr>
          <p:cNvSpPr>
            <a:spLocks noGrp="1"/>
          </p:cNvSpPr>
          <p:nvPr>
            <p:ph type="title"/>
          </p:nvPr>
        </p:nvSpPr>
        <p:spPr/>
        <p:txBody>
          <a:bodyPr/>
          <a:lstStyle/>
          <a:p>
            <a:r>
              <a:rPr lang="es-AR" dirty="0"/>
              <a:t>CRITERIOS DE INTERPRETACIÓN</a:t>
            </a:r>
          </a:p>
        </p:txBody>
      </p:sp>
    </p:spTree>
    <p:extLst>
      <p:ext uri="{BB962C8B-B14F-4D97-AF65-F5344CB8AC3E}">
        <p14:creationId xmlns:p14="http://schemas.microsoft.com/office/powerpoint/2010/main" val="381318639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07504" y="1556792"/>
            <a:ext cx="8856983" cy="5040559"/>
          </a:xfrm>
        </p:spPr>
        <p:txBody>
          <a:bodyPr>
            <a:normAutofit/>
          </a:bodyPr>
          <a:lstStyle/>
          <a:p>
            <a:r>
              <a:rPr lang="es-AR" sz="2200" dirty="0"/>
              <a:t>Por  un lado, un derecho que no distinguiese las diversas situaciones sería un derecho impensable, porque no dispondría nada. </a:t>
            </a:r>
          </a:p>
          <a:p>
            <a:r>
              <a:rPr lang="es-AR" sz="2200" dirty="0"/>
              <a:t>Por el otro, la igualdad de tratamiento en el sentido de negación de la arbitrariedad es inmanente a toda idea de reglamentación preventiva y general del conflicto de intereses: las diferencias legislativas deben ser razonables, en el sentido de expresar una funcionalidad que ordene, y no pueden ser entre sí contradictorias, respondiéndose así a dos principios: racionalidad y coheren</a:t>
            </a:r>
            <a:r>
              <a:rPr lang="es-AR" dirty="0"/>
              <a:t>cia</a:t>
            </a:r>
          </a:p>
          <a:p>
            <a:endParaRPr lang="es-AR" dirty="0"/>
          </a:p>
          <a:p>
            <a:r>
              <a:rPr lang="it-IT" sz="1700" dirty="0"/>
              <a:t>Carusi, Donato, Il principio di eguaglianza nel diritto civile: vecchie e nuove prospettive, en Morozzo della Rocca, Paolo (a cura di) Principio di uguaglianza e divieto di compiere atti discriminatori, Napoli, ed. Scientifiche Italiane, 2002, pág. 7.</a:t>
            </a:r>
          </a:p>
        </p:txBody>
      </p:sp>
    </p:spTree>
    <p:extLst>
      <p:ext uri="{BB962C8B-B14F-4D97-AF65-F5344CB8AC3E}">
        <p14:creationId xmlns:p14="http://schemas.microsoft.com/office/powerpoint/2010/main" val="171859326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xmlns="" id="{6501740B-E858-481D-9475-D2C38E8C7674}"/>
              </a:ext>
            </a:extLst>
          </p:cNvPr>
          <p:cNvSpPr>
            <a:spLocks noGrp="1"/>
          </p:cNvSpPr>
          <p:nvPr>
            <p:ph idx="1"/>
          </p:nvPr>
        </p:nvSpPr>
        <p:spPr/>
        <p:txBody>
          <a:bodyPr/>
          <a:lstStyle/>
          <a:p>
            <a:r>
              <a:rPr lang="es-AR" sz="2800" dirty="0">
                <a:solidFill>
                  <a:srgbClr val="C00000"/>
                </a:solidFill>
              </a:rPr>
              <a:t> Concretamente sugirió la existencia de categorías respecto de las cuales no sería apropiada la presunción general de constitucionalidad de las leyes</a:t>
            </a:r>
            <a:r>
              <a:rPr lang="es-AR" sz="2800" dirty="0"/>
              <a:t>. La cuestión de cuándo y cómo determinadas pretensiones constitucionales dan lugar a un examen judicial especial se constituyó en una preocupación esencial de la teoría constitucional a partir de ese momento.</a:t>
            </a:r>
          </a:p>
          <a:p>
            <a:endParaRPr lang="es-AR" dirty="0"/>
          </a:p>
        </p:txBody>
      </p:sp>
    </p:spTree>
    <p:extLst>
      <p:ext uri="{BB962C8B-B14F-4D97-AF65-F5344CB8AC3E}">
        <p14:creationId xmlns:p14="http://schemas.microsoft.com/office/powerpoint/2010/main" val="312146373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xmlns="" id="{C51CBE0E-FB86-4F62-9C3D-5E7E5A3BCBB9}"/>
              </a:ext>
            </a:extLst>
          </p:cNvPr>
          <p:cNvSpPr>
            <a:spLocks noGrp="1"/>
          </p:cNvSpPr>
          <p:nvPr>
            <p:ph idx="1"/>
          </p:nvPr>
        </p:nvSpPr>
        <p:spPr>
          <a:xfrm>
            <a:off x="380999" y="1719070"/>
            <a:ext cx="8407893" cy="4806273"/>
          </a:xfrm>
        </p:spPr>
        <p:txBody>
          <a:bodyPr>
            <a:normAutofit/>
          </a:bodyPr>
          <a:lstStyle/>
          <a:p>
            <a:r>
              <a:rPr lang="es-AR" dirty="0"/>
              <a:t>El primer párrafo, añadido a sugerencia del Presidente del Supremo Tribunal Hughes, apunta a la necesidad de un </a:t>
            </a:r>
            <a:r>
              <a:rPr lang="es-AR" dirty="0">
                <a:solidFill>
                  <a:srgbClr val="C00000"/>
                </a:solidFill>
              </a:rPr>
              <a:t>examen judicial mayor </a:t>
            </a:r>
            <a:r>
              <a:rPr lang="es-AR" dirty="0"/>
              <a:t>cuando están en juego derechos explícitamente mencionados en el texto de la Constitución. </a:t>
            </a:r>
          </a:p>
          <a:p>
            <a:r>
              <a:rPr lang="es-AR" dirty="0"/>
              <a:t>El segundo párrafo habla de un posible examen </a:t>
            </a:r>
            <a:r>
              <a:rPr lang="es-AR" dirty="0">
                <a:solidFill>
                  <a:srgbClr val="C00000"/>
                </a:solidFill>
              </a:rPr>
              <a:t>especial</a:t>
            </a:r>
            <a:r>
              <a:rPr lang="es-AR" dirty="0"/>
              <a:t> cuando las actividades de otros poderes públicos interfieran “aquellos procesos políticos respecto de los cuales puede esperarse ordinariamente que produzcan la derogación de la legislación poco deseable. </a:t>
            </a:r>
          </a:p>
          <a:p>
            <a:r>
              <a:rPr lang="es-AR" dirty="0"/>
              <a:t>El párrafo tercero es el más vigoroso, pues sugiere que el prejuicio dirigido contra “minorías aisladas y disgregadas” debería también dar lugar a un “examen judicial </a:t>
            </a:r>
            <a:r>
              <a:rPr lang="es-AR" dirty="0">
                <a:solidFill>
                  <a:srgbClr val="C00000"/>
                </a:solidFill>
              </a:rPr>
              <a:t>más cuidadoso</a:t>
            </a:r>
            <a:r>
              <a:rPr lang="es-AR" dirty="0"/>
              <a:t>, y citó en su apoyo precedentes que habían invalidado leyes discriminatorias sobre la base de la raza, religión u origen nacional.</a:t>
            </a:r>
          </a:p>
          <a:p>
            <a:endParaRPr lang="es-AR" dirty="0"/>
          </a:p>
        </p:txBody>
      </p:sp>
    </p:spTree>
    <p:extLst>
      <p:ext uri="{BB962C8B-B14F-4D97-AF65-F5344CB8AC3E}">
        <p14:creationId xmlns:p14="http://schemas.microsoft.com/office/powerpoint/2010/main" val="267498817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xmlns="" id="{64BBC963-060A-4807-94EE-5706E758B870}"/>
              </a:ext>
            </a:extLst>
          </p:cNvPr>
          <p:cNvSpPr>
            <a:spLocks noGrp="1"/>
          </p:cNvSpPr>
          <p:nvPr>
            <p:ph idx="1"/>
          </p:nvPr>
        </p:nvSpPr>
        <p:spPr>
          <a:xfrm>
            <a:off x="467544" y="2276872"/>
            <a:ext cx="8407893" cy="3366113"/>
          </a:xfrm>
        </p:spPr>
        <p:txBody>
          <a:bodyPr>
            <a:normAutofit/>
          </a:bodyPr>
          <a:lstStyle/>
          <a:p>
            <a:r>
              <a:rPr lang="es-AR" sz="2800" dirty="0"/>
              <a:t>Dicha nota, al señalar que la discriminación contra algunos grupos o derechos debía poner en marcha una sensibilidad judicial especial, </a:t>
            </a:r>
            <a:r>
              <a:rPr lang="es-AR" sz="2800" dirty="0">
                <a:solidFill>
                  <a:srgbClr val="C00000"/>
                </a:solidFill>
              </a:rPr>
              <a:t>simboliza la lucha del tribunal desde finales de los años treinta por terminar con la tradición anterior de intervención judicial que tenía como premisa la libertad contractual </a:t>
            </a:r>
          </a:p>
        </p:txBody>
      </p:sp>
    </p:spTree>
    <p:extLst>
      <p:ext uri="{BB962C8B-B14F-4D97-AF65-F5344CB8AC3E}">
        <p14:creationId xmlns:p14="http://schemas.microsoft.com/office/powerpoint/2010/main" val="200719515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xmlns="" id="{E8D8BB74-7A6D-4DFE-8A25-7103A599B254}"/>
              </a:ext>
            </a:extLst>
          </p:cNvPr>
          <p:cNvSpPr>
            <a:spLocks noGrp="1"/>
          </p:cNvSpPr>
          <p:nvPr>
            <p:ph idx="1"/>
          </p:nvPr>
        </p:nvSpPr>
        <p:spPr>
          <a:xfrm>
            <a:off x="380999" y="1719070"/>
            <a:ext cx="8407893" cy="4878281"/>
          </a:xfrm>
        </p:spPr>
        <p:txBody>
          <a:bodyPr>
            <a:normAutofit/>
          </a:bodyPr>
          <a:lstStyle/>
          <a:p>
            <a:r>
              <a:rPr lang="es-AR" dirty="0"/>
              <a:t>Las leyes que </a:t>
            </a:r>
            <a:r>
              <a:rPr lang="es-AR" dirty="0">
                <a:solidFill>
                  <a:srgbClr val="C00000"/>
                </a:solidFill>
              </a:rPr>
              <a:t>discriminan en perjuicio de las “clases sospechosas” </a:t>
            </a:r>
            <a:r>
              <a:rPr lang="es-AR" dirty="0"/>
              <a:t>(“suspect classification”), o invaden un derecho “fundamental” deben pasar un test muy especial, denominado </a:t>
            </a:r>
            <a:r>
              <a:rPr lang="es-AR" dirty="0">
                <a:solidFill>
                  <a:srgbClr val="C00000"/>
                </a:solidFill>
              </a:rPr>
              <a:t>“escrutinio riguroso</a:t>
            </a:r>
            <a:r>
              <a:rPr lang="es-AR" dirty="0"/>
              <a:t>” (“strict scrutiny”) o la prueba de las “libertades preferidas”.</a:t>
            </a:r>
          </a:p>
          <a:p>
            <a:r>
              <a:rPr lang="es-AR" dirty="0"/>
              <a:t> En cambio, las restantes leyes deben afrontar un test más simple, el de racionalidad, es decir, determinar si son al menos razonables. </a:t>
            </a:r>
          </a:p>
          <a:p>
            <a:r>
              <a:rPr lang="es-AR" dirty="0"/>
              <a:t>Así, por ejemplo, en el caso de los extranjeros, la Suprema Corte entendió que las clasificaciones basadas en la extranjería son intrínsecamente sospechosas y están sujetas a un escrutinio judicial atento; se agregó que los extranjeros debían considerarse como “un acabado ejemplo de una minoría no homogénea y aislada para la cual era apropiada la mayor preocupación judicial” </a:t>
            </a:r>
          </a:p>
        </p:txBody>
      </p:sp>
    </p:spTree>
    <p:extLst>
      <p:ext uri="{BB962C8B-B14F-4D97-AF65-F5344CB8AC3E}">
        <p14:creationId xmlns:p14="http://schemas.microsoft.com/office/powerpoint/2010/main" val="69648571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xmlns="" id="{118DD148-4104-453B-BE42-109DEF631A0C}"/>
              </a:ext>
            </a:extLst>
          </p:cNvPr>
          <p:cNvSpPr>
            <a:spLocks noGrp="1"/>
          </p:cNvSpPr>
          <p:nvPr>
            <p:ph idx="1"/>
          </p:nvPr>
        </p:nvSpPr>
        <p:spPr>
          <a:xfrm>
            <a:off x="380999" y="1628800"/>
            <a:ext cx="8407893" cy="4497679"/>
          </a:xfrm>
        </p:spPr>
        <p:txBody>
          <a:bodyPr>
            <a:normAutofit/>
          </a:bodyPr>
          <a:lstStyle/>
          <a:p>
            <a:r>
              <a:rPr lang="es-AR" sz="2400" dirty="0"/>
              <a:t>Si bien la Constitución Nacional garantiza la libertad de contratar, </a:t>
            </a:r>
            <a:r>
              <a:rPr lang="es-AR" sz="2400" dirty="0">
                <a:solidFill>
                  <a:srgbClr val="C00000"/>
                </a:solidFill>
              </a:rPr>
              <a:t>la prohibición de discriminar </a:t>
            </a:r>
            <a:r>
              <a:rPr lang="es-AR" sz="2400" dirty="0"/>
              <a:t>constituye un límite a dicha libertad, lo que obliga a utilizar un criterio neutro predicable por igual para las parejas heterosexuales u homosexuales –en el caso de las discriminaciones directas–así como a rechazar aquellos otros criterios que, aun cuando sean formalmente neutros, produzcan un resultado adverso para los integrantes de uno y otro sexo, en el supuesto de las denominadas discriminaciones indirectas o de impacto adverso. </a:t>
            </a:r>
          </a:p>
          <a:p>
            <a:endParaRPr lang="es-AR" sz="2400" dirty="0"/>
          </a:p>
          <a:p>
            <a:endParaRPr lang="es-AR" dirty="0"/>
          </a:p>
          <a:p>
            <a:endParaRPr lang="es-AR" dirty="0"/>
          </a:p>
          <a:p>
            <a:pPr marL="45720" indent="0">
              <a:buNone/>
            </a:pPr>
            <a:endParaRPr lang="es-AR" dirty="0"/>
          </a:p>
        </p:txBody>
      </p:sp>
    </p:spTree>
    <p:extLst>
      <p:ext uri="{BB962C8B-B14F-4D97-AF65-F5344CB8AC3E}">
        <p14:creationId xmlns:p14="http://schemas.microsoft.com/office/powerpoint/2010/main" val="339020478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xmlns="" id="{C615B982-7138-4D37-987C-159907D89F2D}"/>
              </a:ext>
            </a:extLst>
          </p:cNvPr>
          <p:cNvSpPr>
            <a:spLocks noGrp="1"/>
          </p:cNvSpPr>
          <p:nvPr>
            <p:ph idx="1"/>
          </p:nvPr>
        </p:nvSpPr>
        <p:spPr>
          <a:xfrm>
            <a:off x="380999" y="1719070"/>
            <a:ext cx="8407893" cy="4878281"/>
          </a:xfrm>
        </p:spPr>
        <p:txBody>
          <a:bodyPr>
            <a:normAutofit/>
          </a:bodyPr>
          <a:lstStyle/>
          <a:p>
            <a:r>
              <a:rPr lang="es-AR" dirty="0"/>
              <a:t>(1) La demandada afirma que no se ha considerado la condición sexual del actor, sino solamente que se trataba de una pareja de personas del mismo sexo. </a:t>
            </a:r>
          </a:p>
          <a:p>
            <a:r>
              <a:rPr lang="es-AR" dirty="0"/>
              <a:t>El argumento es poco atendible, pues va contra el sentido común. Es fácil inferir que si dos personas del mismo sexo pretenden ingresar a un albergue transitorio, seguramente se tratará de una pareja homosexual. </a:t>
            </a:r>
          </a:p>
          <a:p>
            <a:r>
              <a:rPr lang="es-AR" dirty="0"/>
              <a:t>Pero, aunque no fuera así, tampoco es factible diferenciar a las parejas por su orientación sexual. Menos aún en la Argentina, donde desde el 15 de julio de 2010 existe legislación que autoriza el matrimonio entre personas del mismo sexo. La demandada no puede sostener con éxito que quienes pueden casarse si lo desean, no están habilitados para ingresar juntos a un hotel</a:t>
            </a:r>
          </a:p>
        </p:txBody>
      </p:sp>
      <p:sp>
        <p:nvSpPr>
          <p:cNvPr id="3" name="Título 2">
            <a:extLst>
              <a:ext uri="{FF2B5EF4-FFF2-40B4-BE49-F238E27FC236}">
                <a16:creationId xmlns:a16="http://schemas.microsoft.com/office/drawing/2014/main" xmlns="" id="{297EF708-DCCF-4CF3-86D8-A693F0B6209A}"/>
              </a:ext>
            </a:extLst>
          </p:cNvPr>
          <p:cNvSpPr>
            <a:spLocks noGrp="1"/>
          </p:cNvSpPr>
          <p:nvPr>
            <p:ph type="title"/>
          </p:nvPr>
        </p:nvSpPr>
        <p:spPr/>
        <p:txBody>
          <a:bodyPr/>
          <a:lstStyle/>
          <a:p>
            <a:r>
              <a:rPr lang="es-AR" dirty="0"/>
              <a:t>EXIGENCIA DE ARGUMENTACIÓN LÓGICA</a:t>
            </a:r>
          </a:p>
        </p:txBody>
      </p:sp>
    </p:spTree>
    <p:extLst>
      <p:ext uri="{BB962C8B-B14F-4D97-AF65-F5344CB8AC3E}">
        <p14:creationId xmlns:p14="http://schemas.microsoft.com/office/powerpoint/2010/main" val="213975822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xmlns="" id="{6E057C4B-9D45-4472-92B9-EBE96FAC95A5}"/>
              </a:ext>
            </a:extLst>
          </p:cNvPr>
          <p:cNvSpPr>
            <a:spLocks noGrp="1"/>
          </p:cNvSpPr>
          <p:nvPr>
            <p:ph idx="1"/>
          </p:nvPr>
        </p:nvSpPr>
        <p:spPr/>
        <p:txBody>
          <a:bodyPr>
            <a:normAutofit lnSpcReduction="10000"/>
          </a:bodyPr>
          <a:lstStyle/>
          <a:p>
            <a:r>
              <a:rPr lang="es-AR" sz="2400" dirty="0"/>
              <a:t>(2) La demanda invoca en su apoyo la Ordenanza General n° 96 del año 1970 de la Provincia de Buenos Aires. Dice el Artículo 1°: “La presente Ordenanza General será de aplicación para los “Albergues por Hora”, “Alojamientos por Hora”, “Hoteles Alojamientos”, “Hoteles habilitados”, y todo otro Establecimiento cualquiera fuese su denominación que esté destinado a </a:t>
            </a:r>
            <a:r>
              <a:rPr lang="es-AR" sz="2400" dirty="0">
                <a:solidFill>
                  <a:srgbClr val="C00000"/>
                </a:solidFill>
              </a:rPr>
              <a:t>alojar parejas de distintos sexos</a:t>
            </a:r>
            <a:r>
              <a:rPr lang="es-AR" sz="2400" dirty="0"/>
              <a:t>, provistos o no de equipaje, por lapsos inferiores a veinticuatro (24) horas, y que se hallen exentos de cumplir la obligación de registrar documentos de identidad en el Libro de Registros de Pasajeros”.</a:t>
            </a:r>
          </a:p>
          <a:p>
            <a:endParaRPr lang="es-AR" dirty="0"/>
          </a:p>
        </p:txBody>
      </p:sp>
    </p:spTree>
    <p:extLst>
      <p:ext uri="{BB962C8B-B14F-4D97-AF65-F5344CB8AC3E}">
        <p14:creationId xmlns:p14="http://schemas.microsoft.com/office/powerpoint/2010/main" val="156206680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xmlns="" id="{CE8CA3B5-C1CD-4ED4-9338-D3F24D3ABAC2}"/>
              </a:ext>
            </a:extLst>
          </p:cNvPr>
          <p:cNvSpPr>
            <a:spLocks noGrp="1"/>
          </p:cNvSpPr>
          <p:nvPr>
            <p:ph idx="1"/>
          </p:nvPr>
        </p:nvSpPr>
        <p:spPr/>
        <p:txBody>
          <a:bodyPr>
            <a:normAutofit fontScale="92500"/>
          </a:bodyPr>
          <a:lstStyle/>
          <a:p>
            <a:r>
              <a:rPr lang="es-AR" sz="2400" dirty="0"/>
              <a:t>a) la Ordenanza es de 1970, y ha habido una fuerte evolución cultural y jurídica en contra de la discriminación y de los prejuicios;</a:t>
            </a:r>
          </a:p>
          <a:p>
            <a:r>
              <a:rPr lang="es-AR" sz="2400" dirty="0"/>
              <a:t> b) una ordenanza está claramente por debajo de la Constitución Nacional, de tratados internacionales, de leyes nacionales, y de una jurisprudencia que se orienta hacia la igualdad de derechos;</a:t>
            </a:r>
          </a:p>
          <a:p>
            <a:r>
              <a:rPr lang="es-AR" sz="2400" dirty="0"/>
              <a:t> c) no se intentó siquiera armonizarla con leyes posteriores: </a:t>
            </a:r>
          </a:p>
          <a:p>
            <a:r>
              <a:rPr lang="es-AR" sz="2400" dirty="0"/>
              <a:t>d) cuando se legisla una prohibición, la interpretación debe ser lo menos restrictiva posible, y siempre a favor del ejercicio de derechos fundamentales; </a:t>
            </a:r>
          </a:p>
        </p:txBody>
      </p:sp>
    </p:spTree>
    <p:extLst>
      <p:ext uri="{BB962C8B-B14F-4D97-AF65-F5344CB8AC3E}">
        <p14:creationId xmlns:p14="http://schemas.microsoft.com/office/powerpoint/2010/main" val="339247035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xmlns="" id="{DD15ABBF-44C9-4777-A484-3634F2CE8E60}"/>
              </a:ext>
            </a:extLst>
          </p:cNvPr>
          <p:cNvSpPr>
            <a:spLocks noGrp="1"/>
          </p:cNvSpPr>
          <p:nvPr>
            <p:ph idx="1"/>
          </p:nvPr>
        </p:nvSpPr>
        <p:spPr>
          <a:xfrm>
            <a:off x="251521" y="1719070"/>
            <a:ext cx="8537372" cy="4950289"/>
          </a:xfrm>
        </p:spPr>
        <p:txBody>
          <a:bodyPr>
            <a:normAutofit lnSpcReduction="10000"/>
          </a:bodyPr>
          <a:lstStyle/>
          <a:p>
            <a:r>
              <a:rPr lang="es-AR" sz="2400" dirty="0"/>
              <a:t>e) pudo arriesgarse la demandada a cometer una “infracción”, y de ser sancionada cuestionar con buenos argumentos su inconstitucionalidad. Más aún, el gerente del hotel admitió que “no conoce ningún caso por el que se haya multado a ningún hotel por permitir el ingreso a personas del mismo sexo” (ver fs.  8).</a:t>
            </a:r>
          </a:p>
          <a:p>
            <a:r>
              <a:rPr lang="es-AR" sz="2400" dirty="0"/>
              <a:t>Sostiene la demandada que el gerente del hotel no hace este tipo de razonamientos jurídicos o técnicos, librado a los abogados. El argumento es inatendible, pues el derecho se presume conocido por todos y el error jurídico no es excusable. De no ser así, estarían justificadas todas las violaciones a la ley por aquellas personas que no sean abogados.</a:t>
            </a:r>
          </a:p>
          <a:p>
            <a:endParaRPr lang="es-AR" dirty="0"/>
          </a:p>
        </p:txBody>
      </p:sp>
    </p:spTree>
    <p:extLst>
      <p:ext uri="{BB962C8B-B14F-4D97-AF65-F5344CB8AC3E}">
        <p14:creationId xmlns:p14="http://schemas.microsoft.com/office/powerpoint/2010/main" val="87882541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xmlns="" id="{6C35CC6D-A236-4ACD-A091-167BB535B64E}"/>
              </a:ext>
            </a:extLst>
          </p:cNvPr>
          <p:cNvSpPr>
            <a:spLocks noGrp="1"/>
          </p:cNvSpPr>
          <p:nvPr>
            <p:ph idx="1"/>
          </p:nvPr>
        </p:nvSpPr>
        <p:spPr/>
        <p:txBody>
          <a:bodyPr>
            <a:normAutofit fontScale="92500" lnSpcReduction="10000"/>
          </a:bodyPr>
          <a:lstStyle/>
          <a:p>
            <a:r>
              <a:rPr lang="es-AR" dirty="0"/>
              <a:t>(a) El monto fijado al hotel demandado en concepto de </a:t>
            </a:r>
            <a:r>
              <a:rPr lang="es-AR" dirty="0">
                <a:solidFill>
                  <a:srgbClr val="C00000"/>
                </a:solidFill>
              </a:rPr>
              <a:t>daño punitivo </a:t>
            </a:r>
            <a:r>
              <a:rPr lang="es-AR" dirty="0"/>
              <a:t>–en el caso de $ 100.000– por haber impedido el ingreso del actor junto a su pareja del mismo sexo debe ser confirmado, pues se muestra razonable y tiene la entidad suficiente para disuadir conductas similares discriminatorias en el futuro que ofendan la dignidad del consumidor o usuario. </a:t>
            </a:r>
          </a:p>
          <a:p>
            <a:endParaRPr lang="es-AR" dirty="0"/>
          </a:p>
          <a:p>
            <a:r>
              <a:rPr lang="es-AR" dirty="0"/>
              <a:t>(b) La indemnización solicitada en concepto de daño es improcedente, pues no hubo dolo o culpa grave por parte de la demandada, en tanto existe una antigua norma legal de carácter local, a la fecha todavía vigente, que legitimaba de alguna manera su proceder, aun cuando ella resulta a todas luces anacrónica y contraria a los principios constitucionales en los que se inspiró la reforma constitucional de 1994, y violenta los Tratados internacionales con jerarquía constitucional (del voto en disidencia parcial de la Dra. Abreut de Begher)</a:t>
            </a:r>
          </a:p>
        </p:txBody>
      </p:sp>
      <p:sp>
        <p:nvSpPr>
          <p:cNvPr id="5" name="Título 2">
            <a:extLst>
              <a:ext uri="{FF2B5EF4-FFF2-40B4-BE49-F238E27FC236}">
                <a16:creationId xmlns:a16="http://schemas.microsoft.com/office/drawing/2014/main" xmlns="" id="{506B23C3-0F88-4244-941B-311C8279E2C7}"/>
              </a:ext>
            </a:extLst>
          </p:cNvPr>
          <p:cNvSpPr>
            <a:spLocks noGrp="1"/>
          </p:cNvSpPr>
          <p:nvPr>
            <p:ph type="title"/>
          </p:nvPr>
        </p:nvSpPr>
        <p:spPr/>
        <p:txBody>
          <a:bodyPr/>
          <a:lstStyle/>
          <a:p>
            <a:r>
              <a:rPr lang="es-AR" dirty="0"/>
              <a:t>LOS MONTOS DE CONDENA</a:t>
            </a:r>
          </a:p>
        </p:txBody>
      </p:sp>
    </p:spTree>
    <p:extLst>
      <p:ext uri="{BB962C8B-B14F-4D97-AF65-F5344CB8AC3E}">
        <p14:creationId xmlns:p14="http://schemas.microsoft.com/office/powerpoint/2010/main" val="122121228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AR" sz="3600" dirty="0"/>
              <a:t>El verdadero problema que plantea el principio de igualdad es el de la racionalidad de la disparidad de tratamiento en la elección legislativa</a:t>
            </a:r>
          </a:p>
          <a:p>
            <a:endParaRPr lang="es-AR" sz="3600" dirty="0"/>
          </a:p>
          <a:p>
            <a:endParaRPr lang="es-AR" dirty="0"/>
          </a:p>
          <a:p>
            <a:r>
              <a:rPr lang="it-IT" dirty="0"/>
              <a:t>Salvi, Cesare, Il danno extracontrattuale. Modelli e funzioni, Napoli, ed. Jovene, 1985, pág. 164</a:t>
            </a:r>
          </a:p>
        </p:txBody>
      </p:sp>
    </p:spTree>
    <p:extLst>
      <p:ext uri="{BB962C8B-B14F-4D97-AF65-F5344CB8AC3E}">
        <p14:creationId xmlns:p14="http://schemas.microsoft.com/office/powerpoint/2010/main" val="202895402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323528" y="2492896"/>
            <a:ext cx="8381260" cy="1414434"/>
          </a:xfrm>
          <a:solidFill>
            <a:srgbClr val="00B050"/>
          </a:solidFill>
        </p:spPr>
        <p:txBody>
          <a:bodyPr/>
          <a:lstStyle/>
          <a:p>
            <a:r>
              <a:rPr lang="es-AR" dirty="0"/>
              <a:t>OBSTACULIZAR EL INGRESO</a:t>
            </a:r>
            <a:br>
              <a:rPr lang="es-AR" dirty="0"/>
            </a:br>
            <a:r>
              <a:rPr lang="es-AR" dirty="0"/>
              <a:t>a un conjunto inmobiliario</a:t>
            </a:r>
          </a:p>
        </p:txBody>
      </p:sp>
    </p:spTree>
    <p:extLst>
      <p:ext uri="{BB962C8B-B14F-4D97-AF65-F5344CB8AC3E}">
        <p14:creationId xmlns:p14="http://schemas.microsoft.com/office/powerpoint/2010/main" val="187807927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80999" y="620688"/>
            <a:ext cx="8407893" cy="5505791"/>
          </a:xfrm>
        </p:spPr>
        <p:txBody>
          <a:bodyPr>
            <a:normAutofit lnSpcReduction="10000"/>
          </a:bodyPr>
          <a:lstStyle/>
          <a:p>
            <a:r>
              <a:rPr lang="es-AR" dirty="0">
                <a:solidFill>
                  <a:schemeClr val="bg1"/>
                </a:solidFill>
              </a:rPr>
              <a:t>Cam. Nac. Com. sala D. 29/7/2009, Derecho de Familia y de las personas año I, Octubre 2009 pág. 259, con nota de Ghersi</a:t>
            </a:r>
          </a:p>
          <a:p>
            <a:endParaRPr lang="es-AR" dirty="0">
              <a:solidFill>
                <a:schemeClr val="tx1"/>
              </a:solidFill>
            </a:endParaRPr>
          </a:p>
          <a:p>
            <a:endParaRPr lang="es-AR" sz="2400" dirty="0">
              <a:solidFill>
                <a:schemeClr val="tx1"/>
              </a:solidFill>
            </a:endParaRPr>
          </a:p>
          <a:p>
            <a:r>
              <a:rPr lang="es-AR" sz="2400" dirty="0">
                <a:solidFill>
                  <a:schemeClr val="tx1"/>
                </a:solidFill>
              </a:rPr>
              <a:t>Corresponde responsabilizar en forma </a:t>
            </a:r>
            <a:r>
              <a:rPr lang="es-AR" sz="2400" i="1" dirty="0">
                <a:solidFill>
                  <a:schemeClr val="tx1"/>
                </a:solidFill>
              </a:rPr>
              <a:t>solidaria</a:t>
            </a:r>
            <a:r>
              <a:rPr lang="es-AR" sz="2400" dirty="0">
                <a:solidFill>
                  <a:schemeClr val="tx1"/>
                </a:solidFill>
              </a:rPr>
              <a:t> </a:t>
            </a:r>
            <a:r>
              <a:rPr lang="es-AR" sz="2400" b="1" i="1" dirty="0">
                <a:solidFill>
                  <a:srgbClr val="C00000"/>
                </a:solidFill>
              </a:rPr>
              <a:t>a los directores de la sociedad administradora</a:t>
            </a:r>
            <a:r>
              <a:rPr lang="es-AR" sz="2400" i="1" dirty="0">
                <a:solidFill>
                  <a:schemeClr val="tx1"/>
                </a:solidFill>
              </a:rPr>
              <a:t> </a:t>
            </a:r>
            <a:r>
              <a:rPr lang="es-AR" sz="2400" dirty="0">
                <a:solidFill>
                  <a:schemeClr val="tx1"/>
                </a:solidFill>
              </a:rPr>
              <a:t>de un club de campo que participaron en la reunión de directorio en la cual se decidió que </a:t>
            </a:r>
            <a:r>
              <a:rPr lang="es-AR" sz="2400" dirty="0">
                <a:solidFill>
                  <a:srgbClr val="C00000"/>
                </a:solidFill>
              </a:rPr>
              <a:t>los cónyuges en segundas nupcias de los socios no podían ser admitidos como adherentes mientras el anterior cónyuge subsista como asociado</a:t>
            </a:r>
            <a:r>
              <a:rPr lang="es-AR" sz="2400" dirty="0">
                <a:solidFill>
                  <a:schemeClr val="tx1"/>
                </a:solidFill>
              </a:rPr>
              <a:t>, por lo daños y perjuicios ocasionados al socio y a su nueva esposa en razón del reiterado rechazo de su pedido de administración </a:t>
            </a:r>
          </a:p>
          <a:p>
            <a:endParaRPr lang="es-AR" dirty="0">
              <a:solidFill>
                <a:schemeClr val="tx1"/>
              </a:solidFill>
            </a:endParaRPr>
          </a:p>
        </p:txBody>
      </p:sp>
    </p:spTree>
    <p:extLst>
      <p:ext uri="{BB962C8B-B14F-4D97-AF65-F5344CB8AC3E}">
        <p14:creationId xmlns:p14="http://schemas.microsoft.com/office/powerpoint/2010/main" val="137643497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323528" y="2492896"/>
            <a:ext cx="8381260" cy="2160240"/>
          </a:xfrm>
          <a:solidFill>
            <a:srgbClr val="00B050"/>
          </a:solidFill>
        </p:spPr>
        <p:txBody>
          <a:bodyPr/>
          <a:lstStyle/>
          <a:p>
            <a:r>
              <a:rPr lang="es-AR" dirty="0"/>
              <a:t>Obstaculizar el ingreso o permanencia en un NEGOCIO ABIERTO AL PÚBLICO</a:t>
            </a:r>
          </a:p>
        </p:txBody>
      </p:sp>
    </p:spTree>
    <p:extLst>
      <p:ext uri="{BB962C8B-B14F-4D97-AF65-F5344CB8AC3E}">
        <p14:creationId xmlns:p14="http://schemas.microsoft.com/office/powerpoint/2010/main" val="45981054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80999" y="260648"/>
            <a:ext cx="8407893" cy="5865831"/>
          </a:xfrm>
        </p:spPr>
        <p:txBody>
          <a:bodyPr/>
          <a:lstStyle/>
          <a:p>
            <a:r>
              <a:rPr lang="es-AR" dirty="0">
                <a:solidFill>
                  <a:schemeClr val="bg1"/>
                </a:solidFill>
              </a:rPr>
              <a:t>Un supermercado </a:t>
            </a:r>
          </a:p>
          <a:p>
            <a:r>
              <a:rPr lang="es-AR" dirty="0">
                <a:solidFill>
                  <a:schemeClr val="bg1"/>
                </a:solidFill>
              </a:rPr>
              <a:t>Cám. 3° CC Córdoba, 20/11/2006, Rev. Resp. civil y seguros, 2009-III-marzo pág. 187</a:t>
            </a:r>
          </a:p>
          <a:p>
            <a:endParaRPr lang="es-AR" dirty="0">
              <a:solidFill>
                <a:schemeClr val="bg1"/>
              </a:solidFill>
            </a:endParaRPr>
          </a:p>
          <a:p>
            <a:endParaRPr lang="es-AR" dirty="0">
              <a:solidFill>
                <a:schemeClr val="bg1"/>
              </a:solidFill>
            </a:endParaRPr>
          </a:p>
          <a:p>
            <a:r>
              <a:rPr lang="es-AR" sz="2800" dirty="0">
                <a:solidFill>
                  <a:schemeClr val="tx1"/>
                </a:solidFill>
              </a:rPr>
              <a:t>Es discriminatorio y da lugar a resarcimiento el hecho de obstaculizar a una familia el acceso a un supermercado, siendo éste un lugar abierto al público en general, lo que hace presumir que la prohibición de ingreso se debió a su condición social humilde y a sus rasgos étnicos, máxime cuando el demandado no dio explicaciones que pudieran tornar legítima o razonable la medida.</a:t>
            </a:r>
          </a:p>
        </p:txBody>
      </p:sp>
    </p:spTree>
    <p:extLst>
      <p:ext uri="{BB962C8B-B14F-4D97-AF65-F5344CB8AC3E}">
        <p14:creationId xmlns:p14="http://schemas.microsoft.com/office/powerpoint/2010/main" val="211800541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07504" y="1719070"/>
            <a:ext cx="8928991" cy="4950289"/>
          </a:xfrm>
        </p:spPr>
        <p:txBody>
          <a:bodyPr>
            <a:noAutofit/>
          </a:bodyPr>
          <a:lstStyle/>
          <a:p>
            <a:r>
              <a:rPr lang="es-AR" sz="2800" dirty="0"/>
              <a:t>Corresponde condenar a pagar daño moral a favor de quien fue expulsado de un local comercial en razón de su aspecto físico y de presuntas actitudes sospechosas, como hablar en voz baja, ir con una mochila y ponerse las manos en los bolsillos.</a:t>
            </a:r>
          </a:p>
          <a:p>
            <a:r>
              <a:rPr lang="es-AR" sz="2800" dirty="0"/>
              <a:t>Si bien una empresa tiene derecho a tomar todas las medidas para evitar hurtos de mercaderías, tales procedimientos deben respetar límites de razonabilidad y no pueden deshonrar a sus clientes (reales o potenciales)</a:t>
            </a:r>
          </a:p>
        </p:txBody>
      </p:sp>
    </p:spTree>
    <p:extLst>
      <p:ext uri="{BB962C8B-B14F-4D97-AF65-F5344CB8AC3E}">
        <p14:creationId xmlns:p14="http://schemas.microsoft.com/office/powerpoint/2010/main" val="269682162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xmlns="" id="{FD42F0A0-6D22-4B4A-A21B-EF84345ECD58}"/>
              </a:ext>
            </a:extLst>
          </p:cNvPr>
          <p:cNvSpPr>
            <a:spLocks noGrp="1"/>
          </p:cNvSpPr>
          <p:nvPr>
            <p:ph type="title"/>
          </p:nvPr>
        </p:nvSpPr>
        <p:spPr>
          <a:xfrm>
            <a:off x="424837" y="3212976"/>
            <a:ext cx="8381260" cy="1054394"/>
          </a:xfrm>
        </p:spPr>
        <p:txBody>
          <a:bodyPr/>
          <a:lstStyle/>
          <a:p>
            <a:r>
              <a:rPr lang="es-AR" dirty="0">
                <a:solidFill>
                  <a:schemeClr val="tx1"/>
                </a:solidFill>
              </a:rPr>
              <a:t>OBSTACULIZAR EL TRASLADO</a:t>
            </a:r>
          </a:p>
        </p:txBody>
      </p:sp>
    </p:spTree>
    <p:extLst>
      <p:ext uri="{BB962C8B-B14F-4D97-AF65-F5344CB8AC3E}">
        <p14:creationId xmlns:p14="http://schemas.microsoft.com/office/powerpoint/2010/main" val="111280174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80999" y="260648"/>
            <a:ext cx="8407893" cy="5865831"/>
          </a:xfrm>
        </p:spPr>
        <p:txBody>
          <a:bodyPr>
            <a:noAutofit/>
          </a:bodyPr>
          <a:lstStyle/>
          <a:p>
            <a:r>
              <a:rPr lang="es-AR" dirty="0"/>
              <a:t>(</a:t>
            </a:r>
            <a:r>
              <a:rPr lang="it-IT" dirty="0">
                <a:solidFill>
                  <a:schemeClr val="bg1"/>
                </a:solidFill>
              </a:rPr>
              <a:t>Cámara Nacional de Apelaciones del Trabajo Sala II, 12/06/2014, </a:t>
            </a:r>
            <a:r>
              <a:rPr lang="it-IT" i="1" dirty="0">
                <a:solidFill>
                  <a:schemeClr val="bg1"/>
                </a:solidFill>
              </a:rPr>
              <a:t>Grela, Jorge Osvaldo vs. Aerolíneas Argentinas S.A. s. Nulidad administrativa, </a:t>
            </a:r>
            <a:r>
              <a:rPr lang="it-IT" dirty="0">
                <a:solidFill>
                  <a:schemeClr val="bg1"/>
                </a:solidFill>
              </a:rPr>
              <a:t>Rubinzal Online RC J 5546/14 </a:t>
            </a:r>
            <a:endParaRPr lang="es-AR" dirty="0">
              <a:solidFill>
                <a:schemeClr val="bg1"/>
              </a:solidFill>
            </a:endParaRPr>
          </a:p>
          <a:p>
            <a:endParaRPr lang="es-AR" sz="2400" dirty="0"/>
          </a:p>
          <a:p>
            <a:r>
              <a:rPr lang="es-AR" sz="2400" dirty="0"/>
              <a:t>Corresponde reputar nula por discriminatoria la cláusula contenida en la "Norma General Interna de Aerolíneas Argentinas Nº I.020" incluida en el "Manual de Procedimientos - Reglamento de Pasajes al Personal", en cuanto priva del beneficio de obtención de pasajes </a:t>
            </a:r>
            <a:r>
              <a:rPr lang="es-AR" sz="2400" dirty="0">
                <a:solidFill>
                  <a:srgbClr val="C00000"/>
                </a:solidFill>
              </a:rPr>
              <a:t>al personal jubilado </a:t>
            </a:r>
            <a:r>
              <a:rPr lang="es-AR" sz="2400" dirty="0"/>
              <a:t>que hubiera promovido demanda judicial contra la empresa, concediendo únicamente tal derecho a aquel </a:t>
            </a:r>
            <a:r>
              <a:rPr lang="es-AR" sz="2400" dirty="0">
                <a:solidFill>
                  <a:srgbClr val="C00000"/>
                </a:solidFill>
              </a:rPr>
              <a:t>personal que se abstuvo de hacer un juicio </a:t>
            </a:r>
            <a:r>
              <a:rPr lang="es-AR" sz="2400" dirty="0"/>
              <a:t>y sancionado -negándoles el derecho- a aquellos que ejercieron su derecho absolutamente inalienable a plantear sus reclamos ante los tribunales. </a:t>
            </a:r>
          </a:p>
        </p:txBody>
      </p:sp>
    </p:spTree>
    <p:extLst>
      <p:ext uri="{BB962C8B-B14F-4D97-AF65-F5344CB8AC3E}">
        <p14:creationId xmlns:p14="http://schemas.microsoft.com/office/powerpoint/2010/main" val="343641124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07504" y="1412776"/>
            <a:ext cx="8928991" cy="5040560"/>
          </a:xfrm>
        </p:spPr>
        <p:txBody>
          <a:bodyPr>
            <a:noAutofit/>
          </a:bodyPr>
          <a:lstStyle/>
          <a:p>
            <a:r>
              <a:rPr lang="es-AR" sz="2400" dirty="0"/>
              <a:t>Tal discriminación no es razonable pues no se puede tratar distinta y perjudicialmente a quienes han llevado a cabo un acto que tiene base constitucional, resultando tal condición inmoral e ilícita y contraria a la garantía de trato igual prevista en el art. 16, Constitución Nacional. Por otra parte, resulta irrelevante la naturaleza jurídica del beneficio por cuanto lo trascendente es que mediante el citado Reglamento la empresa se ha obligado jurídicamente y cualquiera sea la naturaleza del beneficio (remuneratorio o no, beneficio social o liberalidad) se incorporó al patrimonio jurídico del trabajador y la invalidez por discriminatoria de la condición impide oponerla a su solicitud.</a:t>
            </a:r>
          </a:p>
        </p:txBody>
      </p:sp>
    </p:spTree>
    <p:extLst>
      <p:ext uri="{BB962C8B-B14F-4D97-AF65-F5344CB8AC3E}">
        <p14:creationId xmlns:p14="http://schemas.microsoft.com/office/powerpoint/2010/main" val="409171380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xmlns="" id="{4E6E4F0E-D7EF-4F4F-9999-7AC2314DDCD9}"/>
              </a:ext>
            </a:extLst>
          </p:cNvPr>
          <p:cNvSpPr>
            <a:spLocks noGrp="1"/>
          </p:cNvSpPr>
          <p:nvPr>
            <p:ph idx="1"/>
          </p:nvPr>
        </p:nvSpPr>
        <p:spPr>
          <a:xfrm>
            <a:off x="381000" y="2204864"/>
            <a:ext cx="8407893" cy="3672408"/>
          </a:xfrm>
        </p:spPr>
        <p:txBody>
          <a:bodyPr>
            <a:normAutofit/>
          </a:bodyPr>
          <a:lstStyle/>
          <a:p>
            <a:r>
              <a:rPr lang="es-AR" sz="3200" dirty="0"/>
              <a:t>1. Al sistema de Salud</a:t>
            </a:r>
          </a:p>
          <a:p>
            <a:r>
              <a:rPr lang="es-AR" sz="3200" dirty="0"/>
              <a:t>2. Al sistema educativo</a:t>
            </a:r>
          </a:p>
          <a:p>
            <a:r>
              <a:rPr lang="es-AR" sz="3200" dirty="0"/>
              <a:t>3. A los medios de transporte y a otros lugares</a:t>
            </a:r>
          </a:p>
          <a:p>
            <a:r>
              <a:rPr lang="es-AR" sz="3200" dirty="0"/>
              <a:t>4. A una asociación</a:t>
            </a:r>
          </a:p>
        </p:txBody>
      </p:sp>
      <p:sp>
        <p:nvSpPr>
          <p:cNvPr id="3" name="2 Título"/>
          <p:cNvSpPr>
            <a:spLocks noGrp="1"/>
          </p:cNvSpPr>
          <p:nvPr>
            <p:ph type="title"/>
          </p:nvPr>
        </p:nvSpPr>
        <p:spPr>
          <a:xfrm>
            <a:off x="381000" y="260648"/>
            <a:ext cx="8381260" cy="1165029"/>
          </a:xfrm>
          <a:solidFill>
            <a:schemeClr val="accent1">
              <a:lumMod val="20000"/>
              <a:lumOff val="80000"/>
            </a:schemeClr>
          </a:solidFill>
        </p:spPr>
        <p:txBody>
          <a:bodyPr/>
          <a:lstStyle/>
          <a:p>
            <a:r>
              <a:rPr lang="es-AR" sz="2800" dirty="0">
                <a:solidFill>
                  <a:schemeClr val="tx1"/>
                </a:solidFill>
              </a:rPr>
              <a:t/>
            </a:r>
            <a:br>
              <a:rPr lang="es-AR" sz="2800" dirty="0">
                <a:solidFill>
                  <a:schemeClr val="tx1"/>
                </a:solidFill>
              </a:rPr>
            </a:br>
            <a:r>
              <a:rPr lang="es-AR" sz="2800" dirty="0">
                <a:solidFill>
                  <a:schemeClr val="tx1"/>
                </a:solidFill>
              </a:rPr>
              <a:t>personas </a:t>
            </a:r>
            <a:r>
              <a:rPr lang="es-AR" sz="2800" dirty="0">
                <a:solidFill>
                  <a:srgbClr val="C00000"/>
                </a:solidFill>
              </a:rPr>
              <a:t>con discapacidad</a:t>
            </a:r>
            <a:r>
              <a:rPr lang="es-AR" sz="2800" dirty="0">
                <a:solidFill>
                  <a:schemeClr val="tx1"/>
                </a:solidFill>
              </a:rPr>
              <a:t/>
            </a:r>
            <a:br>
              <a:rPr lang="es-AR" sz="2800" dirty="0">
                <a:solidFill>
                  <a:schemeClr val="tx1"/>
                </a:solidFill>
              </a:rPr>
            </a:br>
            <a:r>
              <a:rPr lang="es-AR" sz="2800" dirty="0">
                <a:solidFill>
                  <a:schemeClr val="tx1"/>
                </a:solidFill>
              </a:rPr>
              <a:t>OBSTACULIZAR EL INGRESO </a:t>
            </a:r>
            <a:r>
              <a:rPr lang="es-AR" dirty="0">
                <a:solidFill>
                  <a:schemeClr val="tx1"/>
                </a:solidFill>
              </a:rPr>
              <a:t/>
            </a:r>
            <a:br>
              <a:rPr lang="es-AR" dirty="0">
                <a:solidFill>
                  <a:schemeClr val="tx1"/>
                </a:solidFill>
              </a:rPr>
            </a:br>
            <a:endParaRPr lang="es-AR" dirty="0">
              <a:solidFill>
                <a:schemeClr val="tx1"/>
              </a:solidFill>
            </a:endParaRPr>
          </a:p>
        </p:txBody>
      </p:sp>
    </p:spTree>
    <p:extLst>
      <p:ext uri="{BB962C8B-B14F-4D97-AF65-F5344CB8AC3E}">
        <p14:creationId xmlns:p14="http://schemas.microsoft.com/office/powerpoint/2010/main" val="10980429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xmlns="" id="{D771E72E-DEBD-478D-A7B6-6C06B4C8DE3D}"/>
              </a:ext>
            </a:extLst>
          </p:cNvPr>
          <p:cNvSpPr>
            <a:spLocks noGrp="1"/>
          </p:cNvSpPr>
          <p:nvPr>
            <p:ph idx="1"/>
          </p:nvPr>
        </p:nvSpPr>
        <p:spPr>
          <a:xfrm>
            <a:off x="380999" y="1700980"/>
            <a:ext cx="8407893" cy="4680347"/>
          </a:xfrm>
        </p:spPr>
        <p:txBody>
          <a:bodyPr>
            <a:normAutofit/>
          </a:bodyPr>
          <a:lstStyle/>
          <a:p>
            <a:r>
              <a:rPr lang="es-AR" dirty="0"/>
              <a:t>CNFed.Civ.yCom, Sala I, 24/05/2016, LA LEY2016-E, 139; RCyS2016-XI, 85 y JA 2016-III-515, AR/JUR/40674/2016</a:t>
            </a:r>
          </a:p>
          <a:p>
            <a:endParaRPr lang="es-AR" dirty="0"/>
          </a:p>
          <a:p>
            <a:r>
              <a:rPr lang="es-AR" dirty="0"/>
              <a:t>La decisión de la demandada de negar afiliación a un grupo familiar que comprendía a una niña recién nacida con Síndrome de Down por el único motivo de los mayores costos que pudiera comportar la atención de la discapacidad configura una restricción ilegítima que menoscaba de manera significativa el derecho al trato igualitario y el acceso a la cobertura de salud requerida (art. 1, ley 23.592; art. 26, Pacto Internacional de Derechos Civiles y Políticos; art. 24, Convención Americana sobre Derechos Humanos; art. 3, Convención sobre los Derechos del Niño). </a:t>
            </a:r>
          </a:p>
          <a:p>
            <a:endParaRPr lang="es-AR" dirty="0"/>
          </a:p>
        </p:txBody>
      </p:sp>
      <p:sp>
        <p:nvSpPr>
          <p:cNvPr id="3" name="Título 2">
            <a:extLst>
              <a:ext uri="{FF2B5EF4-FFF2-40B4-BE49-F238E27FC236}">
                <a16:creationId xmlns:a16="http://schemas.microsoft.com/office/drawing/2014/main" xmlns="" id="{258C5643-FD43-44DB-963E-1BF15BF4078B}"/>
              </a:ext>
            </a:extLst>
          </p:cNvPr>
          <p:cNvSpPr>
            <a:spLocks noGrp="1"/>
          </p:cNvSpPr>
          <p:nvPr>
            <p:ph type="title"/>
          </p:nvPr>
        </p:nvSpPr>
        <p:spPr/>
        <p:txBody>
          <a:bodyPr/>
          <a:lstStyle/>
          <a:p>
            <a:r>
              <a:rPr lang="es-AR" dirty="0"/>
              <a:t>AL SISTEMA DE SALUD</a:t>
            </a:r>
          </a:p>
        </p:txBody>
      </p:sp>
    </p:spTree>
    <p:extLst>
      <p:ext uri="{BB962C8B-B14F-4D97-AF65-F5344CB8AC3E}">
        <p14:creationId xmlns:p14="http://schemas.microsoft.com/office/powerpoint/2010/main" val="3768253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adrícula">
  <a:themeElements>
    <a:clrScheme name="Personalizado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adrícula">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Cuadrícula">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4189</TotalTime>
  <Words>12754</Words>
  <Application>Microsoft Macintosh PowerPoint</Application>
  <PresentationFormat>Presentación en pantalla (4:3)</PresentationFormat>
  <Paragraphs>497</Paragraphs>
  <Slides>164</Slides>
  <Notes>0</Notes>
  <HiddenSlides>0</HiddenSlides>
  <MMClips>0</MMClips>
  <ScaleCrop>false</ScaleCrop>
  <HeadingPairs>
    <vt:vector size="4" baseType="variant">
      <vt:variant>
        <vt:lpstr>Tema</vt:lpstr>
      </vt:variant>
      <vt:variant>
        <vt:i4>1</vt:i4>
      </vt:variant>
      <vt:variant>
        <vt:lpstr>Títulos de diapositiva</vt:lpstr>
      </vt:variant>
      <vt:variant>
        <vt:i4>164</vt:i4>
      </vt:variant>
    </vt:vector>
  </HeadingPairs>
  <TitlesOfParts>
    <vt:vector size="165" baseType="lpstr">
      <vt:lpstr>Cuadrícula</vt:lpstr>
      <vt:lpstr>RESPONSABILIDAD Y DISCRIMINACIÓN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¿UNA DECLARACIÓN O UN DERECHO? La igualdad en el ccyc</vt:lpstr>
      <vt:lpstr>Presentación de PowerPoint</vt:lpstr>
      <vt:lpstr>Presentación de PowerPoint</vt:lpstr>
      <vt:lpstr>Presentación de PowerPoint</vt:lpstr>
      <vt:lpstr>Presentación de PowerPoint</vt:lpstr>
      <vt:lpstr>Presentación de PowerPoint</vt:lpstr>
      <vt:lpstr>Presentación de PowerPoint</vt:lpstr>
      <vt:lpstr>ANTIJURIDICIDAD</vt:lpstr>
      <vt:lpstr>Presentación de PowerPoint</vt:lpstr>
      <vt:lpstr>Presentación de PowerPoint</vt:lpstr>
      <vt:lpstr>Presentación de PowerPoint</vt:lpstr>
      <vt:lpstr>NORMATIVA SUPRA LEGAL</vt:lpstr>
      <vt:lpstr>Constitución NACIONAL </vt:lpstr>
      <vt:lpstr>ART. 16</vt:lpstr>
      <vt:lpstr>Presentación de PowerPoint</vt:lpstr>
      <vt:lpstr>Instrumentos internacionales</vt:lpstr>
      <vt:lpstr>Presentación de PowerPoint</vt:lpstr>
      <vt:lpstr>Normativa nacional</vt:lpstr>
      <vt:lpstr>Ley 23592  (1988 y mod. leyes 24.782 y 25.608). </vt:lpstr>
      <vt:lpstr>Ley  23592 </vt:lpstr>
      <vt:lpstr>Presentación de PowerPoint</vt:lpstr>
      <vt:lpstr>Presentación de PowerPoint</vt:lpstr>
      <vt:lpstr>LEY DE PROTECCIÓN DE LOS CONSUMIDORES</vt:lpstr>
      <vt:lpstr>Presentación de PowerPoint</vt:lpstr>
      <vt:lpstr> CODIGO CIVIL Y COMERCIAL</vt:lpstr>
      <vt:lpstr>Presentación de PowerPoint</vt:lpstr>
      <vt:lpstr>Presentación de PowerPoint</vt:lpstr>
      <vt:lpstr>23798 Normativa (HIV)</vt:lpstr>
      <vt:lpstr>Presentación de PowerPoint</vt:lpstr>
      <vt:lpstr>Casuismo jurisprudencial</vt:lpstr>
      <vt:lpstr>La mujer</vt:lpstr>
      <vt:lpstr>Presentación de PowerPoint</vt:lpstr>
      <vt:lpstr>El servicio médico y la mujer</vt:lpstr>
      <vt:lpstr>un caso ante la Corte IDH.   I.V. VS. BOLIVIA, 30/11/2016  Una verdadera “clase” sobre consentimiento informado. </vt:lpstr>
      <vt:lpstr>Presentación de PowerPoint</vt:lpstr>
      <vt:lpstr>Presentación de PowerPoint</vt:lpstr>
      <vt:lpstr>Presentación de PowerPoint</vt:lpstr>
      <vt:lpstr>Presentación de PowerPoint</vt:lpstr>
      <vt:lpstr>Presentación de PowerPoint</vt:lpstr>
      <vt:lpstr>Presentación de PowerPoint</vt:lpstr>
      <vt:lpstr>LIBERTAD DE CONTRATAR Y DE ASOCIARSE E IGUALDAD. PLANTEO DEL PROBLEMA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Un EJEMPLO</vt:lpstr>
      <vt:lpstr>Presentación de PowerPoint</vt:lpstr>
      <vt:lpstr>Presentación de PowerPoint</vt:lpstr>
      <vt:lpstr>Presentación de PowerPoint</vt:lpstr>
      <vt:lpstr>¿QUÉ DECIR DE LA RESPONSABILIDAD DEL ESTADO POR NO TOMAR ACCIONES POSITIVAS? </vt:lpstr>
      <vt:lpstr>Presentación de PowerPoint</vt:lpstr>
      <vt:lpstr>Presentación de PowerPoint</vt:lpstr>
      <vt:lpstr>SERVICIOS DE HOTELERÍA</vt:lpstr>
      <vt:lpstr>Presentación de PowerPoint</vt:lpstr>
      <vt:lpstr>CRITERIOS DE INTERPRETACIÓN</vt:lpstr>
      <vt:lpstr>Presentación de PowerPoint</vt:lpstr>
      <vt:lpstr>Presentación de PowerPoint</vt:lpstr>
      <vt:lpstr>Presentación de PowerPoint</vt:lpstr>
      <vt:lpstr>Presentación de PowerPoint</vt:lpstr>
      <vt:lpstr>Presentación de PowerPoint</vt:lpstr>
      <vt:lpstr>EXIGENCIA DE ARGUMENTACIÓN LÓGICA</vt:lpstr>
      <vt:lpstr>Presentación de PowerPoint</vt:lpstr>
      <vt:lpstr>Presentación de PowerPoint</vt:lpstr>
      <vt:lpstr>Presentación de PowerPoint</vt:lpstr>
      <vt:lpstr>LOS MONTOS DE CONDENA</vt:lpstr>
      <vt:lpstr>OBSTACULIZAR EL INGRESO a un conjunto inmobiliario</vt:lpstr>
      <vt:lpstr>Presentación de PowerPoint</vt:lpstr>
      <vt:lpstr>Obstaculizar el ingreso o permanencia en un NEGOCIO ABIERTO AL PÚBLICO</vt:lpstr>
      <vt:lpstr>Presentación de PowerPoint</vt:lpstr>
      <vt:lpstr>Presentación de PowerPoint</vt:lpstr>
      <vt:lpstr>OBSTACULIZAR EL TRASLADO</vt:lpstr>
      <vt:lpstr>Presentación de PowerPoint</vt:lpstr>
      <vt:lpstr>Presentación de PowerPoint</vt:lpstr>
      <vt:lpstr> personas con discapacidad OBSTACULIZAR EL INGRESO  </vt:lpstr>
      <vt:lpstr>AL SISTEMA DE SALUD</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A un medio de transporte</vt:lpstr>
      <vt:lpstr>Acceso A otros lugares</vt:lpstr>
      <vt:lpstr>Presentación de PowerPoint</vt:lpstr>
      <vt:lpstr>A una asociación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Educación. La discriminación en LOS REQUISITOS PARA ACCEDER Y PARA LA OBTENCIÓN DEL TÍTULO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Algunas preguntas</vt:lpstr>
      <vt:lpstr>Presentación de PowerPoint</vt:lpstr>
      <vt:lpstr>La discriminación en la familia</vt:lpstr>
      <vt:lpstr>Presentación de PowerPoint</vt:lpstr>
      <vt:lpstr>Presentación de PowerPoint</vt:lpstr>
      <vt:lpstr>Cuestiones procesales</vt:lpstr>
      <vt:lpstr>El dictamen del inadi ¿es prueba suficiente?</vt:lpstr>
      <vt:lpstr>Presentación de PowerPoint</vt:lpstr>
      <vt:lpstr>Prueba confesional</vt:lpstr>
      <vt:lpstr>Presentación de PowerPoint</vt:lpstr>
      <vt:lpstr>Prueba de inDiCios</vt:lpstr>
      <vt:lpstr>Presentación de PowerPoint</vt:lpstr>
      <vt:lpstr>CARGA DE LA PRUEBA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Síntesis de las posiciones</vt:lpstr>
      <vt:lpstr>Presentación de PowerPoint</vt:lpstr>
      <vt:lpstr>Presentación de PowerPoint</vt:lpstr>
      <vt:lpstr>Competencia</vt:lpstr>
      <vt:lpstr>Presentación de PowerPoint</vt:lpstr>
      <vt:lpstr>JUEZ COMPETENTE</vt:lpstr>
      <vt:lpstr>Presentación de PowerPoint</vt:lpstr>
      <vt:lpstr>Presentación de PowerPoint</vt:lpstr>
      <vt:lpstr>Conclusiones provisorias</vt:lpstr>
      <vt:lpstr>Presentación de PowerPoint</vt:lpstr>
    </vt:vector>
  </TitlesOfParts>
  <Manager/>
  <Company>Estudio Jurídico Carlucci</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Justicia y Genero La cuestión de género en la Corte Interamericana de Derechos Humanos" -</dc:title>
  <dc:subject/>
  <dc:creator>Aída Kemelmajer de Carlucci</dc:creator>
  <cp:keywords/>
  <dc:description/>
  <cp:lastModifiedBy>Carlos Alberto PARELLADA</cp:lastModifiedBy>
  <cp:revision>167</cp:revision>
  <dcterms:created xsi:type="dcterms:W3CDTF">2013-02-15T10:15:24Z</dcterms:created>
  <dcterms:modified xsi:type="dcterms:W3CDTF">2017-08-02T15:24:22Z</dcterms:modified>
  <cp:category/>
</cp:coreProperties>
</file>