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67" r:id="rId5"/>
    <p:sldId id="258" r:id="rId6"/>
    <p:sldId id="268" r:id="rId7"/>
    <p:sldId id="259" r:id="rId8"/>
    <p:sldId id="269" r:id="rId9"/>
    <p:sldId id="270" r:id="rId10"/>
    <p:sldId id="281" r:id="rId11"/>
    <p:sldId id="280" r:id="rId12"/>
    <p:sldId id="282" r:id="rId13"/>
    <p:sldId id="283" r:id="rId14"/>
    <p:sldId id="284" r:id="rId15"/>
    <p:sldId id="285" r:id="rId16"/>
    <p:sldId id="260" r:id="rId17"/>
    <p:sldId id="271" r:id="rId18"/>
    <p:sldId id="261" r:id="rId19"/>
    <p:sldId id="272" r:id="rId20"/>
    <p:sldId id="262" r:id="rId21"/>
    <p:sldId id="263" r:id="rId22"/>
    <p:sldId id="264" r:id="rId23"/>
    <p:sldId id="274" r:id="rId24"/>
    <p:sldId id="275" r:id="rId25"/>
    <p:sldId id="276" r:id="rId26"/>
    <p:sldId id="277" r:id="rId27"/>
    <p:sldId id="278" r:id="rId28"/>
    <p:sldId id="291" r:id="rId29"/>
    <p:sldId id="266" r:id="rId30"/>
    <p:sldId id="287" r:id="rId31"/>
    <p:sldId id="286" r:id="rId32"/>
    <p:sldId id="289" r:id="rId33"/>
    <p:sldId id="288" r:id="rId34"/>
    <p:sldId id="290" r:id="rId35"/>
    <p:sldId id="292" r:id="rId36"/>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AR"/>
          </a:p>
        </p:txBody>
      </p:sp>
      <p:sp>
        <p:nvSpPr>
          <p:cNvPr id="4" name="Marcador de fecha 3"/>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5" name="Marcador de pie de página 4"/>
          <p:cNvSpPr>
            <a:spLocks noGrp="1"/>
          </p:cNvSpPr>
          <p:nvPr>
            <p:ph type="ftr" sz="quarter" idx="11"/>
          </p:nvPr>
        </p:nvSpPr>
        <p:spPr/>
        <p:txBody>
          <a:bodyPr/>
          <a:lstStyle/>
          <a:p>
            <a:endParaRPr lang="es-AR" dirty="0"/>
          </a:p>
        </p:txBody>
      </p:sp>
      <p:sp>
        <p:nvSpPr>
          <p:cNvPr id="6" name="Marcador de número de diapositiva 5"/>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2313952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5" name="Marcador de pie de página 4"/>
          <p:cNvSpPr>
            <a:spLocks noGrp="1"/>
          </p:cNvSpPr>
          <p:nvPr>
            <p:ph type="ftr" sz="quarter" idx="11"/>
          </p:nvPr>
        </p:nvSpPr>
        <p:spPr/>
        <p:txBody>
          <a:bodyPr/>
          <a:lstStyle/>
          <a:p>
            <a:endParaRPr lang="es-AR" dirty="0"/>
          </a:p>
        </p:txBody>
      </p:sp>
      <p:sp>
        <p:nvSpPr>
          <p:cNvPr id="6" name="Marcador de número de diapositiva 5"/>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174063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5" name="Marcador de pie de página 4"/>
          <p:cNvSpPr>
            <a:spLocks noGrp="1"/>
          </p:cNvSpPr>
          <p:nvPr>
            <p:ph type="ftr" sz="quarter" idx="11"/>
          </p:nvPr>
        </p:nvSpPr>
        <p:spPr/>
        <p:txBody>
          <a:bodyPr/>
          <a:lstStyle/>
          <a:p>
            <a:endParaRPr lang="es-AR" dirty="0"/>
          </a:p>
        </p:txBody>
      </p:sp>
      <p:sp>
        <p:nvSpPr>
          <p:cNvPr id="6" name="Marcador de número de diapositiva 5"/>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23117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5" name="Marcador de pie de página 4"/>
          <p:cNvSpPr>
            <a:spLocks noGrp="1"/>
          </p:cNvSpPr>
          <p:nvPr>
            <p:ph type="ftr" sz="quarter" idx="11"/>
          </p:nvPr>
        </p:nvSpPr>
        <p:spPr/>
        <p:txBody>
          <a:bodyPr/>
          <a:lstStyle/>
          <a:p>
            <a:endParaRPr lang="es-AR" dirty="0"/>
          </a:p>
        </p:txBody>
      </p:sp>
      <p:sp>
        <p:nvSpPr>
          <p:cNvPr id="6" name="Marcador de número de diapositiva 5"/>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211156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5" name="Marcador de pie de página 4"/>
          <p:cNvSpPr>
            <a:spLocks noGrp="1"/>
          </p:cNvSpPr>
          <p:nvPr>
            <p:ph type="ftr" sz="quarter" idx="11"/>
          </p:nvPr>
        </p:nvSpPr>
        <p:spPr/>
        <p:txBody>
          <a:bodyPr/>
          <a:lstStyle/>
          <a:p>
            <a:endParaRPr lang="es-AR" dirty="0"/>
          </a:p>
        </p:txBody>
      </p:sp>
      <p:sp>
        <p:nvSpPr>
          <p:cNvPr id="6" name="Marcador de número de diapositiva 5"/>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138735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6" name="Marcador de pie de página 5"/>
          <p:cNvSpPr>
            <a:spLocks noGrp="1"/>
          </p:cNvSpPr>
          <p:nvPr>
            <p:ph type="ftr" sz="quarter" idx="11"/>
          </p:nvPr>
        </p:nvSpPr>
        <p:spPr/>
        <p:txBody>
          <a:bodyPr/>
          <a:lstStyle/>
          <a:p>
            <a:endParaRPr lang="es-AR" dirty="0"/>
          </a:p>
        </p:txBody>
      </p:sp>
      <p:sp>
        <p:nvSpPr>
          <p:cNvPr id="7" name="Marcador de número de diapositiva 6"/>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1313153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8" name="Marcador de pie de página 7"/>
          <p:cNvSpPr>
            <a:spLocks noGrp="1"/>
          </p:cNvSpPr>
          <p:nvPr>
            <p:ph type="ftr" sz="quarter" idx="11"/>
          </p:nvPr>
        </p:nvSpPr>
        <p:spPr/>
        <p:txBody>
          <a:bodyPr/>
          <a:lstStyle/>
          <a:p>
            <a:endParaRPr lang="es-AR" dirty="0"/>
          </a:p>
        </p:txBody>
      </p:sp>
      <p:sp>
        <p:nvSpPr>
          <p:cNvPr id="9" name="Marcador de número de diapositiva 8"/>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2109527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4" name="Marcador de pie de página 3"/>
          <p:cNvSpPr>
            <a:spLocks noGrp="1"/>
          </p:cNvSpPr>
          <p:nvPr>
            <p:ph type="ftr" sz="quarter" idx="11"/>
          </p:nvPr>
        </p:nvSpPr>
        <p:spPr/>
        <p:txBody>
          <a:bodyPr/>
          <a:lstStyle/>
          <a:p>
            <a:endParaRPr lang="es-AR" dirty="0"/>
          </a:p>
        </p:txBody>
      </p:sp>
      <p:sp>
        <p:nvSpPr>
          <p:cNvPr id="5" name="Marcador de número de diapositiva 4"/>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3526450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3" name="Marcador de pie de página 2"/>
          <p:cNvSpPr>
            <a:spLocks noGrp="1"/>
          </p:cNvSpPr>
          <p:nvPr>
            <p:ph type="ftr" sz="quarter" idx="11"/>
          </p:nvPr>
        </p:nvSpPr>
        <p:spPr/>
        <p:txBody>
          <a:bodyPr/>
          <a:lstStyle/>
          <a:p>
            <a:endParaRPr lang="es-AR" dirty="0"/>
          </a:p>
        </p:txBody>
      </p:sp>
      <p:sp>
        <p:nvSpPr>
          <p:cNvPr id="4" name="Marcador de número de diapositiva 3"/>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91336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6" name="Marcador de pie de página 5"/>
          <p:cNvSpPr>
            <a:spLocks noGrp="1"/>
          </p:cNvSpPr>
          <p:nvPr>
            <p:ph type="ftr" sz="quarter" idx="11"/>
          </p:nvPr>
        </p:nvSpPr>
        <p:spPr/>
        <p:txBody>
          <a:bodyPr/>
          <a:lstStyle/>
          <a:p>
            <a:endParaRPr lang="es-AR" dirty="0"/>
          </a:p>
        </p:txBody>
      </p:sp>
      <p:sp>
        <p:nvSpPr>
          <p:cNvPr id="7" name="Marcador de número de diapositiva 6"/>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87738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2989AE0-4A02-46BD-A207-0365C106B9DD}" type="datetimeFigureOut">
              <a:rPr lang="es-AR" smtClean="0"/>
              <a:t>3/4/2018</a:t>
            </a:fld>
            <a:endParaRPr lang="es-AR" dirty="0"/>
          </a:p>
        </p:txBody>
      </p:sp>
      <p:sp>
        <p:nvSpPr>
          <p:cNvPr id="6" name="Marcador de pie de página 5"/>
          <p:cNvSpPr>
            <a:spLocks noGrp="1"/>
          </p:cNvSpPr>
          <p:nvPr>
            <p:ph type="ftr" sz="quarter" idx="11"/>
          </p:nvPr>
        </p:nvSpPr>
        <p:spPr/>
        <p:txBody>
          <a:bodyPr/>
          <a:lstStyle/>
          <a:p>
            <a:endParaRPr lang="es-AR" dirty="0"/>
          </a:p>
        </p:txBody>
      </p:sp>
      <p:sp>
        <p:nvSpPr>
          <p:cNvPr id="7" name="Marcador de número de diapositiva 6"/>
          <p:cNvSpPr>
            <a:spLocks noGrp="1"/>
          </p:cNvSpPr>
          <p:nvPr>
            <p:ph type="sldNum" sz="quarter" idx="12"/>
          </p:nvPr>
        </p:nvSpPr>
        <p:spPr/>
        <p:txBody>
          <a:bodyPr/>
          <a:lstStyle/>
          <a:p>
            <a:fld id="{8ABA026C-312F-49D2-ABBF-0DBEA50C3269}" type="slidenum">
              <a:rPr lang="es-AR" smtClean="0"/>
              <a:t>‹Nº›</a:t>
            </a:fld>
            <a:endParaRPr lang="es-AR" dirty="0"/>
          </a:p>
        </p:txBody>
      </p:sp>
    </p:spTree>
    <p:extLst>
      <p:ext uri="{BB962C8B-B14F-4D97-AF65-F5344CB8AC3E}">
        <p14:creationId xmlns:p14="http://schemas.microsoft.com/office/powerpoint/2010/main" val="373735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89AE0-4A02-46BD-A207-0365C106B9DD}" type="datetimeFigureOut">
              <a:rPr lang="es-AR" smtClean="0"/>
              <a:t>3/4/2018</a:t>
            </a:fld>
            <a:endParaRPr lang="es-AR"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A026C-312F-49D2-ABBF-0DBEA50C3269}" type="slidenum">
              <a:rPr lang="es-AR" smtClean="0"/>
              <a:t>‹Nº›</a:t>
            </a:fld>
            <a:endParaRPr lang="es-AR" dirty="0"/>
          </a:p>
        </p:txBody>
      </p:sp>
    </p:spTree>
    <p:extLst>
      <p:ext uri="{BB962C8B-B14F-4D97-AF65-F5344CB8AC3E}">
        <p14:creationId xmlns:p14="http://schemas.microsoft.com/office/powerpoint/2010/main" val="3113571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b="1" dirty="0" smtClean="0">
                <a:solidFill>
                  <a:srgbClr val="0070C0"/>
                </a:solidFill>
                <a:effectLst>
                  <a:outerShdw blurRad="38100" dist="38100" dir="2700000" algn="tl">
                    <a:srgbClr val="000000">
                      <a:alpha val="43137"/>
                    </a:srgbClr>
                  </a:outerShdw>
                </a:effectLst>
              </a:rPr>
              <a:t>VINCULO JURIDICO</a:t>
            </a:r>
            <a:endParaRPr lang="es-AR" b="1" dirty="0">
              <a:solidFill>
                <a:srgbClr val="0070C0"/>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p:txBody>
          <a:bodyPr/>
          <a:lstStyle/>
          <a:p>
            <a:endParaRPr lang="es-AR" dirty="0"/>
          </a:p>
        </p:txBody>
      </p:sp>
    </p:spTree>
    <p:extLst>
      <p:ext uri="{BB962C8B-B14F-4D97-AF65-F5344CB8AC3E}">
        <p14:creationId xmlns:p14="http://schemas.microsoft.com/office/powerpoint/2010/main" val="2124462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pic>
        <p:nvPicPr>
          <p:cNvPr id="4" name="Marcador de contenido 3"/>
          <p:cNvPicPr>
            <a:picLocks noGrp="1" noChangeAspect="1"/>
          </p:cNvPicPr>
          <p:nvPr>
            <p:ph idx="1"/>
          </p:nvPr>
        </p:nvPicPr>
        <p:blipFill>
          <a:blip r:embed="rId2"/>
          <a:stretch>
            <a:fillRect/>
          </a:stretch>
        </p:blipFill>
        <p:spPr>
          <a:xfrm>
            <a:off x="1142570" y="3163021"/>
            <a:ext cx="9906859" cy="1676545"/>
          </a:xfrm>
          <a:prstGeom prst="rect">
            <a:avLst/>
          </a:prstGeom>
        </p:spPr>
      </p:pic>
    </p:spTree>
    <p:extLst>
      <p:ext uri="{BB962C8B-B14F-4D97-AF65-F5344CB8AC3E}">
        <p14:creationId xmlns:p14="http://schemas.microsoft.com/office/powerpoint/2010/main" val="1805456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914400"/>
            <a:ext cx="10515600" cy="5262563"/>
          </a:xfrm>
        </p:spPr>
        <p:txBody>
          <a:bodyPr>
            <a:normAutofit fontScale="92500" lnSpcReduction="10000"/>
          </a:bodyPr>
          <a:lstStyle/>
          <a:p>
            <a:pPr algn="ctr"/>
            <a:r>
              <a:rPr lang="es-AR" sz="3800" b="1" cap="all" dirty="0">
                <a:solidFill>
                  <a:schemeClr val="accent1">
                    <a:lumMod val="75000"/>
                  </a:schemeClr>
                </a:solidFill>
                <a:effectLst>
                  <a:outerShdw blurRad="38100" dist="38100" dir="2700000" algn="tl">
                    <a:srgbClr val="000000">
                      <a:alpha val="43137"/>
                    </a:srgbClr>
                  </a:outerShdw>
                </a:effectLst>
              </a:rPr>
              <a:t>Obligaciones principales y accesorias</a:t>
            </a:r>
          </a:p>
          <a:p>
            <a:endParaRPr lang="es-AR" dirty="0"/>
          </a:p>
          <a:p>
            <a:pPr algn="ctr"/>
            <a:r>
              <a:rPr lang="es-AR" b="1" dirty="0"/>
              <a:t>ARTICULO 856.- Definición. </a:t>
            </a:r>
            <a:r>
              <a:rPr lang="es-AR" b="1" cap="all" dirty="0">
                <a:solidFill>
                  <a:srgbClr val="FF0000"/>
                </a:solidFill>
                <a:effectLst>
                  <a:outerShdw blurRad="38100" dist="38100" dir="2700000" algn="tl">
                    <a:srgbClr val="000000">
                      <a:alpha val="43137"/>
                    </a:srgbClr>
                  </a:outerShdw>
                </a:effectLst>
              </a:rPr>
              <a:t>Obligaciones principales </a:t>
            </a:r>
            <a:r>
              <a:rPr lang="es-AR" dirty="0"/>
              <a:t>son aquellas cuya </a:t>
            </a:r>
            <a:r>
              <a:rPr lang="es-AR" b="1" i="1" cap="all" dirty="0">
                <a:solidFill>
                  <a:schemeClr val="accent6">
                    <a:lumMod val="75000"/>
                  </a:schemeClr>
                </a:solidFill>
              </a:rPr>
              <a:t>existencia</a:t>
            </a:r>
            <a:r>
              <a:rPr lang="es-AR" cap="all" dirty="0"/>
              <a:t>, </a:t>
            </a:r>
            <a:r>
              <a:rPr lang="es-AR" b="1" i="1" cap="all" dirty="0">
                <a:solidFill>
                  <a:schemeClr val="accent2">
                    <a:lumMod val="75000"/>
                  </a:schemeClr>
                </a:solidFill>
              </a:rPr>
              <a:t>régimen jurídico</a:t>
            </a:r>
            <a:r>
              <a:rPr lang="es-AR" cap="all" dirty="0"/>
              <a:t>, </a:t>
            </a:r>
            <a:r>
              <a:rPr lang="es-AR" b="1" i="1" cap="all" dirty="0">
                <a:solidFill>
                  <a:srgbClr val="00B0F0"/>
                </a:solidFill>
              </a:rPr>
              <a:t>eficacia</a:t>
            </a:r>
            <a:r>
              <a:rPr lang="es-AR" cap="all" dirty="0"/>
              <a:t> y </a:t>
            </a:r>
            <a:r>
              <a:rPr lang="es-AR" b="1" i="1" cap="all" dirty="0">
                <a:solidFill>
                  <a:srgbClr val="7030A0"/>
                </a:solidFill>
              </a:rPr>
              <a:t>desarrollo funcional </a:t>
            </a:r>
            <a:r>
              <a:rPr lang="es-AR" dirty="0"/>
              <a:t>son autónomos e independientes de cualquier otro vínculo obligacional. </a:t>
            </a:r>
            <a:endParaRPr lang="es-AR" dirty="0" smtClean="0"/>
          </a:p>
          <a:p>
            <a:pPr marL="0" indent="0" algn="ctr">
              <a:buNone/>
            </a:pPr>
            <a:r>
              <a:rPr lang="es-AR" dirty="0"/>
              <a:t>	</a:t>
            </a:r>
            <a:r>
              <a:rPr lang="es-AR" dirty="0" smtClean="0"/>
              <a:t>Los </a:t>
            </a:r>
            <a:r>
              <a:rPr lang="es-AR" dirty="0"/>
              <a:t>derechos y obligaciones son</a:t>
            </a:r>
            <a:r>
              <a:rPr lang="es-AR" b="1" cap="all" dirty="0">
                <a:solidFill>
                  <a:srgbClr val="FF0000"/>
                </a:solidFill>
                <a:effectLst>
                  <a:outerShdw blurRad="38100" dist="38100" dir="2700000" algn="tl">
                    <a:srgbClr val="000000">
                      <a:alpha val="43137"/>
                    </a:srgbClr>
                  </a:outerShdw>
                </a:effectLst>
              </a:rPr>
              <a:t> accesorios </a:t>
            </a:r>
            <a:r>
              <a:rPr lang="es-AR" dirty="0"/>
              <a:t>a una obligación principal cuando dependen de ella en cualquiera de los aspectos precedentemente indicados, o cuando resultan esenciales para satisfacer el interés del acreedor.</a:t>
            </a:r>
          </a:p>
          <a:p>
            <a:endParaRPr lang="es-AR" dirty="0"/>
          </a:p>
          <a:p>
            <a:pPr algn="ctr"/>
            <a:r>
              <a:rPr lang="es-AR" b="1" dirty="0"/>
              <a:t>ARTICULO 857.- Efectos. </a:t>
            </a:r>
            <a:r>
              <a:rPr lang="es-AR" dirty="0"/>
              <a:t>La extinción, nulidad o ineficacia del crédito principal, extinguen los derechos y obligaciones accesorios, excepto disposición legal o convencional en contrario.</a:t>
            </a:r>
          </a:p>
        </p:txBody>
      </p:sp>
    </p:spTree>
    <p:extLst>
      <p:ext uri="{BB962C8B-B14F-4D97-AF65-F5344CB8AC3E}">
        <p14:creationId xmlns:p14="http://schemas.microsoft.com/office/powerpoint/2010/main" val="3029098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914400"/>
            <a:ext cx="10515600" cy="5262563"/>
          </a:xfrm>
        </p:spPr>
        <p:txBody>
          <a:bodyPr>
            <a:normAutofit/>
          </a:bodyPr>
          <a:lstStyle/>
          <a:p>
            <a:pPr algn="ctr"/>
            <a:r>
              <a:rPr lang="es-AR" sz="3800" b="1" cap="all" dirty="0">
                <a:solidFill>
                  <a:schemeClr val="accent1">
                    <a:lumMod val="75000"/>
                  </a:schemeClr>
                </a:solidFill>
                <a:effectLst>
                  <a:outerShdw blurRad="38100" dist="38100" dir="2700000" algn="tl">
                    <a:srgbClr val="000000">
                      <a:alpha val="43137"/>
                    </a:srgbClr>
                  </a:outerShdw>
                </a:effectLst>
              </a:rPr>
              <a:t>Obligaciones principales y accesorias</a:t>
            </a:r>
          </a:p>
          <a:p>
            <a:endParaRPr lang="es-AR" dirty="0" smtClean="0"/>
          </a:p>
          <a:p>
            <a:r>
              <a:rPr lang="es-AR" dirty="0" smtClean="0"/>
              <a:t>La interdependencia por </a:t>
            </a:r>
            <a:r>
              <a:rPr lang="es-AR" dirty="0" err="1" smtClean="0"/>
              <a:t>accesoriedad</a:t>
            </a:r>
            <a:r>
              <a:rPr lang="es-AR" dirty="0" smtClean="0"/>
              <a:t> constituye un ámbito de excepción, en caso de duda, se debe entender que es principal</a:t>
            </a:r>
          </a:p>
          <a:p>
            <a:endParaRPr lang="es-AR" dirty="0"/>
          </a:p>
          <a:p>
            <a:r>
              <a:rPr lang="es-AR" dirty="0" smtClean="0"/>
              <a:t>Sustancial y procesalmente </a:t>
            </a:r>
            <a:r>
              <a:rPr lang="es-AR" b="1" dirty="0" smtClean="0">
                <a:solidFill>
                  <a:srgbClr val="0070C0"/>
                </a:solidFill>
              </a:rPr>
              <a:t>LO ACCESORIO SIGUE LA SUERTE DE LO PRINCIPAL</a:t>
            </a:r>
            <a:r>
              <a:rPr lang="es-AR" dirty="0" smtClean="0"/>
              <a:t>, salvo supuestos de excepción legalmente consagrados.</a:t>
            </a:r>
          </a:p>
          <a:p>
            <a:r>
              <a:rPr lang="es-AR" dirty="0" smtClean="0"/>
              <a:t>La </a:t>
            </a:r>
            <a:r>
              <a:rPr lang="es-AR" b="1" dirty="0" smtClean="0">
                <a:solidFill>
                  <a:srgbClr val="FF0000"/>
                </a:solidFill>
                <a:effectLst>
                  <a:outerShdw blurRad="38100" dist="38100" dir="2700000" algn="tl">
                    <a:srgbClr val="000000">
                      <a:alpha val="43137"/>
                    </a:srgbClr>
                  </a:outerShdw>
                </a:effectLst>
              </a:rPr>
              <a:t>ACCESORIEDAD</a:t>
            </a:r>
            <a:r>
              <a:rPr lang="es-AR" dirty="0" smtClean="0"/>
              <a:t> puede surgir de la voluntad de las partes ( fianza, clausula penal) o de la ley (el cargo o modo)</a:t>
            </a:r>
          </a:p>
          <a:p>
            <a:r>
              <a:rPr lang="es-AR" dirty="0" smtClean="0"/>
              <a:t>Puede darse: sin intervención de terceros o con intervención de terceros</a:t>
            </a:r>
          </a:p>
          <a:p>
            <a:endParaRPr lang="es-AR" dirty="0"/>
          </a:p>
        </p:txBody>
      </p:sp>
    </p:spTree>
    <p:extLst>
      <p:ext uri="{BB962C8B-B14F-4D97-AF65-F5344CB8AC3E}">
        <p14:creationId xmlns:p14="http://schemas.microsoft.com/office/powerpoint/2010/main" val="4268342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solidFill>
                  <a:srgbClr val="0070C0"/>
                </a:solidFill>
                <a:effectLst>
                  <a:outerShdw blurRad="38100" dist="38100" dir="2700000" algn="tl">
                    <a:srgbClr val="000000">
                      <a:alpha val="43137"/>
                    </a:srgbClr>
                  </a:outerShdw>
                </a:effectLst>
              </a:rPr>
              <a:t>DERECHOS, DEBERES Y CLAUSULAS ACCESORIAS</a:t>
            </a:r>
            <a:endParaRPr lang="es-AR"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r>
              <a:rPr lang="es-AR" b="1" u="sng" dirty="0" smtClean="0"/>
              <a:t>DERECHOS ACCESORIOS: </a:t>
            </a:r>
            <a:r>
              <a:rPr lang="es-AR" dirty="0" smtClean="0"/>
              <a:t>Por ejemplo el derecho real de hipoteca como accesorio del cumplimiento de una obligación principal (Mutuo)</a:t>
            </a:r>
          </a:p>
          <a:p>
            <a:r>
              <a:rPr lang="es-AR" b="1" u="sng" dirty="0" smtClean="0"/>
              <a:t>DEBERES SECUNDARIOS: </a:t>
            </a:r>
            <a:r>
              <a:rPr lang="es-AR" dirty="0" smtClean="0"/>
              <a:t>conductas referidas a los mismos intereses que emergen de la prestación principal cuyo fin es ampliar su contenido.</a:t>
            </a:r>
          </a:p>
          <a:p>
            <a:r>
              <a:rPr lang="es-AR" b="1" u="sng" dirty="0" smtClean="0"/>
              <a:t>CLAUSULAS ACCESORIAS: </a:t>
            </a:r>
            <a:r>
              <a:rPr lang="es-AR" dirty="0" smtClean="0"/>
              <a:t>estipulaciones o pactos introducidos convencionalmente con el fin de afectar la obligación principal a una modalidad (condición, plazo o modo) o para definir una circunstancia (lugar de pago) o para modificar algún aspecto de la obligación (pacto de exclusividad, retroventa)</a:t>
            </a:r>
            <a:endParaRPr lang="es-AR" dirty="0"/>
          </a:p>
        </p:txBody>
      </p:sp>
    </p:spTree>
    <p:extLst>
      <p:ext uri="{BB962C8B-B14F-4D97-AF65-F5344CB8AC3E}">
        <p14:creationId xmlns:p14="http://schemas.microsoft.com/office/powerpoint/2010/main" val="97683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solidFill>
                  <a:srgbClr val="0070C0"/>
                </a:solidFill>
                <a:effectLst>
                  <a:outerShdw blurRad="38100" dist="38100" dir="2700000" algn="tl">
                    <a:srgbClr val="000000">
                      <a:alpha val="43137"/>
                    </a:srgbClr>
                  </a:outerShdw>
                </a:effectLst>
              </a:rPr>
              <a:t>ACCESORIEDAD. EFECTOS</a:t>
            </a:r>
            <a:endParaRPr lang="es-AR"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82750"/>
            <a:ext cx="10515600" cy="4908549"/>
          </a:xfrm>
        </p:spPr>
        <p:txBody>
          <a:bodyPr>
            <a:normAutofit fontScale="92500" lnSpcReduction="20000"/>
          </a:bodyPr>
          <a:lstStyle/>
          <a:p>
            <a:r>
              <a:rPr lang="es-AR" b="1" u="sng" dirty="0" smtClean="0">
                <a:solidFill>
                  <a:srgbClr val="FF0000"/>
                </a:solidFill>
                <a:effectLst>
                  <a:outerShdw blurRad="38100" dist="38100" dir="2700000" algn="tl">
                    <a:srgbClr val="000000">
                      <a:alpha val="43137"/>
                    </a:srgbClr>
                  </a:outerShdw>
                </a:effectLst>
              </a:rPr>
              <a:t>PRINCIPIO GENERAL: </a:t>
            </a:r>
            <a:r>
              <a:rPr lang="es-AR" dirty="0" smtClean="0"/>
              <a:t>La obligación accesoria sigue la suerte de lo principal. NO a la inversa.</a:t>
            </a:r>
          </a:p>
          <a:p>
            <a:pPr marL="0" indent="0">
              <a:buNone/>
            </a:pPr>
            <a:r>
              <a:rPr lang="es-AR" b="1" dirty="0" smtClean="0">
                <a:solidFill>
                  <a:srgbClr val="0070C0"/>
                </a:solidFill>
                <a:effectLst>
                  <a:outerShdw blurRad="38100" dist="38100" dir="2700000" algn="tl">
                    <a:srgbClr val="000000">
                      <a:alpha val="43137"/>
                    </a:srgbClr>
                  </a:outerShdw>
                </a:effectLst>
              </a:rPr>
              <a:t>1) EXTINCION OBLIGACION PRINCIPAL</a:t>
            </a:r>
          </a:p>
          <a:p>
            <a:pPr marL="0" indent="0">
              <a:buNone/>
            </a:pPr>
            <a:r>
              <a:rPr lang="es-AR" b="1" dirty="0" smtClean="0">
                <a:solidFill>
                  <a:srgbClr val="0070C0"/>
                </a:solidFill>
                <a:effectLst>
                  <a:outerShdw blurRad="38100" dist="38100" dir="2700000" algn="tl">
                    <a:srgbClr val="000000">
                      <a:alpha val="43137"/>
                    </a:srgbClr>
                  </a:outerShdw>
                </a:effectLst>
              </a:rPr>
              <a:t>2) INEFICACIA DEL CREDITO PRINCIPAL</a:t>
            </a:r>
          </a:p>
          <a:p>
            <a:pPr marL="0" indent="0">
              <a:buNone/>
            </a:pPr>
            <a:r>
              <a:rPr lang="es-AR" b="1" dirty="0" smtClean="0">
                <a:solidFill>
                  <a:srgbClr val="0070C0"/>
                </a:solidFill>
                <a:effectLst>
                  <a:outerShdw blurRad="38100" dist="38100" dir="2700000" algn="tl">
                    <a:srgbClr val="000000">
                      <a:alpha val="43137"/>
                    </a:srgbClr>
                  </a:outerShdw>
                </a:effectLst>
              </a:rPr>
              <a:t>3) REGIMEN JURIDICO DE LA OBLIGACION PRINCIPAL</a:t>
            </a:r>
          </a:p>
          <a:p>
            <a:pPr marL="0" indent="0">
              <a:buNone/>
            </a:pPr>
            <a:r>
              <a:rPr lang="es-AR" b="1" dirty="0" smtClean="0">
                <a:solidFill>
                  <a:srgbClr val="0070C0"/>
                </a:solidFill>
                <a:effectLst>
                  <a:outerShdw blurRad="38100" dist="38100" dir="2700000" algn="tl">
                    <a:srgbClr val="000000">
                      <a:alpha val="43137"/>
                    </a:srgbClr>
                  </a:outerShdw>
                </a:effectLst>
              </a:rPr>
              <a:t>4) ASPECTOS PROCESALES. COMPETENCIA POR CONEXIÓN</a:t>
            </a:r>
          </a:p>
          <a:p>
            <a:endParaRPr lang="es-AR" dirty="0"/>
          </a:p>
          <a:p>
            <a:r>
              <a:rPr lang="es-AR" b="1" u="sng" dirty="0" smtClean="0"/>
              <a:t>EXCEPCIONES</a:t>
            </a:r>
            <a:r>
              <a:rPr lang="es-AR" dirty="0" smtClean="0"/>
              <a:t>: </a:t>
            </a:r>
            <a:r>
              <a:rPr lang="es-AR" u="sng" dirty="0" smtClean="0"/>
              <a:t>1)Supuestos donde la accesoria tiene mayor virtualidad</a:t>
            </a:r>
            <a:r>
              <a:rPr lang="es-AR" dirty="0" smtClean="0"/>
              <a:t>: Art. </a:t>
            </a:r>
            <a:r>
              <a:rPr lang="es-AR" dirty="0" smtClean="0"/>
              <a:t>803 (clausula penal en obligación no exigible), 1131 (venta de cosa futura), 1008 (venta de bienes ajenos),  </a:t>
            </a:r>
            <a:r>
              <a:rPr lang="es-AR" dirty="0" smtClean="0"/>
              <a:t>etc.</a:t>
            </a:r>
          </a:p>
          <a:p>
            <a:r>
              <a:rPr lang="es-AR" u="sng" dirty="0" smtClean="0"/>
              <a:t>2) Supuestos con régimen normativo diferente: </a:t>
            </a:r>
            <a:r>
              <a:rPr lang="es-AR" dirty="0" smtClean="0"/>
              <a:t>plazo de prescripción de los intereses compensatorios; la indivisibilidad de la obligación accesoria; la indivisibilidad de los derechos accesorios indivisibles (hipoteca, prenda)</a:t>
            </a:r>
            <a:endParaRPr lang="es-AR" dirty="0"/>
          </a:p>
        </p:txBody>
      </p:sp>
    </p:spTree>
    <p:extLst>
      <p:ext uri="{BB962C8B-B14F-4D97-AF65-F5344CB8AC3E}">
        <p14:creationId xmlns:p14="http://schemas.microsoft.com/office/powerpoint/2010/main" val="2887569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normAutofit/>
          </a:bodyPr>
          <a:lstStyle/>
          <a:p>
            <a:pPr marL="0" indent="0" algn="ctr">
              <a:buNone/>
            </a:pPr>
            <a:endParaRPr lang="es-AR" sz="6500" b="1" dirty="0" smtClean="0">
              <a:solidFill>
                <a:srgbClr val="0070C0"/>
              </a:solidFill>
              <a:effectLst>
                <a:outerShdw blurRad="38100" dist="38100" dir="2700000" algn="tl">
                  <a:srgbClr val="000000">
                    <a:alpha val="43137"/>
                  </a:srgbClr>
                </a:outerShdw>
              </a:effectLst>
            </a:endParaRPr>
          </a:p>
          <a:p>
            <a:pPr marL="0" indent="0" algn="ctr">
              <a:buNone/>
            </a:pPr>
            <a:r>
              <a:rPr lang="es-AR" sz="6500" b="1" dirty="0" smtClean="0">
                <a:solidFill>
                  <a:srgbClr val="0070C0"/>
                </a:solidFill>
                <a:effectLst>
                  <a:outerShdw blurRad="38100" dist="38100" dir="2700000" algn="tl">
                    <a:srgbClr val="000000">
                      <a:alpha val="43137"/>
                    </a:srgbClr>
                  </a:outerShdw>
                </a:effectLst>
              </a:rPr>
              <a:t>OBLIGACIONES RECIPROCAS</a:t>
            </a:r>
            <a:endParaRPr lang="es-AR" sz="65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7834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OBLIGACIONES RECIPROCAS</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pPr marL="0" indent="0" algn="ctr">
              <a:buNone/>
            </a:pPr>
            <a:r>
              <a:rPr lang="es-AR" b="1" cap="all" dirty="0" smtClean="0">
                <a:solidFill>
                  <a:srgbClr val="0070C0"/>
                </a:solidFill>
                <a:effectLst>
                  <a:outerShdw blurRad="38100" dist="38100" dir="2700000" algn="tl">
                    <a:srgbClr val="000000">
                      <a:alpha val="43137"/>
                    </a:srgbClr>
                  </a:outerShdw>
                </a:effectLst>
              </a:rPr>
              <a:t>Son aquellas en las que se obligan </a:t>
            </a:r>
            <a:r>
              <a:rPr lang="es-AR" b="1" i="1" cap="all" dirty="0" smtClean="0">
                <a:solidFill>
                  <a:srgbClr val="0070C0"/>
                </a:solidFill>
                <a:effectLst>
                  <a:outerShdw blurRad="38100" dist="38100" dir="2700000" algn="tl">
                    <a:srgbClr val="000000">
                      <a:alpha val="43137"/>
                    </a:srgbClr>
                  </a:outerShdw>
                </a:effectLst>
              </a:rPr>
              <a:t>recíprocamente</a:t>
            </a:r>
            <a:r>
              <a:rPr lang="es-AR" b="1" cap="all" dirty="0" smtClean="0">
                <a:solidFill>
                  <a:srgbClr val="0070C0"/>
                </a:solidFill>
                <a:effectLst>
                  <a:outerShdw blurRad="38100" dist="38100" dir="2700000" algn="tl">
                    <a:srgbClr val="000000">
                      <a:alpha val="43137"/>
                    </a:srgbClr>
                  </a:outerShdw>
                </a:effectLst>
              </a:rPr>
              <a:t> la una con la otra en virtud de una causa fuente común</a:t>
            </a:r>
          </a:p>
          <a:p>
            <a:r>
              <a:rPr lang="es-AR" b="1" dirty="0" smtClean="0"/>
              <a:t>ARTICULO </a:t>
            </a:r>
            <a:r>
              <a:rPr lang="es-AR" b="1" dirty="0"/>
              <a:t>966.- Contratos unilaterales y bilaterales</a:t>
            </a:r>
            <a:r>
              <a:rPr lang="es-AR" b="1" i="1" dirty="0"/>
              <a:t>. </a:t>
            </a:r>
            <a:r>
              <a:rPr lang="es-AR" b="1" i="1" dirty="0" smtClean="0"/>
              <a:t>“</a:t>
            </a:r>
            <a:r>
              <a:rPr lang="es-AR" i="1" dirty="0" smtClean="0"/>
              <a:t>Los </a:t>
            </a:r>
            <a:r>
              <a:rPr lang="es-AR" i="1" dirty="0"/>
              <a:t>contratos son unilaterales cuando una de las partes se obliga hacia la otra sin que ésta quede obligada. Son bilaterales cuando las partes se obligan recíprocamente la una </a:t>
            </a:r>
            <a:r>
              <a:rPr lang="es-AR" i="1" dirty="0" smtClean="0"/>
              <a:t>hacia la otra..</a:t>
            </a:r>
            <a:r>
              <a:rPr lang="es-AR" dirty="0" smtClean="0"/>
              <a:t>.”</a:t>
            </a:r>
          </a:p>
          <a:p>
            <a:endParaRPr lang="es-AR" dirty="0"/>
          </a:p>
          <a:p>
            <a:pPr marL="0" indent="0" algn="ctr">
              <a:buNone/>
            </a:pPr>
            <a:r>
              <a:rPr lang="es-AR" sz="3900" b="1" dirty="0" smtClean="0"/>
              <a:t>A                                                  B</a:t>
            </a:r>
            <a:endParaRPr lang="es-AR" sz="3900" b="1" dirty="0"/>
          </a:p>
        </p:txBody>
      </p:sp>
      <p:sp>
        <p:nvSpPr>
          <p:cNvPr id="5" name="Flecha curvada hacia abajo 4"/>
          <p:cNvSpPr/>
          <p:nvPr/>
        </p:nvSpPr>
        <p:spPr>
          <a:xfrm>
            <a:off x="4076700" y="4419600"/>
            <a:ext cx="4191000" cy="6985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7" name="Flecha curvada hacia abajo 6"/>
          <p:cNvSpPr/>
          <p:nvPr/>
        </p:nvSpPr>
        <p:spPr>
          <a:xfrm rot="10800000">
            <a:off x="4076700" y="5346699"/>
            <a:ext cx="4102100" cy="83026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Tree>
    <p:extLst>
      <p:ext uri="{BB962C8B-B14F-4D97-AF65-F5344CB8AC3E}">
        <p14:creationId xmlns:p14="http://schemas.microsoft.com/office/powerpoint/2010/main" val="3476764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OBLIGACIONES RECIPROCAS</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fontScale="92500"/>
          </a:bodyPr>
          <a:lstStyle/>
          <a:p>
            <a:r>
              <a:rPr lang="es-AR" dirty="0" smtClean="0"/>
              <a:t>Existe una rigurosa interdependencia genética y funcional entre los distintos vínculos jurídicos que se plasma en relevantes aplicaciones prácticas.</a:t>
            </a:r>
          </a:p>
          <a:p>
            <a:r>
              <a:rPr lang="es-AR" dirty="0" smtClean="0"/>
              <a:t>Cada deber de prestación opera como equivalente </a:t>
            </a:r>
            <a:r>
              <a:rPr lang="es-AR" dirty="0" smtClean="0"/>
              <a:t>y causa o </a:t>
            </a:r>
            <a:r>
              <a:rPr lang="es-AR" dirty="0" smtClean="0"/>
              <a:t>contra valor del que debe cumplir la otra parte (SINALAGMATICAS)</a:t>
            </a:r>
          </a:p>
          <a:p>
            <a:r>
              <a:rPr lang="es-AR" b="1" u="sng" dirty="0" err="1" smtClean="0">
                <a:solidFill>
                  <a:srgbClr val="0070C0"/>
                </a:solidFill>
              </a:rPr>
              <a:t>Sinalagma</a:t>
            </a:r>
            <a:r>
              <a:rPr lang="es-AR" b="1" u="sng" dirty="0" smtClean="0">
                <a:solidFill>
                  <a:srgbClr val="0070C0"/>
                </a:solidFill>
              </a:rPr>
              <a:t> genético: </a:t>
            </a:r>
            <a:r>
              <a:rPr lang="es-AR" dirty="0" smtClean="0"/>
              <a:t>Desde el nacimiento cada prestación constituye la causa de la contraprestación que debe cumplir la otra parte</a:t>
            </a:r>
            <a:endParaRPr lang="es-AR" b="1" dirty="0" smtClean="0">
              <a:solidFill>
                <a:srgbClr val="0070C0"/>
              </a:solidFill>
            </a:endParaRPr>
          </a:p>
          <a:p>
            <a:r>
              <a:rPr lang="es-AR" b="1" u="sng" dirty="0" err="1" smtClean="0">
                <a:solidFill>
                  <a:srgbClr val="0070C0"/>
                </a:solidFill>
              </a:rPr>
              <a:t>Sinalagma</a:t>
            </a:r>
            <a:r>
              <a:rPr lang="es-AR" b="1" u="sng" dirty="0" smtClean="0">
                <a:solidFill>
                  <a:srgbClr val="0070C0"/>
                </a:solidFill>
              </a:rPr>
              <a:t> funcional: </a:t>
            </a:r>
            <a:r>
              <a:rPr lang="es-AR" dirty="0" smtClean="0"/>
              <a:t>Son interdependientes. Están funcionalmente enlazadas por lo que deben cumplirse, en principio, simultáneamente.</a:t>
            </a:r>
            <a:endParaRPr lang="es-AR" b="1" dirty="0">
              <a:solidFill>
                <a:srgbClr val="0070C0"/>
              </a:solidFill>
            </a:endParaRPr>
          </a:p>
          <a:p>
            <a:pPr marL="0" indent="0" algn="ctr">
              <a:buNone/>
            </a:pPr>
            <a:r>
              <a:rPr lang="es-AR" sz="3900" b="1" dirty="0" smtClean="0"/>
              <a:t>                                                  </a:t>
            </a:r>
            <a:endParaRPr lang="es-AR" sz="3900" b="1" dirty="0"/>
          </a:p>
        </p:txBody>
      </p:sp>
    </p:spTree>
    <p:extLst>
      <p:ext uri="{BB962C8B-B14F-4D97-AF65-F5344CB8AC3E}">
        <p14:creationId xmlns:p14="http://schemas.microsoft.com/office/powerpoint/2010/main" val="4056624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EFECTOS</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a:bodyPr>
          <a:lstStyle/>
          <a:p>
            <a:r>
              <a:rPr lang="es-AR" b="1" cap="all" dirty="0" smtClean="0"/>
              <a:t>1) Principio de cumplimiento simultaneo</a:t>
            </a:r>
          </a:p>
          <a:p>
            <a:pPr marL="0" indent="0">
              <a:buNone/>
            </a:pPr>
            <a:r>
              <a:rPr lang="es-AR" b="1" cap="all" dirty="0" smtClean="0"/>
              <a:t>       suspensión de cumplimiento</a:t>
            </a:r>
          </a:p>
          <a:p>
            <a:pPr marL="0" indent="0">
              <a:buNone/>
            </a:pPr>
            <a:r>
              <a:rPr lang="es-AR" dirty="0" smtClean="0"/>
              <a:t>Una parte no puede demandar a la otra el cumplimiento si a su vez no cumple u ofrece cumplir</a:t>
            </a:r>
          </a:p>
          <a:p>
            <a:pPr marL="0" lvl="0" indent="0" algn="ctr">
              <a:buNone/>
            </a:pPr>
            <a:r>
              <a:rPr lang="es-AR" dirty="0">
                <a:solidFill>
                  <a:prstClr val="black"/>
                </a:solidFill>
              </a:rPr>
              <a:t/>
            </a:r>
            <a:br>
              <a:rPr lang="es-AR" dirty="0">
                <a:solidFill>
                  <a:prstClr val="black"/>
                </a:solidFill>
              </a:rPr>
            </a:br>
            <a:r>
              <a:rPr lang="es-AR" b="1" u="sng" dirty="0">
                <a:solidFill>
                  <a:srgbClr val="5B9BD5">
                    <a:lumMod val="75000"/>
                  </a:srgbClr>
                </a:solidFill>
              </a:rPr>
              <a:t>ARTICULO 1031.- Suspensión del cumplimiento</a:t>
            </a:r>
            <a:r>
              <a:rPr lang="es-AR" dirty="0">
                <a:solidFill>
                  <a:prstClr val="black"/>
                </a:solidFill>
              </a:rPr>
              <a:t>. “</a:t>
            </a:r>
            <a:r>
              <a:rPr lang="es-AR" i="1" dirty="0">
                <a:solidFill>
                  <a:prstClr val="black"/>
                </a:solidFill>
              </a:rPr>
              <a:t>En los contratos bilaterales, cuando las partes deben cumplir simultáneamente, una de ellas puede suspender el cumplimiento de la prestación, hasta que la otra cumpla u ofrezca cumplir. La suspensión puede ser deducida judicialmente como acción o como excepción.”</a:t>
            </a:r>
          </a:p>
          <a:p>
            <a:pPr marL="0" indent="0">
              <a:buNone/>
            </a:pPr>
            <a:endParaRPr lang="es-AR" dirty="0"/>
          </a:p>
        </p:txBody>
      </p:sp>
    </p:spTree>
    <p:extLst>
      <p:ext uri="{BB962C8B-B14F-4D97-AF65-F5344CB8AC3E}">
        <p14:creationId xmlns:p14="http://schemas.microsoft.com/office/powerpoint/2010/main" val="1016100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EFECTOS</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a:bodyPr>
          <a:lstStyle/>
          <a:p>
            <a:r>
              <a:rPr lang="es-AR" b="1" cap="all" dirty="0" smtClean="0"/>
              <a:t>1) Principio de cumplimiento simultaneo</a:t>
            </a:r>
          </a:p>
          <a:p>
            <a:pPr marL="0" indent="0">
              <a:buNone/>
            </a:pPr>
            <a:r>
              <a:rPr lang="es-AR" b="1" cap="all" dirty="0" smtClean="0"/>
              <a:t>       suspensión de cumplimiento</a:t>
            </a:r>
          </a:p>
          <a:p>
            <a:pPr marL="0" indent="0">
              <a:buNone/>
            </a:pPr>
            <a:r>
              <a:rPr lang="es-AR" dirty="0" smtClean="0"/>
              <a:t>Una parte no puede demandar a la otra el cumplimiento si a su vez no cumple u ofrece cumplir. En caso de hacerlo el demandado puede suspender el cumplimiento de su prestación.</a:t>
            </a:r>
          </a:p>
          <a:p>
            <a:pPr marL="0" indent="0">
              <a:buNone/>
            </a:pPr>
            <a:endParaRPr lang="es-AR" dirty="0"/>
          </a:p>
          <a:p>
            <a:pPr marL="0" indent="0" algn="ctr">
              <a:buNone/>
            </a:pPr>
            <a:r>
              <a:rPr lang="es-AR" sz="3500" b="1" i="1" dirty="0" err="1" smtClean="0">
                <a:solidFill>
                  <a:schemeClr val="accent1">
                    <a:lumMod val="75000"/>
                  </a:schemeClr>
                </a:solidFill>
              </a:rPr>
              <a:t>Exceptio</a:t>
            </a:r>
            <a:r>
              <a:rPr lang="es-AR" sz="3500" b="1" i="1" dirty="0" smtClean="0">
                <a:solidFill>
                  <a:schemeClr val="accent1">
                    <a:lumMod val="75000"/>
                  </a:schemeClr>
                </a:solidFill>
              </a:rPr>
              <a:t> non </a:t>
            </a:r>
            <a:r>
              <a:rPr lang="es-AR" sz="3500" b="1" i="1" dirty="0" err="1" smtClean="0">
                <a:solidFill>
                  <a:schemeClr val="accent1">
                    <a:lumMod val="75000"/>
                  </a:schemeClr>
                </a:solidFill>
              </a:rPr>
              <a:t>adimpleti</a:t>
            </a:r>
            <a:r>
              <a:rPr lang="es-AR" sz="3500" b="1" i="1" dirty="0" smtClean="0">
                <a:solidFill>
                  <a:schemeClr val="accent1">
                    <a:lumMod val="75000"/>
                  </a:schemeClr>
                </a:solidFill>
              </a:rPr>
              <a:t> </a:t>
            </a:r>
            <a:r>
              <a:rPr lang="es-AR" sz="3500" b="1" i="1" dirty="0" err="1" smtClean="0">
                <a:solidFill>
                  <a:schemeClr val="accent1">
                    <a:lumMod val="75000"/>
                  </a:schemeClr>
                </a:solidFill>
              </a:rPr>
              <a:t>contractus</a:t>
            </a:r>
            <a:endParaRPr lang="es-AR" sz="3500" b="1" i="1" dirty="0" smtClean="0">
              <a:solidFill>
                <a:schemeClr val="accent1">
                  <a:lumMod val="75000"/>
                </a:schemeClr>
              </a:solidFill>
            </a:endParaRPr>
          </a:p>
          <a:p>
            <a:pPr marL="0" indent="0" algn="ctr">
              <a:buNone/>
            </a:pPr>
            <a:r>
              <a:rPr lang="es-AR" dirty="0" smtClean="0"/>
              <a:t>Acción dilatoria que posterga el ejercicio de la acción de cumplimiento hasta tanto el actor cumpla con las exigencias del deudor</a:t>
            </a:r>
          </a:p>
        </p:txBody>
      </p:sp>
    </p:spTree>
    <p:extLst>
      <p:ext uri="{BB962C8B-B14F-4D97-AF65-F5344CB8AC3E}">
        <p14:creationId xmlns:p14="http://schemas.microsoft.com/office/powerpoint/2010/main" val="249762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effectLst>
                  <a:outerShdw blurRad="38100" dist="38100" dir="2700000" algn="tl">
                    <a:srgbClr val="000000">
                      <a:alpha val="43137"/>
                    </a:srgbClr>
                  </a:outerShdw>
                </a:effectLst>
              </a:rPr>
              <a:t>Que es la OBLIGACION???</a:t>
            </a:r>
            <a:endParaRPr lang="es-AR"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pPr algn="ctr"/>
            <a:r>
              <a:rPr lang="es-AR" sz="3500" b="1" u="sng" dirty="0">
                <a:solidFill>
                  <a:srgbClr val="0070C0"/>
                </a:solidFill>
              </a:rPr>
              <a:t>ARTICULO 724.- Definición. </a:t>
            </a:r>
            <a:endParaRPr lang="es-AR" sz="3500" b="1" u="sng" dirty="0" smtClean="0">
              <a:solidFill>
                <a:srgbClr val="0070C0"/>
              </a:solidFill>
            </a:endParaRPr>
          </a:p>
          <a:p>
            <a:pPr algn="ctr"/>
            <a:r>
              <a:rPr lang="es-AR" sz="3500" dirty="0" smtClean="0"/>
              <a:t>“La </a:t>
            </a:r>
            <a:r>
              <a:rPr lang="es-AR" sz="3500" dirty="0"/>
              <a:t>obligación es una </a:t>
            </a:r>
            <a:r>
              <a:rPr lang="es-AR" sz="3500" i="1" dirty="0">
                <a:solidFill>
                  <a:srgbClr val="FF0000"/>
                </a:solidFill>
                <a:effectLst>
                  <a:outerShdw blurRad="38100" dist="38100" dir="2700000" algn="tl">
                    <a:srgbClr val="000000">
                      <a:alpha val="43137"/>
                    </a:srgbClr>
                  </a:outerShdw>
                </a:effectLst>
              </a:rPr>
              <a:t>relación jurídica </a:t>
            </a:r>
            <a:r>
              <a:rPr lang="es-AR" sz="3500" dirty="0"/>
              <a:t>en virtud de la cual el </a:t>
            </a:r>
            <a:r>
              <a:rPr lang="es-AR" sz="3500" b="1" cap="all" dirty="0"/>
              <a:t>acreedor</a:t>
            </a:r>
            <a:r>
              <a:rPr lang="es-AR" sz="3500" dirty="0"/>
              <a:t> tiene el derecho a exigir del </a:t>
            </a:r>
            <a:r>
              <a:rPr lang="es-AR" sz="3500" b="1" cap="all" dirty="0"/>
              <a:t>deudor</a:t>
            </a:r>
            <a:r>
              <a:rPr lang="es-AR" sz="3500" dirty="0"/>
              <a:t> una prestación destinada a satisfacer un interés lícito y, ante el incumplimiento, a obtener forzadamente la satisfacción de dicho interés</a:t>
            </a:r>
            <a:r>
              <a:rPr lang="es-AR" sz="3500" dirty="0" smtClean="0"/>
              <a:t>.”</a:t>
            </a:r>
            <a:r>
              <a:rPr lang="es-AR" dirty="0"/>
              <a:t/>
            </a:r>
            <a:br>
              <a:rPr lang="es-AR" dirty="0"/>
            </a:br>
            <a:endParaRPr lang="es-AR" dirty="0"/>
          </a:p>
        </p:txBody>
      </p:sp>
    </p:spTree>
    <p:extLst>
      <p:ext uri="{BB962C8B-B14F-4D97-AF65-F5344CB8AC3E}">
        <p14:creationId xmlns:p14="http://schemas.microsoft.com/office/powerpoint/2010/main" val="2282034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smtClean="0">
                <a:solidFill>
                  <a:srgbClr val="0070C0"/>
                </a:solidFill>
                <a:effectLst>
                  <a:outerShdw blurRad="38100" dist="38100" dir="2700000" algn="tl">
                    <a:srgbClr val="000000">
                      <a:alpha val="43137"/>
                    </a:srgbClr>
                  </a:outerShdw>
                </a:effectLst>
              </a:rPr>
              <a:t>EFECTOS</a:t>
            </a:r>
            <a:endParaRPr lang="es-AR" dirty="0"/>
          </a:p>
        </p:txBody>
      </p:sp>
      <p:sp>
        <p:nvSpPr>
          <p:cNvPr id="3" name="Marcador de contenido 2"/>
          <p:cNvSpPr>
            <a:spLocks noGrp="1"/>
          </p:cNvSpPr>
          <p:nvPr>
            <p:ph idx="1"/>
          </p:nvPr>
        </p:nvSpPr>
        <p:spPr/>
        <p:txBody>
          <a:bodyPr/>
          <a:lstStyle/>
          <a:p>
            <a:pPr algn="ctr"/>
            <a:endParaRPr lang="es-AR" b="1" dirty="0" smtClean="0"/>
          </a:p>
          <a:p>
            <a:pPr algn="ctr"/>
            <a:r>
              <a:rPr lang="es-AR" sz="3500" b="1" dirty="0" smtClean="0"/>
              <a:t>2) MORA</a:t>
            </a:r>
          </a:p>
          <a:p>
            <a:pPr algn="ctr"/>
            <a:endParaRPr lang="es-AR" sz="3500" b="1" dirty="0" smtClean="0"/>
          </a:p>
          <a:p>
            <a:pPr marL="0" indent="0" algn="ctr">
              <a:buNone/>
            </a:pPr>
            <a:r>
              <a:rPr lang="es-AR" sz="3500" dirty="0" smtClean="0"/>
              <a:t>Uno de los obligados </a:t>
            </a:r>
            <a:r>
              <a:rPr lang="es-AR" sz="3500" b="1" u="sng" cap="all" dirty="0" smtClean="0">
                <a:solidFill>
                  <a:srgbClr val="FF0000"/>
                </a:solidFill>
                <a:effectLst>
                  <a:outerShdw blurRad="38100" dist="38100" dir="2700000" algn="tl">
                    <a:srgbClr val="000000">
                      <a:alpha val="43137"/>
                    </a:srgbClr>
                  </a:outerShdw>
                </a:effectLst>
              </a:rPr>
              <a:t>no</a:t>
            </a:r>
            <a:r>
              <a:rPr lang="es-AR" sz="3500" dirty="0" smtClean="0"/>
              <a:t> incurre en mora si el otro no cumple o se allana a cumplir con la obligación que le es respectiva o demuestra que la misma esta sujeta a plazo suspensivo.</a:t>
            </a:r>
            <a:endParaRPr lang="es-AR" sz="3500" dirty="0"/>
          </a:p>
        </p:txBody>
      </p:sp>
    </p:spTree>
    <p:extLst>
      <p:ext uri="{BB962C8B-B14F-4D97-AF65-F5344CB8AC3E}">
        <p14:creationId xmlns:p14="http://schemas.microsoft.com/office/powerpoint/2010/main" val="3447313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a:solidFill>
                  <a:srgbClr val="0070C0"/>
                </a:solidFill>
                <a:effectLst>
                  <a:outerShdw blurRad="38100" dist="38100" dir="2700000" algn="tl">
                    <a:srgbClr val="000000">
                      <a:alpha val="43137"/>
                    </a:srgbClr>
                  </a:outerShdw>
                </a:effectLst>
              </a:rPr>
              <a:t>EFECTOS</a:t>
            </a:r>
            <a:endParaRPr lang="es-AR" dirty="0"/>
          </a:p>
        </p:txBody>
      </p:sp>
      <p:sp>
        <p:nvSpPr>
          <p:cNvPr id="3" name="Marcador de contenido 2"/>
          <p:cNvSpPr>
            <a:spLocks noGrp="1"/>
          </p:cNvSpPr>
          <p:nvPr>
            <p:ph idx="1"/>
          </p:nvPr>
        </p:nvSpPr>
        <p:spPr/>
        <p:txBody>
          <a:bodyPr>
            <a:noAutofit/>
          </a:bodyPr>
          <a:lstStyle/>
          <a:p>
            <a:pPr algn="ctr"/>
            <a:r>
              <a:rPr lang="es-AR" sz="3200" b="1" dirty="0" smtClean="0"/>
              <a:t>3) LUGAR DE PAGO</a:t>
            </a:r>
          </a:p>
          <a:p>
            <a:pPr algn="ctr"/>
            <a:r>
              <a:rPr lang="es-AR" sz="3200" dirty="0" smtClean="0"/>
              <a:t>El Art. 874 del CCYCN dispone que si nada se ha dicho respecto del lugar de cumplimiento el lugar de pago es el domicilio del deudor.</a:t>
            </a:r>
            <a:endParaRPr lang="es-AR" sz="3200" b="1" dirty="0"/>
          </a:p>
          <a:p>
            <a:pPr algn="ctr"/>
            <a:r>
              <a:rPr lang="es-AR" sz="3200" b="1" dirty="0" smtClean="0">
                <a:solidFill>
                  <a:srgbClr val="0070C0"/>
                </a:solidFill>
              </a:rPr>
              <a:t>DICHA REGLA</a:t>
            </a:r>
            <a:r>
              <a:rPr lang="es-AR" sz="3200" b="1" dirty="0" smtClean="0"/>
              <a:t> </a:t>
            </a:r>
            <a:r>
              <a:rPr lang="es-AR" sz="3200" b="1" u="sng" dirty="0" smtClean="0">
                <a:effectLst>
                  <a:outerShdw blurRad="38100" dist="38100" dir="2700000" algn="tl">
                    <a:srgbClr val="000000">
                      <a:alpha val="43137"/>
                    </a:srgbClr>
                  </a:outerShdw>
                </a:effectLst>
              </a:rPr>
              <a:t>NO</a:t>
            </a:r>
            <a:r>
              <a:rPr lang="es-AR" sz="3200" b="1" dirty="0" smtClean="0"/>
              <a:t> </a:t>
            </a:r>
            <a:r>
              <a:rPr lang="es-AR" sz="3200" b="1" dirty="0" smtClean="0">
                <a:solidFill>
                  <a:srgbClr val="0070C0"/>
                </a:solidFill>
              </a:rPr>
              <a:t>SE APLICA A LAS OBLIGACIONES SINALAGMATICAS DE CUMPLIMIENTO SIMULTANEO</a:t>
            </a:r>
          </a:p>
          <a:p>
            <a:pPr algn="ctr"/>
            <a:r>
              <a:rPr lang="es-AR" sz="3200" dirty="0" smtClean="0"/>
              <a:t>La regla es: </a:t>
            </a:r>
            <a:r>
              <a:rPr lang="es-AR" sz="3200" b="1" u="sng" dirty="0" smtClean="0"/>
              <a:t>el lugar de pago será donde debe cumplirse la obligación principal. </a:t>
            </a:r>
            <a:r>
              <a:rPr lang="es-AR" sz="3200" dirty="0" smtClean="0"/>
              <a:t>Por ejemplo: En una compra venta inmobiliaria, el lugar donde se encuentra el inmueble.</a:t>
            </a:r>
            <a:endParaRPr lang="es-AR" sz="3200" dirty="0"/>
          </a:p>
        </p:txBody>
      </p:sp>
    </p:spTree>
    <p:extLst>
      <p:ext uri="{BB962C8B-B14F-4D97-AF65-F5344CB8AC3E}">
        <p14:creationId xmlns:p14="http://schemas.microsoft.com/office/powerpoint/2010/main" val="3666092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a:solidFill>
                  <a:srgbClr val="0070C0"/>
                </a:solidFill>
                <a:effectLst>
                  <a:outerShdw blurRad="38100" dist="38100" dir="2700000" algn="tl">
                    <a:srgbClr val="000000">
                      <a:alpha val="43137"/>
                    </a:srgbClr>
                  </a:outerShdw>
                </a:effectLst>
              </a:rPr>
              <a:t>EFECTOS</a:t>
            </a:r>
            <a:endParaRPr lang="es-AR" dirty="0"/>
          </a:p>
        </p:txBody>
      </p:sp>
      <p:sp>
        <p:nvSpPr>
          <p:cNvPr id="3" name="Marcador de contenido 2"/>
          <p:cNvSpPr>
            <a:spLocks noGrp="1"/>
          </p:cNvSpPr>
          <p:nvPr>
            <p:ph idx="1"/>
          </p:nvPr>
        </p:nvSpPr>
        <p:spPr/>
        <p:txBody>
          <a:bodyPr>
            <a:normAutofit fontScale="85000" lnSpcReduction="20000"/>
          </a:bodyPr>
          <a:lstStyle/>
          <a:p>
            <a:pPr algn="ctr"/>
            <a:r>
              <a:rPr lang="es-AR" sz="3500" b="1" dirty="0" smtClean="0"/>
              <a:t>4) RESOLUCION CONTRACTUAL</a:t>
            </a:r>
          </a:p>
          <a:p>
            <a:pPr marL="0" indent="0" algn="ctr">
              <a:buNone/>
            </a:pPr>
            <a:r>
              <a:rPr lang="es-AR" sz="3500" dirty="0" smtClean="0"/>
              <a:t>Si una de las partes no cumple con su obligación, la no </a:t>
            </a:r>
            <a:r>
              <a:rPr lang="es-AR" sz="3500" dirty="0" err="1" smtClean="0"/>
              <a:t>incumpliente</a:t>
            </a:r>
            <a:r>
              <a:rPr lang="es-AR" sz="3500" dirty="0" smtClean="0"/>
              <a:t> esta legitimada, en principio, para resolver el contrato.</a:t>
            </a:r>
          </a:p>
          <a:p>
            <a:pPr algn="ctr"/>
            <a:r>
              <a:rPr lang="es-AR" sz="3500" b="1" u="sng" dirty="0"/>
              <a:t>ARTICULO 1083.- Resolución total o parcial. </a:t>
            </a:r>
            <a:r>
              <a:rPr lang="es-AR" sz="3500" b="1" i="1" dirty="0"/>
              <a:t>Una parte tiene la facultad de resolver total o parcialmente el contrato si la otra parte lo incumple.</a:t>
            </a:r>
            <a:r>
              <a:rPr lang="es-AR" sz="3500" i="1" dirty="0"/>
              <a:t> Pero los derechos de declarar la resolución total o la resolución parcial son excluyentes, por lo cual, habiendo optado por uno de ellos, no puede ejercer luego el otro. Si el deudor ha ejecutado una prestación parcial, el acreedor sólo puede resolver íntegramente el contrato si no tiene ningún interés en la prestación parcial.</a:t>
            </a:r>
          </a:p>
        </p:txBody>
      </p:sp>
    </p:spTree>
    <p:extLst>
      <p:ext uri="{BB962C8B-B14F-4D97-AF65-F5344CB8AC3E}">
        <p14:creationId xmlns:p14="http://schemas.microsoft.com/office/powerpoint/2010/main" val="1314536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a:solidFill>
                  <a:srgbClr val="0070C0"/>
                </a:solidFill>
                <a:effectLst>
                  <a:outerShdw blurRad="38100" dist="38100" dir="2700000" algn="tl">
                    <a:srgbClr val="000000">
                      <a:alpha val="43137"/>
                    </a:srgbClr>
                  </a:outerShdw>
                </a:effectLst>
              </a:rPr>
              <a:t>EFECTOS</a:t>
            </a:r>
            <a:endParaRPr lang="es-AR" dirty="0"/>
          </a:p>
        </p:txBody>
      </p:sp>
      <p:sp>
        <p:nvSpPr>
          <p:cNvPr id="3" name="Marcador de contenido 2"/>
          <p:cNvSpPr>
            <a:spLocks noGrp="1"/>
          </p:cNvSpPr>
          <p:nvPr>
            <p:ph idx="1"/>
          </p:nvPr>
        </p:nvSpPr>
        <p:spPr>
          <a:xfrm>
            <a:off x="254000" y="1825624"/>
            <a:ext cx="11696700" cy="4727575"/>
          </a:xfrm>
        </p:spPr>
        <p:txBody>
          <a:bodyPr>
            <a:normAutofit lnSpcReduction="10000"/>
          </a:bodyPr>
          <a:lstStyle/>
          <a:p>
            <a:pPr algn="ctr"/>
            <a:r>
              <a:rPr lang="es-AR" sz="3500" b="1" dirty="0" smtClean="0"/>
              <a:t>4) RESOLUCION CONTRACTUAL</a:t>
            </a:r>
          </a:p>
          <a:p>
            <a:pPr algn="ctr"/>
            <a:r>
              <a:rPr lang="es-AR" b="1" u="sng" dirty="0"/>
              <a:t>ARTICULO 1086.- Cláusula resolutoria expresa. </a:t>
            </a:r>
            <a:r>
              <a:rPr lang="es-AR" dirty="0"/>
              <a:t>Las partes pueden pactar expresamente que la resolución se produzca en caso de incumplimientos genéricos o específicos debidamente identificados. En este supuesto, la resolución surte efectos a partir que la parte interesada comunica a la incumplidora en forma fehaciente su voluntad de resolver.</a:t>
            </a:r>
            <a:r>
              <a:rPr lang="es-AR" sz="3600" dirty="0"/>
              <a:t/>
            </a:r>
            <a:br>
              <a:rPr lang="es-AR" sz="3600" dirty="0"/>
            </a:br>
            <a:r>
              <a:rPr lang="es-AR" sz="3600" dirty="0"/>
              <a:t/>
            </a:r>
            <a:br>
              <a:rPr lang="es-AR" sz="3600" dirty="0"/>
            </a:br>
            <a:r>
              <a:rPr lang="es-AR" b="1" u="sng" dirty="0"/>
              <a:t>ARTICULO 1087.- Cláusula resolutoria implícita. </a:t>
            </a:r>
            <a:r>
              <a:rPr lang="es-AR" dirty="0"/>
              <a:t>En los contratos bilaterales la cláusula resolutoria es implícita y queda sujeta a lo dispuesto en los artículos 1088 y 1089.</a:t>
            </a:r>
            <a:r>
              <a:rPr lang="es-AR" sz="3600" dirty="0"/>
              <a:t/>
            </a:r>
            <a:br>
              <a:rPr lang="es-AR" sz="3600" dirty="0"/>
            </a:br>
            <a:r>
              <a:rPr lang="es-AR" sz="3600" dirty="0"/>
              <a:t/>
            </a:r>
            <a:br>
              <a:rPr lang="es-AR" sz="3600" dirty="0"/>
            </a:br>
            <a:endParaRPr lang="es-AR" sz="3500" b="1" dirty="0" smtClean="0"/>
          </a:p>
        </p:txBody>
      </p:sp>
    </p:spTree>
    <p:extLst>
      <p:ext uri="{BB962C8B-B14F-4D97-AF65-F5344CB8AC3E}">
        <p14:creationId xmlns:p14="http://schemas.microsoft.com/office/powerpoint/2010/main" val="2956828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a:solidFill>
                  <a:srgbClr val="0070C0"/>
                </a:solidFill>
                <a:effectLst>
                  <a:outerShdw blurRad="38100" dist="38100" dir="2700000" algn="tl">
                    <a:srgbClr val="000000">
                      <a:alpha val="43137"/>
                    </a:srgbClr>
                  </a:outerShdw>
                </a:effectLst>
              </a:rPr>
              <a:t>EFECTOS</a:t>
            </a:r>
            <a:endParaRPr lang="es-AR" dirty="0"/>
          </a:p>
        </p:txBody>
      </p:sp>
      <p:sp>
        <p:nvSpPr>
          <p:cNvPr id="3" name="Marcador de contenido 2"/>
          <p:cNvSpPr>
            <a:spLocks noGrp="1"/>
          </p:cNvSpPr>
          <p:nvPr>
            <p:ph idx="1"/>
          </p:nvPr>
        </p:nvSpPr>
        <p:spPr>
          <a:xfrm>
            <a:off x="254000" y="1511300"/>
            <a:ext cx="11696700" cy="5041899"/>
          </a:xfrm>
        </p:spPr>
        <p:txBody>
          <a:bodyPr>
            <a:normAutofit fontScale="25000" lnSpcReduction="20000"/>
          </a:bodyPr>
          <a:lstStyle/>
          <a:p>
            <a:pPr algn="ctr"/>
            <a:r>
              <a:rPr lang="es-AR" sz="9600" b="1" dirty="0" smtClean="0"/>
              <a:t>4) RESOLUCION CONTRACTUAL</a:t>
            </a:r>
          </a:p>
          <a:p>
            <a:pPr marL="0" indent="0" algn="ctr">
              <a:buNone/>
            </a:pPr>
            <a:r>
              <a:rPr lang="es-AR" sz="10400" b="1" dirty="0"/>
              <a:t>ARTICULO 1088.- Presupuestos de la resolución por cláusula resolutoria implícita. </a:t>
            </a:r>
            <a:r>
              <a:rPr lang="es-AR" sz="10400" dirty="0"/>
              <a:t>La resolución por cláusula resolutoria implícita exige:</a:t>
            </a:r>
            <a:br>
              <a:rPr lang="es-AR" sz="10400" dirty="0"/>
            </a:br>
            <a:r>
              <a:rPr lang="es-AR" sz="10400" b="1" dirty="0" smtClean="0">
                <a:solidFill>
                  <a:srgbClr val="0070C0"/>
                </a:solidFill>
                <a:effectLst>
                  <a:outerShdw blurRad="38100" dist="38100" dir="2700000" algn="tl">
                    <a:srgbClr val="000000">
                      <a:alpha val="43137"/>
                    </a:srgbClr>
                  </a:outerShdw>
                </a:effectLst>
              </a:rPr>
              <a:t>a</a:t>
            </a:r>
            <a:r>
              <a:rPr lang="es-AR" sz="10400" b="1" dirty="0">
                <a:solidFill>
                  <a:srgbClr val="0070C0"/>
                </a:solidFill>
                <a:effectLst>
                  <a:outerShdw blurRad="38100" dist="38100" dir="2700000" algn="tl">
                    <a:srgbClr val="000000">
                      <a:alpha val="43137"/>
                    </a:srgbClr>
                  </a:outerShdw>
                </a:effectLst>
              </a:rPr>
              <a:t>) </a:t>
            </a:r>
            <a:r>
              <a:rPr lang="es-AR" sz="10400" dirty="0"/>
              <a:t>un </a:t>
            </a:r>
            <a:r>
              <a:rPr lang="es-AR" sz="10400" b="1" cap="all" dirty="0">
                <a:solidFill>
                  <a:srgbClr val="0070C0"/>
                </a:solidFill>
              </a:rPr>
              <a:t>incumplimiento</a:t>
            </a:r>
            <a:r>
              <a:rPr lang="es-AR" sz="10400" dirty="0"/>
              <a:t> en los términos del artículo 1084. Si es parcial, debe privar sustancialmente de lo que razonablemente la parte tenía derecho a esperar en razón del contrato;</a:t>
            </a:r>
            <a:br>
              <a:rPr lang="es-AR" sz="10400" dirty="0"/>
            </a:br>
            <a:r>
              <a:rPr lang="es-AR" sz="10400" b="1" dirty="0" smtClean="0">
                <a:solidFill>
                  <a:srgbClr val="0070C0"/>
                </a:solidFill>
                <a:effectLst>
                  <a:outerShdw blurRad="38100" dist="38100" dir="2700000" algn="tl">
                    <a:srgbClr val="000000">
                      <a:alpha val="43137"/>
                    </a:srgbClr>
                  </a:outerShdw>
                </a:effectLst>
              </a:rPr>
              <a:t>b</a:t>
            </a:r>
            <a:r>
              <a:rPr lang="es-AR" sz="10400" b="1" dirty="0">
                <a:solidFill>
                  <a:srgbClr val="0070C0"/>
                </a:solidFill>
                <a:effectLst>
                  <a:outerShdw blurRad="38100" dist="38100" dir="2700000" algn="tl">
                    <a:srgbClr val="000000">
                      <a:alpha val="43137"/>
                    </a:srgbClr>
                  </a:outerShdw>
                </a:effectLst>
              </a:rPr>
              <a:t>) </a:t>
            </a:r>
            <a:r>
              <a:rPr lang="es-AR" sz="10400" dirty="0"/>
              <a:t>que el deudor esté en </a:t>
            </a:r>
            <a:r>
              <a:rPr lang="es-AR" sz="10400" b="1" cap="all" dirty="0">
                <a:solidFill>
                  <a:srgbClr val="0070C0"/>
                </a:solidFill>
              </a:rPr>
              <a:t>mora</a:t>
            </a:r>
            <a:r>
              <a:rPr lang="es-AR" sz="10400" dirty="0" smtClean="0"/>
              <a:t>;</a:t>
            </a:r>
            <a:r>
              <a:rPr lang="es-AR" sz="10400" dirty="0"/>
              <a:t/>
            </a:r>
            <a:br>
              <a:rPr lang="es-AR" sz="10400" dirty="0"/>
            </a:br>
            <a:r>
              <a:rPr lang="es-AR" sz="10400" b="1" dirty="0">
                <a:solidFill>
                  <a:srgbClr val="0070C0"/>
                </a:solidFill>
                <a:effectLst>
                  <a:outerShdw blurRad="38100" dist="38100" dir="2700000" algn="tl">
                    <a:srgbClr val="000000">
                      <a:alpha val="43137"/>
                    </a:srgbClr>
                  </a:outerShdw>
                </a:effectLst>
              </a:rPr>
              <a:t>c) </a:t>
            </a:r>
            <a:r>
              <a:rPr lang="es-AR" sz="10400" dirty="0"/>
              <a:t>que el acreedor </a:t>
            </a:r>
            <a:r>
              <a:rPr lang="es-AR" sz="10400" b="1" cap="all" dirty="0">
                <a:solidFill>
                  <a:srgbClr val="0070C0"/>
                </a:solidFill>
              </a:rPr>
              <a:t>emplace</a:t>
            </a:r>
            <a:r>
              <a:rPr lang="es-AR" sz="10400" dirty="0"/>
              <a:t> al deudor, bajo apercibimiento expreso de la resolución total o parcial del contrato, a que cumpla en un plazo no menor de quince días, excepto que de los usos, o de la índole de la prestación, resulte la procedencia de uno menor. La resolución se produce de pleno derecho al vencimiento de dicho plazo. Dicho requerimiento no es necesario si ha vencido un plazo esencial para el cumplimiento, si la parte incumplidora ha manifestado su decisión de no cumplir, o si el cumplimiento resulta imposible. En tales casos, la resolución total o parcial del contrato se produce cuando el acreedor la declara y la comunicación es recibida por la otra parte.</a:t>
            </a:r>
            <a:r>
              <a:rPr lang="es-AR" sz="9600" dirty="0"/>
              <a:t/>
            </a:r>
            <a:br>
              <a:rPr lang="es-AR" sz="9600" dirty="0"/>
            </a:br>
            <a:r>
              <a:rPr lang="es-AR" sz="8800" dirty="0"/>
              <a:t/>
            </a:r>
            <a:br>
              <a:rPr lang="es-AR" sz="8800" dirty="0"/>
            </a:br>
            <a:endParaRPr lang="es-AR" sz="3500" b="1" dirty="0" smtClean="0"/>
          </a:p>
        </p:txBody>
      </p:sp>
    </p:spTree>
    <p:extLst>
      <p:ext uri="{BB962C8B-B14F-4D97-AF65-F5344CB8AC3E}">
        <p14:creationId xmlns:p14="http://schemas.microsoft.com/office/powerpoint/2010/main" val="3667425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a:solidFill>
                  <a:srgbClr val="0070C0"/>
                </a:solidFill>
                <a:effectLst>
                  <a:outerShdw blurRad="38100" dist="38100" dir="2700000" algn="tl">
                    <a:srgbClr val="000000">
                      <a:alpha val="43137"/>
                    </a:srgbClr>
                  </a:outerShdw>
                </a:effectLst>
              </a:rPr>
              <a:t>EFECTOS</a:t>
            </a:r>
            <a:endParaRPr lang="es-AR" dirty="0"/>
          </a:p>
        </p:txBody>
      </p:sp>
      <p:sp>
        <p:nvSpPr>
          <p:cNvPr id="3" name="Marcador de contenido 2"/>
          <p:cNvSpPr>
            <a:spLocks noGrp="1"/>
          </p:cNvSpPr>
          <p:nvPr>
            <p:ph idx="1"/>
          </p:nvPr>
        </p:nvSpPr>
        <p:spPr>
          <a:xfrm>
            <a:off x="254000" y="1511300"/>
            <a:ext cx="11696700" cy="5041899"/>
          </a:xfrm>
        </p:spPr>
        <p:txBody>
          <a:bodyPr>
            <a:normAutofit fontScale="92500" lnSpcReduction="10000"/>
          </a:bodyPr>
          <a:lstStyle/>
          <a:p>
            <a:pPr algn="ctr"/>
            <a:r>
              <a:rPr lang="es-AR" sz="4100" b="1" dirty="0" smtClean="0"/>
              <a:t>4) RESOLUCION CONTRACTUAL</a:t>
            </a:r>
          </a:p>
          <a:p>
            <a:pPr algn="ctr"/>
            <a:r>
              <a:rPr lang="es-AR" sz="4100" dirty="0"/>
              <a:t/>
            </a:r>
            <a:br>
              <a:rPr lang="es-AR" sz="4100" dirty="0"/>
            </a:br>
            <a:r>
              <a:rPr lang="es-AR" sz="4100" dirty="0"/>
              <a:t>ARTICULO 1089.- Resolución por ministerio de la ley. El requerimiento dispuesto en el artículo 1088 no es necesario en los casos en que la ley faculta a la parte para declarar unilateralmente la extinción del contrato, sin perjuicio de disposiciones especiales</a:t>
            </a:r>
            <a:r>
              <a:rPr lang="es-AR" sz="8800" dirty="0"/>
              <a:t/>
            </a:r>
            <a:br>
              <a:rPr lang="es-AR" sz="8800" dirty="0"/>
            </a:br>
            <a:r>
              <a:rPr lang="es-AR" sz="8800" dirty="0"/>
              <a:t/>
            </a:r>
            <a:br>
              <a:rPr lang="es-AR" sz="8800" dirty="0"/>
            </a:br>
            <a:endParaRPr lang="es-AR" sz="3500" b="1" dirty="0" smtClean="0"/>
          </a:p>
        </p:txBody>
      </p:sp>
    </p:spTree>
    <p:extLst>
      <p:ext uri="{BB962C8B-B14F-4D97-AF65-F5344CB8AC3E}">
        <p14:creationId xmlns:p14="http://schemas.microsoft.com/office/powerpoint/2010/main" val="2774052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a:solidFill>
                  <a:srgbClr val="0070C0"/>
                </a:solidFill>
                <a:effectLst>
                  <a:outerShdw blurRad="38100" dist="38100" dir="2700000" algn="tl">
                    <a:srgbClr val="000000">
                      <a:alpha val="43137"/>
                    </a:srgbClr>
                  </a:outerShdw>
                </a:effectLst>
              </a:rPr>
              <a:t>EFECTOS</a:t>
            </a:r>
            <a:endParaRPr lang="es-AR" dirty="0"/>
          </a:p>
        </p:txBody>
      </p:sp>
      <p:sp>
        <p:nvSpPr>
          <p:cNvPr id="3" name="Marcador de contenido 2"/>
          <p:cNvSpPr>
            <a:spLocks noGrp="1"/>
          </p:cNvSpPr>
          <p:nvPr>
            <p:ph idx="1"/>
          </p:nvPr>
        </p:nvSpPr>
        <p:spPr>
          <a:xfrm>
            <a:off x="254000" y="1511300"/>
            <a:ext cx="11696700" cy="5041899"/>
          </a:xfrm>
        </p:spPr>
        <p:txBody>
          <a:bodyPr>
            <a:normAutofit/>
          </a:bodyPr>
          <a:lstStyle/>
          <a:p>
            <a:pPr algn="ctr"/>
            <a:r>
              <a:rPr lang="es-AR" sz="4100" b="1" dirty="0" smtClean="0"/>
              <a:t>4) RESOLUCION CONTRACTUAL</a:t>
            </a:r>
          </a:p>
          <a:p>
            <a:pPr marL="0" indent="0" algn="ctr">
              <a:buNone/>
            </a:pPr>
            <a:r>
              <a:rPr lang="es-AR" b="1" u="sng" dirty="0">
                <a:solidFill>
                  <a:srgbClr val="0070C0"/>
                </a:solidFill>
              </a:rPr>
              <a:t>ARTICULO 1090.- Frustración de la finalidad. </a:t>
            </a:r>
            <a:r>
              <a:rPr lang="es-AR" dirty="0" smtClean="0"/>
              <a:t>”</a:t>
            </a:r>
            <a:r>
              <a:rPr lang="es-AR" i="1" dirty="0" smtClean="0"/>
              <a:t>La </a:t>
            </a:r>
            <a:r>
              <a:rPr lang="es-AR" i="1" dirty="0"/>
              <a:t>frustración definitiva de la finalidad del contrato autoriza a la parte perjudicada a declarar su resolución, si tiene su causa en una alteración de carácter extraordinario de las circunstancias existentes al tiempo de su celebración, ajena a las partes y que supera el riesgo asumido por la que es afectada. La resolución es operativa cuando esta parte comunica su declaración extintiva a la otra. Si la frustración de la finalidad es temporaria, hay derecho a resolución sólo si se impide el cumplimiento oportuno de una obligación cuyo tiempo de ejecución es </a:t>
            </a:r>
            <a:r>
              <a:rPr lang="es-AR" i="1" dirty="0" smtClean="0"/>
              <a:t>esencial.”</a:t>
            </a:r>
            <a:r>
              <a:rPr lang="es-AR" sz="8800" dirty="0"/>
              <a:t/>
            </a:r>
            <a:br>
              <a:rPr lang="es-AR" sz="8800" dirty="0"/>
            </a:br>
            <a:endParaRPr lang="es-AR" sz="3500" b="1" dirty="0" smtClean="0"/>
          </a:p>
        </p:txBody>
      </p:sp>
    </p:spTree>
    <p:extLst>
      <p:ext uri="{BB962C8B-B14F-4D97-AF65-F5344CB8AC3E}">
        <p14:creationId xmlns:p14="http://schemas.microsoft.com/office/powerpoint/2010/main" val="3559767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a:solidFill>
                  <a:srgbClr val="0070C0"/>
                </a:solidFill>
                <a:effectLst>
                  <a:outerShdw blurRad="38100" dist="38100" dir="2700000" algn="tl">
                    <a:srgbClr val="000000">
                      <a:alpha val="43137"/>
                    </a:srgbClr>
                  </a:outerShdw>
                </a:effectLst>
              </a:rPr>
              <a:t>EFECTOS</a:t>
            </a:r>
            <a:endParaRPr lang="es-AR" dirty="0"/>
          </a:p>
        </p:txBody>
      </p:sp>
      <p:sp>
        <p:nvSpPr>
          <p:cNvPr id="3" name="Marcador de contenido 2"/>
          <p:cNvSpPr>
            <a:spLocks noGrp="1"/>
          </p:cNvSpPr>
          <p:nvPr>
            <p:ph idx="1"/>
          </p:nvPr>
        </p:nvSpPr>
        <p:spPr>
          <a:xfrm>
            <a:off x="254000" y="1511300"/>
            <a:ext cx="11696700" cy="5041899"/>
          </a:xfrm>
        </p:spPr>
        <p:txBody>
          <a:bodyPr>
            <a:normAutofit fontScale="62500" lnSpcReduction="20000"/>
          </a:bodyPr>
          <a:lstStyle/>
          <a:p>
            <a:pPr algn="ctr"/>
            <a:r>
              <a:rPr lang="es-AR" sz="4900" b="1" dirty="0" smtClean="0"/>
              <a:t>4) RESOLUCION CONTRACTUAL</a:t>
            </a:r>
          </a:p>
          <a:p>
            <a:pPr marL="0" indent="0" algn="ctr">
              <a:buNone/>
            </a:pPr>
            <a:r>
              <a:rPr lang="es-AR" sz="4900" b="1" u="sng" dirty="0" smtClean="0">
                <a:solidFill>
                  <a:srgbClr val="0070C0"/>
                </a:solidFill>
              </a:rPr>
              <a:t>ARTICULO 1091.- Imprevisión. </a:t>
            </a:r>
            <a:r>
              <a:rPr lang="es-AR" sz="4900" dirty="0"/>
              <a:t> </a:t>
            </a:r>
            <a:r>
              <a:rPr lang="es-AR" sz="4900" i="1" dirty="0" smtClean="0"/>
              <a:t>”Si en un contrato conmutativo de ejecución diferida o permanente, la prestación a cargo de una de las partes se torna excesivamente onerosa, por una alteración extraordinaria de las circunstancias existentes al tiempo de su celebración, sobrevenida por causas ajenas a las partes y al riesgo asumido por la que es afectada, ésta tiene derecho a plantear extrajudicialmente, o pedir ante un juez, por acción o como excepción, la resolución total o parcial del contrato, o su adecuación. Igual regla se aplica al tercero a quien le han sido conferidos derechos, o asignadas obligaciones, resultantes del contrato; y al contrato aleatorio si la prestación se torna excesivamente onerosa por causas extrañas a su </a:t>
            </a:r>
            <a:r>
              <a:rPr lang="es-AR" sz="4900" i="1" dirty="0" err="1" smtClean="0"/>
              <a:t>álea</a:t>
            </a:r>
            <a:r>
              <a:rPr lang="es-AR" sz="4900" i="1" dirty="0" smtClean="0"/>
              <a:t> propia.”</a:t>
            </a:r>
            <a:r>
              <a:rPr lang="es-AR" sz="8800" dirty="0" smtClean="0"/>
              <a:t/>
            </a:r>
            <a:br>
              <a:rPr lang="es-AR" sz="8800" dirty="0" smtClean="0"/>
            </a:br>
            <a:endParaRPr lang="es-AR" sz="3500" b="1" dirty="0" smtClean="0"/>
          </a:p>
        </p:txBody>
      </p:sp>
    </p:spTree>
    <p:extLst>
      <p:ext uri="{BB962C8B-B14F-4D97-AF65-F5344CB8AC3E}">
        <p14:creationId xmlns:p14="http://schemas.microsoft.com/office/powerpoint/2010/main" val="1810458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a:xfrm>
            <a:off x="838200" y="2717799"/>
            <a:ext cx="10515600" cy="3459163"/>
          </a:xfrm>
        </p:spPr>
        <p:txBody>
          <a:bodyPr>
            <a:normAutofit/>
          </a:bodyPr>
          <a:lstStyle/>
          <a:p>
            <a:pPr marL="0" indent="0" algn="ctr">
              <a:buNone/>
            </a:pPr>
            <a:r>
              <a:rPr lang="es-AR" sz="6600" b="1" dirty="0" smtClean="0">
                <a:solidFill>
                  <a:srgbClr val="0070C0"/>
                </a:solidFill>
              </a:rPr>
              <a:t>OBLIGACIONES CONEXAS</a:t>
            </a:r>
            <a:endParaRPr lang="es-AR" sz="6600" b="1" dirty="0">
              <a:solidFill>
                <a:srgbClr val="0070C0"/>
              </a:solidFill>
            </a:endParaRPr>
          </a:p>
        </p:txBody>
      </p:sp>
    </p:spTree>
    <p:extLst>
      <p:ext uri="{BB962C8B-B14F-4D97-AF65-F5344CB8AC3E}">
        <p14:creationId xmlns:p14="http://schemas.microsoft.com/office/powerpoint/2010/main" val="3685411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smtClean="0">
                <a:solidFill>
                  <a:srgbClr val="0070C0"/>
                </a:solidFill>
                <a:effectLst>
                  <a:outerShdw blurRad="38100" dist="38100" dir="2700000" algn="tl">
                    <a:srgbClr val="000000">
                      <a:alpha val="43137"/>
                    </a:srgbClr>
                  </a:outerShdw>
                </a:effectLst>
              </a:rPr>
              <a:t>OBLIGACIONES CONEXAS</a:t>
            </a:r>
            <a:endParaRPr lang="es-AR" dirty="0"/>
          </a:p>
        </p:txBody>
      </p:sp>
      <p:sp>
        <p:nvSpPr>
          <p:cNvPr id="3" name="Marcador de contenido 2"/>
          <p:cNvSpPr>
            <a:spLocks noGrp="1"/>
          </p:cNvSpPr>
          <p:nvPr>
            <p:ph idx="1"/>
          </p:nvPr>
        </p:nvSpPr>
        <p:spPr>
          <a:xfrm>
            <a:off x="838200" y="1825624"/>
            <a:ext cx="11049000" cy="4816475"/>
          </a:xfrm>
        </p:spPr>
        <p:txBody>
          <a:bodyPr>
            <a:normAutofit lnSpcReduction="10000"/>
          </a:bodyPr>
          <a:lstStyle/>
          <a:p>
            <a:pPr marL="0" indent="0" algn="ctr">
              <a:buNone/>
            </a:pPr>
            <a:r>
              <a:rPr lang="es-AR" dirty="0" smtClean="0"/>
              <a:t>Se trata de una </a:t>
            </a:r>
            <a:r>
              <a:rPr lang="es-AR" b="1" cap="all" dirty="0"/>
              <a:t>pluralidad contractual </a:t>
            </a:r>
            <a:r>
              <a:rPr lang="es-AR" dirty="0"/>
              <a:t>conectada por una </a:t>
            </a:r>
            <a:r>
              <a:rPr lang="es-AR" b="1" cap="all" dirty="0"/>
              <a:t>finalidad común</a:t>
            </a:r>
            <a:r>
              <a:rPr lang="es-AR" dirty="0"/>
              <a:t> previamente establecida y a cuya consecución tienden todos los </a:t>
            </a:r>
            <a:r>
              <a:rPr lang="es-AR" dirty="0" smtClean="0"/>
              <a:t>vínculos.</a:t>
            </a:r>
          </a:p>
          <a:p>
            <a:pPr marL="0" indent="0" algn="ctr">
              <a:buNone/>
            </a:pPr>
            <a:r>
              <a:rPr lang="es-AR" dirty="0" smtClean="0"/>
              <a:t>Se </a:t>
            </a:r>
            <a:r>
              <a:rPr lang="es-AR" dirty="0"/>
              <a:t>caracteriza por esa atadura o ligazón inescindible, por la cual, si bien cada contrato es aparentemente autónomo, </a:t>
            </a:r>
            <a:r>
              <a:rPr lang="es-AR" dirty="0" smtClean="0"/>
              <a:t>existe </a:t>
            </a:r>
            <a:r>
              <a:rPr lang="es-AR" dirty="0"/>
              <a:t>o se ha celebrado teniendo en miras a otro contrato </a:t>
            </a:r>
            <a:r>
              <a:rPr lang="es-AR" dirty="0" smtClean="0"/>
              <a:t>que </a:t>
            </a:r>
            <a:r>
              <a:rPr lang="es-AR" dirty="0"/>
              <a:t>procura facilitar</a:t>
            </a:r>
            <a:r>
              <a:rPr lang="es-AR" dirty="0" smtClean="0"/>
              <a:t>.</a:t>
            </a:r>
          </a:p>
          <a:p>
            <a:pPr marL="0" indent="0">
              <a:buNone/>
            </a:pPr>
            <a:r>
              <a:rPr lang="es-AR" dirty="0"/>
              <a:t/>
            </a:r>
            <a:br>
              <a:rPr lang="es-AR" dirty="0"/>
            </a:br>
            <a:r>
              <a:rPr lang="es-AR" dirty="0" smtClean="0"/>
              <a:t>La </a:t>
            </a:r>
            <a:r>
              <a:rPr lang="es-AR" dirty="0"/>
              <a:t>regla del art. 40 de la ley 24.240 (modificada por la ley 24.999) extendió, beneficiando al consumidor, </a:t>
            </a:r>
            <a:r>
              <a:rPr lang="es-AR" b="1" dirty="0">
                <a:solidFill>
                  <a:srgbClr val="0070C0"/>
                </a:solidFill>
              </a:rPr>
              <a:t>la responsabilidad solidaria del fabricante, importador, mayorista y </a:t>
            </a:r>
            <a:r>
              <a:rPr lang="es-AR" b="1" dirty="0" smtClean="0">
                <a:solidFill>
                  <a:srgbClr val="0070C0"/>
                </a:solidFill>
              </a:rPr>
              <a:t>minorista, </a:t>
            </a:r>
            <a:r>
              <a:rPr lang="es-AR" dirty="0"/>
              <a:t>se alejaba del tradicional principio francés adoptado por el art. 1197 del código civil de </a:t>
            </a:r>
            <a:r>
              <a:rPr lang="es-AR" dirty="0" err="1"/>
              <a:t>vélez</a:t>
            </a:r>
            <a:r>
              <a:rPr lang="es-AR" dirty="0"/>
              <a:t> </a:t>
            </a:r>
            <a:r>
              <a:rPr lang="es-AR" dirty="0" err="1"/>
              <a:t>sarsfield</a:t>
            </a:r>
            <a:r>
              <a:rPr lang="es-AR" dirty="0"/>
              <a:t>, en cuanto imponía </a:t>
            </a:r>
            <a:r>
              <a:rPr lang="es-AR" b="1" dirty="0">
                <a:solidFill>
                  <a:srgbClr val="FF0000"/>
                </a:solidFill>
              </a:rPr>
              <a:t>el efecto relativo de los contratos</a:t>
            </a:r>
            <a:r>
              <a:rPr lang="es-AR" dirty="0"/>
              <a:t>. </a:t>
            </a:r>
          </a:p>
        </p:txBody>
      </p:sp>
    </p:spTree>
    <p:extLst>
      <p:ext uri="{BB962C8B-B14F-4D97-AF65-F5344CB8AC3E}">
        <p14:creationId xmlns:p14="http://schemas.microsoft.com/office/powerpoint/2010/main" val="3205676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VINCULO JURIDICO. CONCEPTO</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a:bodyPr>
          <a:lstStyle/>
          <a:p>
            <a:pPr algn="ctr"/>
            <a:r>
              <a:rPr lang="es-AR" sz="3500" dirty="0" smtClean="0"/>
              <a:t>Es el elemento </a:t>
            </a:r>
            <a:r>
              <a:rPr lang="es-AR" sz="3500" u="sng" cap="all" dirty="0" smtClean="0"/>
              <a:t>no</a:t>
            </a:r>
            <a:r>
              <a:rPr lang="es-AR" sz="3500" u="sng" dirty="0" smtClean="0"/>
              <a:t> </a:t>
            </a:r>
            <a:r>
              <a:rPr lang="es-AR" sz="3500" dirty="0" smtClean="0"/>
              <a:t>material que liga a ambos polos de la relación jurídica  </a:t>
            </a:r>
          </a:p>
          <a:p>
            <a:pPr algn="ctr"/>
            <a:endParaRPr lang="es-AR" sz="3500" dirty="0"/>
          </a:p>
          <a:p>
            <a:pPr marL="0" indent="0" algn="ctr">
              <a:buNone/>
            </a:pPr>
            <a:r>
              <a:rPr lang="es-AR" sz="3500" dirty="0" smtClean="0"/>
              <a:t>A                                          B  </a:t>
            </a:r>
          </a:p>
          <a:p>
            <a:pPr marL="0" indent="0" algn="ctr">
              <a:buNone/>
            </a:pPr>
            <a:r>
              <a:rPr lang="es-AR" sz="3500" dirty="0" smtClean="0"/>
              <a:t>Institutas de Justiniano: “</a:t>
            </a:r>
            <a:r>
              <a:rPr lang="es-AR" sz="3500" i="1" dirty="0" smtClean="0"/>
              <a:t>La Obligación es el vinculo jurídico que nos constriñe a pagar algo a otro, según el derecho civil</a:t>
            </a:r>
            <a:r>
              <a:rPr lang="es-AR" sz="3500" dirty="0" smtClean="0"/>
              <a:t>”        </a:t>
            </a:r>
            <a:endParaRPr lang="es-AR" sz="3500" dirty="0"/>
          </a:p>
        </p:txBody>
      </p:sp>
      <p:sp>
        <p:nvSpPr>
          <p:cNvPr id="4" name="Flecha curvada hacia abajo 3"/>
          <p:cNvSpPr/>
          <p:nvPr/>
        </p:nvSpPr>
        <p:spPr>
          <a:xfrm>
            <a:off x="4545106" y="2998694"/>
            <a:ext cx="3402106" cy="84716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chemeClr val="tx1"/>
              </a:solidFill>
            </a:endParaRPr>
          </a:p>
        </p:txBody>
      </p:sp>
    </p:spTree>
    <p:extLst>
      <p:ext uri="{BB962C8B-B14F-4D97-AF65-F5344CB8AC3E}">
        <p14:creationId xmlns:p14="http://schemas.microsoft.com/office/powerpoint/2010/main" val="17288014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smtClean="0">
                <a:solidFill>
                  <a:srgbClr val="0070C0"/>
                </a:solidFill>
                <a:effectLst>
                  <a:outerShdw blurRad="38100" dist="38100" dir="2700000" algn="tl">
                    <a:srgbClr val="000000">
                      <a:alpha val="43137"/>
                    </a:srgbClr>
                  </a:outerShdw>
                </a:effectLst>
              </a:rPr>
              <a:t>OBLIGACIONES CONEXAS</a:t>
            </a:r>
            <a:endParaRPr lang="es-AR" dirty="0"/>
          </a:p>
        </p:txBody>
      </p:sp>
      <p:sp>
        <p:nvSpPr>
          <p:cNvPr id="3" name="Marcador de contenido 2"/>
          <p:cNvSpPr>
            <a:spLocks noGrp="1"/>
          </p:cNvSpPr>
          <p:nvPr>
            <p:ph idx="1"/>
          </p:nvPr>
        </p:nvSpPr>
        <p:spPr>
          <a:xfrm>
            <a:off x="838200" y="1825624"/>
            <a:ext cx="11049000" cy="4816475"/>
          </a:xfrm>
        </p:spPr>
        <p:txBody>
          <a:bodyPr>
            <a:normAutofit lnSpcReduction="10000"/>
          </a:bodyPr>
          <a:lstStyle/>
          <a:p>
            <a:pPr marL="0" indent="0" algn="ctr">
              <a:buNone/>
            </a:pPr>
            <a:r>
              <a:rPr lang="es-AR" dirty="0" smtClean="0"/>
              <a:t>Otra </a:t>
            </a:r>
            <a:r>
              <a:rPr lang="es-AR" dirty="0"/>
              <a:t>regla relevante fue la establecida en </a:t>
            </a:r>
            <a:r>
              <a:rPr lang="es-AR" b="1" dirty="0">
                <a:solidFill>
                  <a:srgbClr val="FF0000"/>
                </a:solidFill>
              </a:rPr>
              <a:t>el art. 43 de la ley 25.065 de Tarjeta de </a:t>
            </a:r>
            <a:r>
              <a:rPr lang="es-AR" b="1" dirty="0" smtClean="0">
                <a:solidFill>
                  <a:srgbClr val="FF0000"/>
                </a:solidFill>
              </a:rPr>
              <a:t>Crédito</a:t>
            </a:r>
            <a:r>
              <a:rPr lang="es-AR" b="1" dirty="0">
                <a:solidFill>
                  <a:srgbClr val="FF0000"/>
                </a:solidFill>
              </a:rPr>
              <a:t>.</a:t>
            </a:r>
            <a:r>
              <a:rPr lang="es-AR" dirty="0"/>
              <a:t> Por ella el emisor de la tarjeta es ajeno a las controversias que pudieran suscitarse entre el usuario y comerciante o prestador, </a:t>
            </a:r>
            <a:r>
              <a:rPr lang="es-AR" b="1" cap="all" dirty="0" smtClean="0"/>
              <a:t>salvo que </a:t>
            </a:r>
            <a:r>
              <a:rPr lang="es-AR" b="1" cap="all" dirty="0"/>
              <a:t>el emisor hubiera promovido el producto o </a:t>
            </a:r>
            <a:r>
              <a:rPr lang="es-AR" b="1" cap="all" dirty="0" smtClean="0"/>
              <a:t>servicio</a:t>
            </a:r>
          </a:p>
          <a:p>
            <a:pPr marL="0" indent="0" algn="ctr">
              <a:buNone/>
            </a:pPr>
            <a:r>
              <a:rPr lang="es-AR" dirty="0"/>
              <a:t/>
            </a:r>
            <a:br>
              <a:rPr lang="es-AR" dirty="0"/>
            </a:br>
            <a:r>
              <a:rPr lang="es-AR" b="1" u="sng" dirty="0">
                <a:solidFill>
                  <a:srgbClr val="0070C0"/>
                </a:solidFill>
              </a:rPr>
              <a:t>ARTICULO 1094.- Interpretación y prelación normativa</a:t>
            </a:r>
            <a:r>
              <a:rPr lang="es-AR" dirty="0"/>
              <a:t>. Las normas que regulan las relaciones de consumo deben ser aplicadas e interpretadas conforme con el principio de protección del consumidor y el de acceso al consumo sustentable.</a:t>
            </a:r>
            <a:br>
              <a:rPr lang="es-AR" dirty="0"/>
            </a:br>
            <a:r>
              <a:rPr lang="es-AR" dirty="0"/>
              <a:t/>
            </a:r>
            <a:br>
              <a:rPr lang="es-AR" dirty="0"/>
            </a:br>
            <a:r>
              <a:rPr lang="es-AR" dirty="0"/>
              <a:t>En caso de duda sobre la interpretación de este Código o las leyes especiales, prevalece la más favorable al consumidor.</a:t>
            </a:r>
            <a:endParaRPr lang="es-AR" b="1" cap="all" dirty="0"/>
          </a:p>
        </p:txBody>
      </p:sp>
    </p:spTree>
    <p:extLst>
      <p:ext uri="{BB962C8B-B14F-4D97-AF65-F5344CB8AC3E}">
        <p14:creationId xmlns:p14="http://schemas.microsoft.com/office/powerpoint/2010/main" val="4038819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sz="6000" b="1" dirty="0" smtClean="0">
                <a:solidFill>
                  <a:srgbClr val="0070C0"/>
                </a:solidFill>
                <a:effectLst>
                  <a:outerShdw blurRad="38100" dist="38100" dir="2700000" algn="tl">
                    <a:srgbClr val="000000">
                      <a:alpha val="43137"/>
                    </a:srgbClr>
                  </a:outerShdw>
                </a:effectLst>
              </a:rPr>
              <a:t>OBLIGACIONES CONEXAS en el </a:t>
            </a:r>
            <a:r>
              <a:rPr lang="es-AR" sz="6000" b="1" dirty="0" err="1" smtClean="0">
                <a:solidFill>
                  <a:srgbClr val="0070C0"/>
                </a:solidFill>
                <a:effectLst>
                  <a:outerShdw blurRad="38100" dist="38100" dir="2700000" algn="tl">
                    <a:srgbClr val="000000">
                      <a:alpha val="43137"/>
                    </a:srgbClr>
                  </a:outerShdw>
                </a:effectLst>
              </a:rPr>
              <a:t>CCyCN</a:t>
            </a:r>
            <a:endParaRPr lang="es-AR" dirty="0"/>
          </a:p>
        </p:txBody>
      </p:sp>
      <p:sp>
        <p:nvSpPr>
          <p:cNvPr id="3" name="Marcador de contenido 2"/>
          <p:cNvSpPr>
            <a:spLocks noGrp="1"/>
          </p:cNvSpPr>
          <p:nvPr>
            <p:ph idx="1"/>
          </p:nvPr>
        </p:nvSpPr>
        <p:spPr>
          <a:xfrm>
            <a:off x="838200" y="1825624"/>
            <a:ext cx="11049000" cy="4816475"/>
          </a:xfrm>
        </p:spPr>
        <p:txBody>
          <a:bodyPr>
            <a:normAutofit lnSpcReduction="10000"/>
          </a:bodyPr>
          <a:lstStyle/>
          <a:p>
            <a:pPr marL="0" indent="0" algn="just">
              <a:buNone/>
            </a:pPr>
            <a:r>
              <a:rPr lang="es-AR" b="1" u="sng" dirty="0" smtClean="0">
                <a:solidFill>
                  <a:srgbClr val="0070C0"/>
                </a:solidFill>
              </a:rPr>
              <a:t>ARTICULO 1073.- Definición. </a:t>
            </a:r>
            <a:r>
              <a:rPr lang="es-AR" dirty="0" smtClean="0"/>
              <a:t>Hay conexidad cuando </a:t>
            </a:r>
            <a:r>
              <a:rPr lang="es-AR" b="1" dirty="0" smtClean="0"/>
              <a:t>dos o más contratos autónomos </a:t>
            </a:r>
            <a:r>
              <a:rPr lang="es-AR" dirty="0" smtClean="0"/>
              <a:t>se hallan vinculados entre sí por una </a:t>
            </a:r>
            <a:r>
              <a:rPr lang="es-AR" b="1" dirty="0" smtClean="0"/>
              <a:t>finalidad económica común </a:t>
            </a:r>
            <a:r>
              <a:rPr lang="es-AR" dirty="0" smtClean="0"/>
              <a:t>previamente establecida, de modo que uno de ellos ha sido determinante del otro para el logro del resultado perseguido. </a:t>
            </a:r>
            <a:endParaRPr lang="es-AR" dirty="0" smtClean="0"/>
          </a:p>
          <a:p>
            <a:pPr marL="0" indent="0" algn="just">
              <a:buNone/>
            </a:pPr>
            <a:r>
              <a:rPr lang="es-AR" dirty="0" smtClean="0"/>
              <a:t>Esta </a:t>
            </a:r>
            <a:r>
              <a:rPr lang="es-AR" dirty="0" smtClean="0"/>
              <a:t>finalidad puede ser establecida por la ley, expresamente pactada, o derivada de la interpretación, conforme con lo que se dispone en el artículo 1074</a:t>
            </a:r>
            <a:r>
              <a:rPr lang="es-AR" dirty="0" smtClean="0"/>
              <a:t>.</a:t>
            </a:r>
          </a:p>
          <a:p>
            <a:pPr marL="0" indent="0" algn="just">
              <a:buNone/>
            </a:pPr>
            <a:r>
              <a:rPr lang="es-AR" dirty="0" smtClean="0"/>
              <a:t/>
            </a:r>
            <a:br>
              <a:rPr lang="es-AR" dirty="0" smtClean="0"/>
            </a:br>
            <a:r>
              <a:rPr lang="es-AR" dirty="0" smtClean="0"/>
              <a:t>Dos </a:t>
            </a:r>
            <a:r>
              <a:rPr lang="es-AR" dirty="0"/>
              <a:t>elementos </a:t>
            </a:r>
            <a:r>
              <a:rPr lang="es-AR" dirty="0" err="1"/>
              <a:t>configurantes</a:t>
            </a:r>
            <a:r>
              <a:rPr lang="es-AR" dirty="0" smtClean="0"/>
              <a:t>:</a:t>
            </a:r>
          </a:p>
          <a:p>
            <a:pPr algn="just"/>
            <a:r>
              <a:rPr lang="es-AR" dirty="0" smtClean="0"/>
              <a:t> </a:t>
            </a:r>
            <a:r>
              <a:rPr lang="es-AR" dirty="0"/>
              <a:t>la pluralidad (dos o más contratos autónomos) y </a:t>
            </a:r>
            <a:endParaRPr lang="es-AR" dirty="0" smtClean="0"/>
          </a:p>
          <a:p>
            <a:pPr algn="just"/>
            <a:r>
              <a:rPr lang="es-AR" dirty="0" smtClean="0"/>
              <a:t>la </a:t>
            </a:r>
            <a:r>
              <a:rPr lang="es-AR" dirty="0"/>
              <a:t>finalidad económica común (el objetivo </a:t>
            </a:r>
            <a:r>
              <a:rPr lang="es-AR" dirty="0" err="1"/>
              <a:t>supracontractual</a:t>
            </a:r>
            <a:r>
              <a:rPr lang="es-AR" dirty="0"/>
              <a:t>).</a:t>
            </a:r>
          </a:p>
          <a:p>
            <a:endParaRPr lang="es-AR" dirty="0"/>
          </a:p>
        </p:txBody>
      </p:sp>
    </p:spTree>
    <p:extLst>
      <p:ext uri="{BB962C8B-B14F-4D97-AF65-F5344CB8AC3E}">
        <p14:creationId xmlns:p14="http://schemas.microsoft.com/office/powerpoint/2010/main" val="2934607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smtClean="0">
                <a:solidFill>
                  <a:srgbClr val="0070C0"/>
                </a:solidFill>
                <a:effectLst>
                  <a:outerShdw blurRad="38100" dist="38100" dir="2700000" algn="tl">
                    <a:srgbClr val="000000">
                      <a:alpha val="43137"/>
                    </a:srgbClr>
                  </a:outerShdw>
                </a:effectLst>
              </a:rPr>
              <a:t>OBLIGACIONES CONEXAS</a:t>
            </a:r>
            <a:endParaRPr lang="es-AR" dirty="0"/>
          </a:p>
        </p:txBody>
      </p:sp>
      <p:sp>
        <p:nvSpPr>
          <p:cNvPr id="3" name="Marcador de contenido 2"/>
          <p:cNvSpPr>
            <a:spLocks noGrp="1"/>
          </p:cNvSpPr>
          <p:nvPr>
            <p:ph idx="1"/>
          </p:nvPr>
        </p:nvSpPr>
        <p:spPr>
          <a:xfrm>
            <a:off x="838200" y="1498600"/>
            <a:ext cx="11049000" cy="5143499"/>
          </a:xfrm>
        </p:spPr>
        <p:txBody>
          <a:bodyPr>
            <a:normAutofit lnSpcReduction="10000"/>
          </a:bodyPr>
          <a:lstStyle/>
          <a:p>
            <a:r>
              <a:rPr lang="es-AR" dirty="0" smtClean="0"/>
              <a:t>Aún </a:t>
            </a:r>
            <a:r>
              <a:rPr lang="es-AR" dirty="0"/>
              <a:t>cuando se trata de negocios aparentemente autónomos, todos </a:t>
            </a:r>
            <a:r>
              <a:rPr lang="es-AR" dirty="0" smtClean="0"/>
              <a:t>procuran </a:t>
            </a:r>
            <a:r>
              <a:rPr lang="es-AR" dirty="0"/>
              <a:t>el </a:t>
            </a:r>
            <a:r>
              <a:rPr lang="es-AR" b="1" dirty="0"/>
              <a:t>logro de un resultado </a:t>
            </a:r>
            <a:r>
              <a:rPr lang="es-AR" b="1" dirty="0" smtClean="0"/>
              <a:t>común,</a:t>
            </a:r>
            <a:r>
              <a:rPr lang="es-AR" dirty="0" smtClean="0"/>
              <a:t> </a:t>
            </a:r>
            <a:r>
              <a:rPr lang="es-AR" dirty="0"/>
              <a:t>que no se podría alcanzar sin la interacción de cada uno de dichos contratos.</a:t>
            </a:r>
          </a:p>
          <a:p>
            <a:r>
              <a:rPr lang="es-AR" b="1" cap="all" dirty="0"/>
              <a:t>no</a:t>
            </a:r>
            <a:r>
              <a:rPr lang="es-AR" dirty="0"/>
              <a:t> se exige simultaneidad temporal ni instrumentación única</a:t>
            </a:r>
            <a:r>
              <a:rPr lang="es-AR" dirty="0" smtClean="0"/>
              <a:t>.</a:t>
            </a:r>
          </a:p>
          <a:p>
            <a:r>
              <a:rPr lang="es-AR" dirty="0" smtClean="0"/>
              <a:t>Cada </a:t>
            </a:r>
            <a:r>
              <a:rPr lang="es-AR" dirty="0" smtClean="0"/>
              <a:t>contrato presenta </a:t>
            </a:r>
            <a:r>
              <a:rPr lang="es-AR" dirty="0"/>
              <a:t>un objetivo </a:t>
            </a:r>
            <a:r>
              <a:rPr lang="es-AR" dirty="0" smtClean="0"/>
              <a:t>concreto </a:t>
            </a:r>
            <a:r>
              <a:rPr lang="es-AR" dirty="0" smtClean="0"/>
              <a:t>y </a:t>
            </a:r>
            <a:r>
              <a:rPr lang="es-AR" dirty="0"/>
              <a:t>autónomo, </a:t>
            </a:r>
            <a:r>
              <a:rPr lang="es-AR" dirty="0" smtClean="0"/>
              <a:t>pero </a:t>
            </a:r>
            <a:r>
              <a:rPr lang="es-AR" dirty="0"/>
              <a:t>existe un </a:t>
            </a:r>
            <a:r>
              <a:rPr lang="es-AR" dirty="0" smtClean="0"/>
              <a:t>motivo </a:t>
            </a:r>
            <a:r>
              <a:rPr lang="es-AR" dirty="0"/>
              <a:t>diferente al de cada negocio individual, que lleva a las partes a buscar una interrelación </a:t>
            </a:r>
            <a:r>
              <a:rPr lang="es-AR" dirty="0" smtClean="0"/>
              <a:t>para </a:t>
            </a:r>
            <a:r>
              <a:rPr lang="es-AR" dirty="0"/>
              <a:t>alcanzar </a:t>
            </a:r>
            <a:r>
              <a:rPr lang="es-AR" b="1" dirty="0"/>
              <a:t>un único y diferente objetivo al de cada negocio individual</a:t>
            </a:r>
            <a:r>
              <a:rPr lang="es-AR" b="1" dirty="0" smtClean="0"/>
              <a:t>.</a:t>
            </a:r>
          </a:p>
          <a:p>
            <a:r>
              <a:rPr lang="es-AR" dirty="0" smtClean="0"/>
              <a:t>Como una </a:t>
            </a:r>
            <a:r>
              <a:rPr lang="es-AR" dirty="0"/>
              <a:t>maquinaria, cada contrato individual hará las veces de distintos </a:t>
            </a:r>
            <a:r>
              <a:rPr lang="es-AR" dirty="0" smtClean="0"/>
              <a:t>engranajes </a:t>
            </a:r>
            <a:r>
              <a:rPr lang="es-AR" dirty="0"/>
              <a:t>cuya función primaria será diferente, </a:t>
            </a:r>
            <a:r>
              <a:rPr lang="es-AR" dirty="0" smtClean="0"/>
              <a:t> </a:t>
            </a:r>
            <a:r>
              <a:rPr lang="es-AR" dirty="0"/>
              <a:t>encaminada a que la máquina funcione </a:t>
            </a:r>
            <a:r>
              <a:rPr lang="es-AR" dirty="0" smtClean="0"/>
              <a:t>adecuadamente </a:t>
            </a:r>
            <a:r>
              <a:rPr lang="es-AR" dirty="0"/>
              <a:t>(finalidad común prestablecida).</a:t>
            </a:r>
          </a:p>
          <a:p>
            <a:r>
              <a:rPr lang="es-AR" b="1" dirty="0" smtClean="0"/>
              <a:t>PUEDE SURGIR DE LA LEY O DE LA VOLUNTAD DE LAS PARTES</a:t>
            </a:r>
            <a:endParaRPr lang="es-AR" b="1" dirty="0"/>
          </a:p>
          <a:p>
            <a:endParaRPr lang="es-AR" dirty="0"/>
          </a:p>
        </p:txBody>
      </p:sp>
    </p:spTree>
    <p:extLst>
      <p:ext uri="{BB962C8B-B14F-4D97-AF65-F5344CB8AC3E}">
        <p14:creationId xmlns:p14="http://schemas.microsoft.com/office/powerpoint/2010/main" val="173528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smtClean="0">
                <a:solidFill>
                  <a:srgbClr val="0070C0"/>
                </a:solidFill>
                <a:effectLst>
                  <a:outerShdw blurRad="38100" dist="38100" dir="2700000" algn="tl">
                    <a:srgbClr val="000000">
                      <a:alpha val="43137"/>
                    </a:srgbClr>
                  </a:outerShdw>
                </a:effectLst>
              </a:rPr>
              <a:t>OBLIGACIONES CONEXAS</a:t>
            </a:r>
            <a:endParaRPr lang="es-AR" dirty="0"/>
          </a:p>
        </p:txBody>
      </p:sp>
      <p:sp>
        <p:nvSpPr>
          <p:cNvPr id="3" name="Marcador de contenido 2"/>
          <p:cNvSpPr>
            <a:spLocks noGrp="1"/>
          </p:cNvSpPr>
          <p:nvPr>
            <p:ph idx="1"/>
          </p:nvPr>
        </p:nvSpPr>
        <p:spPr>
          <a:xfrm>
            <a:off x="431800" y="1600200"/>
            <a:ext cx="11455400" cy="5041899"/>
          </a:xfrm>
        </p:spPr>
        <p:txBody>
          <a:bodyPr>
            <a:normAutofit fontScale="77500" lnSpcReduction="20000"/>
          </a:bodyPr>
          <a:lstStyle/>
          <a:p>
            <a:pPr marL="0" indent="0" algn="ctr">
              <a:buNone/>
            </a:pPr>
            <a:r>
              <a:rPr lang="es-AR" sz="3600" b="1" u="sng" dirty="0" smtClean="0">
                <a:solidFill>
                  <a:srgbClr val="0070C0"/>
                </a:solidFill>
              </a:rPr>
              <a:t>ARTICULO 1074.- Interpretación. </a:t>
            </a:r>
            <a:r>
              <a:rPr lang="es-AR" sz="3600" i="1" dirty="0" smtClean="0"/>
              <a:t>Los contratos conexos deben ser interpretados los unos por medio de los otros, atribuyéndoles el sentido apropiado que surge del grupo de contratos, su función económica y el resultado perseguido.</a:t>
            </a:r>
          </a:p>
          <a:p>
            <a:pPr marL="0" indent="0">
              <a:buNone/>
            </a:pPr>
            <a:r>
              <a:rPr lang="es-AR" sz="3600" b="1" cap="all" dirty="0" smtClean="0"/>
              <a:t>no</a:t>
            </a:r>
            <a:r>
              <a:rPr lang="es-AR" sz="3600" dirty="0" smtClean="0"/>
              <a:t> </a:t>
            </a:r>
            <a:r>
              <a:rPr lang="es-AR" sz="3600" dirty="0"/>
              <a:t>siempre será declarada la conexidad, o no siempre la finalidad será fácilmente </a:t>
            </a:r>
            <a:r>
              <a:rPr lang="es-AR" sz="3600" dirty="0" err="1"/>
              <a:t>percibible</a:t>
            </a:r>
            <a:r>
              <a:rPr lang="es-AR" sz="3600" dirty="0"/>
              <a:t>, a más de otras dificultades que pudieran surgir por la propia característica sistemática de los </a:t>
            </a:r>
            <a:r>
              <a:rPr lang="es-AR" sz="3600" dirty="0" smtClean="0"/>
              <a:t>coligados…</a:t>
            </a:r>
            <a:endParaRPr lang="es-AR" sz="3600" dirty="0"/>
          </a:p>
          <a:p>
            <a:pPr marL="0" indent="0">
              <a:buNone/>
            </a:pPr>
            <a:r>
              <a:rPr lang="es-AR" sz="3600" dirty="0" smtClean="0"/>
              <a:t>Será </a:t>
            </a:r>
            <a:r>
              <a:rPr lang="es-AR" sz="3600" dirty="0"/>
              <a:t>necesaria una apreciación dentro de un </a:t>
            </a:r>
            <a:r>
              <a:rPr lang="es-AR" sz="3600" b="1" cap="all" dirty="0"/>
              <a:t>marco global </a:t>
            </a:r>
            <a:r>
              <a:rPr lang="es-AR" sz="3600" dirty="0"/>
              <a:t>y no meramente individual </a:t>
            </a:r>
            <a:r>
              <a:rPr lang="es-AR" sz="3600" dirty="0" smtClean="0"/>
              <a:t>que </a:t>
            </a:r>
            <a:r>
              <a:rPr lang="es-AR" sz="3600" dirty="0"/>
              <a:t>no reflejará la verdad objetiva. </a:t>
            </a:r>
            <a:endParaRPr lang="es-AR" sz="3600" dirty="0" smtClean="0"/>
          </a:p>
          <a:p>
            <a:pPr marL="0" indent="0" algn="ctr">
              <a:buNone/>
            </a:pPr>
            <a:r>
              <a:rPr lang="es-AR" sz="3600" dirty="0"/>
              <a:t/>
            </a:r>
            <a:br>
              <a:rPr lang="es-AR" sz="3600" dirty="0"/>
            </a:br>
            <a:r>
              <a:rPr lang="es-AR" sz="3600" dirty="0" smtClean="0"/>
              <a:t>Si existe un </a:t>
            </a:r>
            <a:r>
              <a:rPr lang="es-AR" sz="3600" dirty="0"/>
              <a:t>consumidor como protagonista de la relación contractual conectada, en caso de duda sobre la aplicación de uno u otro criterio, </a:t>
            </a:r>
            <a:r>
              <a:rPr lang="es-AR" sz="3600" b="1" dirty="0"/>
              <a:t>deberá prevalecer la interpretación más favorable a dicho consumidor (art. 1094 </a:t>
            </a:r>
            <a:r>
              <a:rPr lang="es-AR" sz="3600" b="1" dirty="0" err="1"/>
              <a:t>ccyc</a:t>
            </a:r>
            <a:r>
              <a:rPr lang="es-AR" sz="3600" b="1" dirty="0" smtClean="0"/>
              <a:t>).</a:t>
            </a:r>
            <a:endParaRPr lang="es-AR" sz="3600" b="1" dirty="0"/>
          </a:p>
        </p:txBody>
      </p:sp>
    </p:spTree>
    <p:extLst>
      <p:ext uri="{BB962C8B-B14F-4D97-AF65-F5344CB8AC3E}">
        <p14:creationId xmlns:p14="http://schemas.microsoft.com/office/powerpoint/2010/main" val="34744354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6000" b="1" dirty="0" smtClean="0">
                <a:solidFill>
                  <a:srgbClr val="0070C0"/>
                </a:solidFill>
                <a:effectLst>
                  <a:outerShdw blurRad="38100" dist="38100" dir="2700000" algn="tl">
                    <a:srgbClr val="000000">
                      <a:alpha val="43137"/>
                    </a:srgbClr>
                  </a:outerShdw>
                </a:effectLst>
              </a:rPr>
              <a:t>OBLIGACIONES CONEXAS</a:t>
            </a:r>
            <a:endParaRPr lang="es-AR" dirty="0"/>
          </a:p>
        </p:txBody>
      </p:sp>
      <p:sp>
        <p:nvSpPr>
          <p:cNvPr id="3" name="Marcador de contenido 2"/>
          <p:cNvSpPr>
            <a:spLocks noGrp="1"/>
          </p:cNvSpPr>
          <p:nvPr>
            <p:ph idx="1"/>
          </p:nvPr>
        </p:nvSpPr>
        <p:spPr>
          <a:xfrm>
            <a:off x="838200" y="1825624"/>
            <a:ext cx="11049000" cy="4816475"/>
          </a:xfrm>
        </p:spPr>
        <p:txBody>
          <a:bodyPr>
            <a:normAutofit lnSpcReduction="10000"/>
          </a:bodyPr>
          <a:lstStyle/>
          <a:p>
            <a:pPr marL="0" indent="0" algn="ctr">
              <a:buNone/>
            </a:pPr>
            <a:r>
              <a:rPr lang="es-AR" b="1" u="sng" dirty="0" smtClean="0">
                <a:solidFill>
                  <a:srgbClr val="0070C0"/>
                </a:solidFill>
              </a:rPr>
              <a:t>ARTICULO 1075.- Efectos. </a:t>
            </a:r>
            <a:r>
              <a:rPr lang="es-AR" i="1" dirty="0" smtClean="0"/>
              <a:t>Según las circunstancias, probada la conexidad, un contratante puede oponer las excepciones de incumplimiento total, parcial o defectuoso, aún frente a la inejecución de obligaciones ajenas a su contrato. Atendiendo al principio de la conservación, la misma regla se aplica cuando la extinción de uno de los contratos produce la frustración de la finalidad económica común.</a:t>
            </a:r>
            <a:r>
              <a:rPr lang="es-AR" dirty="0"/>
              <a:t/>
            </a:r>
            <a:br>
              <a:rPr lang="es-AR" dirty="0"/>
            </a:br>
            <a:r>
              <a:rPr lang="es-AR" dirty="0" smtClean="0"/>
              <a:t>La </a:t>
            </a:r>
            <a:r>
              <a:rPr lang="es-AR" b="1" dirty="0" smtClean="0"/>
              <a:t>relatividad de los contratos </a:t>
            </a:r>
            <a:r>
              <a:rPr lang="es-AR" dirty="0" smtClean="0"/>
              <a:t>cede </a:t>
            </a:r>
            <a:r>
              <a:rPr lang="es-AR" dirty="0"/>
              <a:t>en esta nueva regla destinada a proteger al consumidor, el que es el protagonista más débil en todo el sistema </a:t>
            </a:r>
            <a:r>
              <a:rPr lang="es-AR" b="1" cap="all" dirty="0"/>
              <a:t>contractual conectado.</a:t>
            </a:r>
          </a:p>
          <a:p>
            <a:pPr marL="0" indent="0" algn="ctr">
              <a:buNone/>
            </a:pPr>
            <a:r>
              <a:rPr lang="es-AR" b="1" cap="all" dirty="0">
                <a:solidFill>
                  <a:srgbClr val="0070C0"/>
                </a:solidFill>
                <a:effectLst>
                  <a:outerShdw blurRad="38100" dist="38100" dir="2700000" algn="tl">
                    <a:srgbClr val="000000">
                      <a:alpha val="43137"/>
                    </a:srgbClr>
                  </a:outerShdw>
                </a:effectLst>
              </a:rPr>
              <a:t>los efectos se propagarán a todos los </a:t>
            </a:r>
            <a:r>
              <a:rPr lang="es-AR" b="1" cap="all" dirty="0" smtClean="0">
                <a:solidFill>
                  <a:srgbClr val="0070C0"/>
                </a:solidFill>
                <a:effectLst>
                  <a:outerShdw blurRad="38100" dist="38100" dir="2700000" algn="tl">
                    <a:srgbClr val="000000">
                      <a:alpha val="43137"/>
                    </a:srgbClr>
                  </a:outerShdw>
                </a:effectLst>
              </a:rPr>
              <a:t>contratantes</a:t>
            </a:r>
            <a:r>
              <a:rPr lang="es-AR" b="1" cap="all" dirty="0"/>
              <a:t> </a:t>
            </a:r>
            <a:r>
              <a:rPr lang="es-AR" dirty="0" smtClean="0"/>
              <a:t> y </a:t>
            </a:r>
            <a:r>
              <a:rPr lang="es-AR" b="1" u="sng" cap="all" dirty="0" smtClean="0">
                <a:solidFill>
                  <a:srgbClr val="0070C0"/>
                </a:solidFill>
                <a:effectLst>
                  <a:outerShdw blurRad="38100" dist="38100" dir="2700000" algn="tl">
                    <a:srgbClr val="000000">
                      <a:alpha val="43137"/>
                    </a:srgbClr>
                  </a:outerShdw>
                </a:effectLst>
              </a:rPr>
              <a:t>las </a:t>
            </a:r>
            <a:r>
              <a:rPr lang="es-AR" b="1" u="sng" cap="all" dirty="0">
                <a:solidFill>
                  <a:srgbClr val="FF0000"/>
                </a:solidFill>
                <a:effectLst>
                  <a:outerShdw blurRad="38100" dist="38100" dir="2700000" algn="tl">
                    <a:srgbClr val="000000">
                      <a:alpha val="43137"/>
                    </a:srgbClr>
                  </a:outerShdw>
                </a:effectLst>
              </a:rPr>
              <a:t>defensas</a:t>
            </a:r>
            <a:r>
              <a:rPr lang="es-AR" b="1" u="sng" cap="all" dirty="0">
                <a:solidFill>
                  <a:srgbClr val="0070C0"/>
                </a:solidFill>
                <a:effectLst>
                  <a:outerShdw blurRad="38100" dist="38100" dir="2700000" algn="tl">
                    <a:srgbClr val="000000">
                      <a:alpha val="43137"/>
                    </a:srgbClr>
                  </a:outerShdw>
                </a:effectLst>
              </a:rPr>
              <a:t> podrán ser oponibles a cualquiera de dichos protagonistas por igual</a:t>
            </a:r>
            <a:r>
              <a:rPr lang="es-AR" b="1" cap="all" dirty="0"/>
              <a:t> </a:t>
            </a:r>
            <a:r>
              <a:rPr lang="es-AR" dirty="0"/>
              <a:t>y con solo demostrar la conexidad</a:t>
            </a:r>
            <a:r>
              <a:rPr lang="es-AR" dirty="0" smtClean="0"/>
              <a:t>.</a:t>
            </a:r>
          </a:p>
          <a:p>
            <a:pPr marL="0" indent="0">
              <a:buNone/>
            </a:pPr>
            <a:endParaRPr lang="es-AR" dirty="0"/>
          </a:p>
          <a:p>
            <a:pPr marL="0" indent="0">
              <a:buNone/>
            </a:pPr>
            <a:endParaRPr lang="es-AR" dirty="0"/>
          </a:p>
        </p:txBody>
      </p:sp>
    </p:spTree>
    <p:extLst>
      <p:ext uri="{BB962C8B-B14F-4D97-AF65-F5344CB8AC3E}">
        <p14:creationId xmlns:p14="http://schemas.microsoft.com/office/powerpoint/2010/main" val="3574169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a:xfrm>
            <a:off x="838200" y="3479799"/>
            <a:ext cx="10515600" cy="2697163"/>
          </a:xfrm>
        </p:spPr>
        <p:txBody>
          <a:bodyPr>
            <a:normAutofit/>
          </a:bodyPr>
          <a:lstStyle/>
          <a:p>
            <a:pPr marL="0" indent="0" algn="ctr">
              <a:buNone/>
            </a:pPr>
            <a:r>
              <a:rPr lang="es-AR" sz="6000" b="1" dirty="0" smtClean="0">
                <a:solidFill>
                  <a:srgbClr val="0070C0"/>
                </a:solidFill>
              </a:rPr>
              <a:t>CASOS PRACTICOS</a:t>
            </a:r>
            <a:endParaRPr lang="es-AR" sz="6000" b="1" dirty="0">
              <a:solidFill>
                <a:srgbClr val="0070C0"/>
              </a:solidFill>
            </a:endParaRPr>
          </a:p>
        </p:txBody>
      </p:sp>
    </p:spTree>
    <p:extLst>
      <p:ext uri="{BB962C8B-B14F-4D97-AF65-F5344CB8AC3E}">
        <p14:creationId xmlns:p14="http://schemas.microsoft.com/office/powerpoint/2010/main" val="356924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CONCEPTO</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lnSpcReduction="10000"/>
          </a:bodyPr>
          <a:lstStyle/>
          <a:p>
            <a:pPr algn="ctr"/>
            <a:r>
              <a:rPr lang="es-AR" sz="3500" dirty="0" smtClean="0"/>
              <a:t>El vínculo recae sobre las partes de la relación obligatoria.</a:t>
            </a:r>
          </a:p>
          <a:p>
            <a:pPr algn="ctr"/>
            <a:r>
              <a:rPr lang="es-AR" sz="3500" dirty="0" smtClean="0"/>
              <a:t>Es el elemento de la obligación que origina la situación de </a:t>
            </a:r>
            <a:r>
              <a:rPr lang="es-AR" sz="3500" b="1" dirty="0" smtClean="0">
                <a:solidFill>
                  <a:srgbClr val="0070C0"/>
                </a:solidFill>
                <a:effectLst>
                  <a:outerShdw blurRad="38100" dist="38100" dir="2700000" algn="tl">
                    <a:srgbClr val="000000">
                      <a:alpha val="43137"/>
                    </a:srgbClr>
                  </a:outerShdw>
                </a:effectLst>
              </a:rPr>
              <a:t>ligamen o atadura </a:t>
            </a:r>
            <a:r>
              <a:rPr lang="es-AR" sz="3500" dirty="0" smtClean="0"/>
              <a:t>en que se encuentra el deudor y acreedor. </a:t>
            </a:r>
          </a:p>
          <a:p>
            <a:pPr algn="ctr"/>
            <a:r>
              <a:rPr lang="es-AR" sz="3500" dirty="0" smtClean="0"/>
              <a:t>Limita la </a:t>
            </a:r>
            <a:r>
              <a:rPr lang="es-AR" sz="3500" b="1" dirty="0" smtClean="0">
                <a:effectLst>
                  <a:outerShdw blurRad="38100" dist="38100" dir="2700000" algn="tl">
                    <a:srgbClr val="000000">
                      <a:alpha val="43137"/>
                    </a:srgbClr>
                  </a:outerShdw>
                </a:effectLst>
              </a:rPr>
              <a:t>libertad jurídica </a:t>
            </a:r>
            <a:r>
              <a:rPr lang="es-AR" sz="3500" dirty="0" smtClean="0"/>
              <a:t>del deudor</a:t>
            </a:r>
            <a:endParaRPr lang="es-AR" sz="3500" dirty="0" smtClean="0"/>
          </a:p>
          <a:p>
            <a:pPr algn="ctr"/>
            <a:r>
              <a:rPr lang="es-AR" sz="3500" dirty="0" smtClean="0"/>
              <a:t>Permite </a:t>
            </a:r>
            <a:r>
              <a:rPr lang="es-AR" sz="3500" dirty="0" smtClean="0"/>
              <a:t>precisar </a:t>
            </a:r>
            <a:r>
              <a:rPr lang="es-AR" sz="3500" b="1" i="1" dirty="0" smtClean="0">
                <a:solidFill>
                  <a:srgbClr val="0070C0"/>
                </a:solidFill>
              </a:rPr>
              <a:t>cuantitativa</a:t>
            </a:r>
            <a:r>
              <a:rPr lang="es-AR" sz="3500" b="1" dirty="0" smtClean="0"/>
              <a:t> </a:t>
            </a:r>
            <a:r>
              <a:rPr lang="es-AR" sz="3500" dirty="0" smtClean="0"/>
              <a:t>y </a:t>
            </a:r>
            <a:r>
              <a:rPr lang="es-AR" sz="3500" b="1" i="1" dirty="0" smtClean="0">
                <a:solidFill>
                  <a:srgbClr val="0070C0"/>
                </a:solidFill>
              </a:rPr>
              <a:t>cualitativamente</a:t>
            </a:r>
            <a:r>
              <a:rPr lang="es-AR" sz="3500" dirty="0" smtClean="0"/>
              <a:t> hasta donde llega el poder del acreedor y la limitación a la libertad jurídica del deudor (Beltrán de Heredia y Onís)</a:t>
            </a:r>
            <a:endParaRPr lang="es-AR" sz="3500" dirty="0"/>
          </a:p>
        </p:txBody>
      </p:sp>
    </p:spTree>
    <p:extLst>
      <p:ext uri="{BB962C8B-B14F-4D97-AF65-F5344CB8AC3E}">
        <p14:creationId xmlns:p14="http://schemas.microsoft.com/office/powerpoint/2010/main" val="370943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ATENUACIONES</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pPr marL="0" indent="0">
              <a:buNone/>
            </a:pPr>
            <a:r>
              <a:rPr lang="es-AR" b="1" u="sng" dirty="0" smtClean="0"/>
              <a:t>1) FAVOR DEBITORIS:</a:t>
            </a:r>
          </a:p>
          <a:p>
            <a:pPr marL="0" indent="0">
              <a:buNone/>
            </a:pPr>
            <a:r>
              <a:rPr lang="es-AR" dirty="0" smtClean="0"/>
              <a:t>Es una presunción favorable al deudor, respecto si esta o no obligado, y sus alcances</a:t>
            </a:r>
          </a:p>
          <a:p>
            <a:pPr marL="0" indent="0">
              <a:buNone/>
            </a:pPr>
            <a:r>
              <a:rPr lang="es-AR" b="1" u="sng" dirty="0" smtClean="0"/>
              <a:t>2) PROTECCION DE LA PARTE MAS DEBIL:</a:t>
            </a:r>
          </a:p>
          <a:p>
            <a:pPr marL="0" indent="0">
              <a:buNone/>
            </a:pPr>
            <a:r>
              <a:rPr lang="es-AR" dirty="0" smtClean="0"/>
              <a:t>Se brinda protección a la parte mas débil de la relación jurídica, que puede implicar favor creditoris en los casos de consumo</a:t>
            </a:r>
          </a:p>
          <a:p>
            <a:pPr marL="0" indent="0">
              <a:buNone/>
            </a:pPr>
            <a:r>
              <a:rPr lang="es-AR" b="1" u="sng" dirty="0" smtClean="0"/>
              <a:t>3) SENTIDO MAS FAVORABLE AL CONSUMIDOR:</a:t>
            </a:r>
          </a:p>
          <a:p>
            <a:pPr marL="0" indent="0">
              <a:buNone/>
            </a:pPr>
            <a:r>
              <a:rPr lang="es-AR" dirty="0" smtClean="0"/>
              <a:t>Las normas se deben interpretar y aplicar en la forma mas beneficiosa para el consumidor</a:t>
            </a:r>
            <a:endParaRPr lang="es-AR" dirty="0"/>
          </a:p>
        </p:txBody>
      </p:sp>
    </p:spTree>
    <p:extLst>
      <p:ext uri="{BB962C8B-B14F-4D97-AF65-F5344CB8AC3E}">
        <p14:creationId xmlns:p14="http://schemas.microsoft.com/office/powerpoint/2010/main" val="354356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ATENUACIONES</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pPr marL="0" indent="0">
              <a:buNone/>
            </a:pPr>
            <a:r>
              <a:rPr lang="es-AR" b="1" u="sng" dirty="0" smtClean="0"/>
              <a:t>4) INADMISION DE VIOLENCIA SOBRE EL DEUDOR</a:t>
            </a:r>
          </a:p>
          <a:p>
            <a:pPr marL="0" indent="0">
              <a:buNone/>
            </a:pPr>
            <a:r>
              <a:rPr lang="es-AR" dirty="0" smtClean="0"/>
              <a:t>En las obligaciones de hacer y no hacer no se admite la ejecución forzosa por no estar permitido ejercer violencia sobre la persona del deudor</a:t>
            </a:r>
          </a:p>
          <a:p>
            <a:pPr marL="0" indent="0">
              <a:buNone/>
            </a:pPr>
            <a:r>
              <a:rPr lang="es-AR" b="1" u="sng" dirty="0" smtClean="0"/>
              <a:t>5) BUENA FE: </a:t>
            </a:r>
          </a:p>
          <a:p>
            <a:pPr marL="0" indent="0">
              <a:buNone/>
            </a:pPr>
            <a:r>
              <a:rPr lang="es-AR" dirty="0" smtClean="0"/>
              <a:t>El principio de Buena Fe actúa como atenuante del vinculo obligacional, haciendo que el mismo se cumpla de acuerdo a lo pactado, la ley o los usos y costumbres.</a:t>
            </a:r>
          </a:p>
          <a:p>
            <a:pPr marL="0" indent="0">
              <a:buNone/>
            </a:pPr>
            <a:endParaRPr lang="es-AR" dirty="0"/>
          </a:p>
        </p:txBody>
      </p:sp>
    </p:spTree>
    <p:extLst>
      <p:ext uri="{BB962C8B-B14F-4D97-AF65-F5344CB8AC3E}">
        <p14:creationId xmlns:p14="http://schemas.microsoft.com/office/powerpoint/2010/main" val="1365691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NATURALEZA JURIDICA</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r>
              <a:rPr lang="es-AR" b="1" dirty="0" smtClean="0"/>
              <a:t>A) DOCTRINAS SUBJETIVAS (Savigny):</a:t>
            </a:r>
          </a:p>
          <a:p>
            <a:pPr marL="0" indent="0">
              <a:buNone/>
            </a:pPr>
            <a:r>
              <a:rPr lang="es-AR" dirty="0" smtClean="0"/>
              <a:t>“Derecho subjetivo es un poder o señorío de la voluntad”</a:t>
            </a:r>
          </a:p>
          <a:p>
            <a:pPr marL="0" indent="0">
              <a:buNone/>
            </a:pPr>
            <a:r>
              <a:rPr lang="es-AR" dirty="0" smtClean="0"/>
              <a:t>El señorío se proyectaba inicialmente en la </a:t>
            </a:r>
            <a:r>
              <a:rPr lang="es-AR" sz="3500" i="1" dirty="0" smtClean="0">
                <a:solidFill>
                  <a:schemeClr val="accent1">
                    <a:lumMod val="75000"/>
                  </a:schemeClr>
                </a:solidFill>
              </a:rPr>
              <a:t>persona del deudor </a:t>
            </a:r>
            <a:r>
              <a:rPr lang="es-AR" dirty="0" smtClean="0"/>
              <a:t>(Nexum)</a:t>
            </a:r>
          </a:p>
          <a:p>
            <a:pPr marL="0" indent="0">
              <a:buNone/>
            </a:pPr>
            <a:r>
              <a:rPr lang="es-AR" dirty="0" smtClean="0"/>
              <a:t>Luego </a:t>
            </a:r>
            <a:r>
              <a:rPr lang="es-AR" dirty="0" smtClean="0"/>
              <a:t>evolucionó </a:t>
            </a:r>
            <a:r>
              <a:rPr lang="es-AR" dirty="0" smtClean="0"/>
              <a:t>hacia la </a:t>
            </a:r>
            <a:r>
              <a:rPr lang="es-AR" sz="3500" i="1" dirty="0" smtClean="0">
                <a:solidFill>
                  <a:schemeClr val="accent1">
                    <a:lumMod val="75000"/>
                  </a:schemeClr>
                </a:solidFill>
              </a:rPr>
              <a:t>conducta del deudor</a:t>
            </a:r>
          </a:p>
          <a:p>
            <a:r>
              <a:rPr lang="es-AR" b="1" dirty="0" smtClean="0"/>
              <a:t>B) DOCTRINAS OBJETIVAS: </a:t>
            </a:r>
            <a:r>
              <a:rPr lang="es-AR" dirty="0" smtClean="0"/>
              <a:t>centraron su atención en el </a:t>
            </a:r>
            <a:r>
              <a:rPr lang="es-AR" sz="3500" i="1" dirty="0" smtClean="0">
                <a:solidFill>
                  <a:schemeClr val="accent1">
                    <a:lumMod val="75000"/>
                  </a:schemeClr>
                </a:solidFill>
              </a:rPr>
              <a:t>patrimonio del deudor</a:t>
            </a:r>
          </a:p>
          <a:p>
            <a:r>
              <a:rPr lang="es-AR" dirty="0" smtClean="0"/>
              <a:t>Relación entre dos patrimonios???</a:t>
            </a:r>
          </a:p>
          <a:p>
            <a:endParaRPr lang="es-AR" dirty="0" smtClean="0"/>
          </a:p>
        </p:txBody>
      </p:sp>
    </p:spTree>
    <p:extLst>
      <p:ext uri="{BB962C8B-B14F-4D97-AF65-F5344CB8AC3E}">
        <p14:creationId xmlns:p14="http://schemas.microsoft.com/office/powerpoint/2010/main" val="267164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NATURALEZA JURIDICA</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492624"/>
            <a:ext cx="11022106" cy="5365376"/>
          </a:xfrm>
        </p:spPr>
        <p:txBody>
          <a:bodyPr>
            <a:normAutofit fontScale="92500" lnSpcReduction="10000"/>
          </a:bodyPr>
          <a:lstStyle/>
          <a:p>
            <a:r>
              <a:rPr lang="es-AR" b="1" dirty="0" smtClean="0"/>
              <a:t>C) DOCTRINA DEL DEBITO (Deuda) Y LA REPSONSABILIDAD (Garantía)</a:t>
            </a:r>
          </a:p>
          <a:p>
            <a:pPr marL="0" indent="0">
              <a:buNone/>
            </a:pPr>
            <a:r>
              <a:rPr lang="es-AR" sz="3000" dirty="0" smtClean="0"/>
              <a:t>Se deben distinguir dos momentos en la vida de la obligación: </a:t>
            </a:r>
          </a:p>
          <a:p>
            <a:pPr marL="0" indent="0">
              <a:buNone/>
            </a:pPr>
            <a:r>
              <a:rPr lang="es-AR" sz="3000" b="1" u="sng" dirty="0" smtClean="0">
                <a:solidFill>
                  <a:srgbClr val="002060"/>
                </a:solidFill>
              </a:rPr>
              <a:t>1.- El que transcurre entre el nacimiento hasta que opera el incumplimiento (estático):</a:t>
            </a:r>
          </a:p>
          <a:p>
            <a:pPr marL="0" indent="0">
              <a:buNone/>
            </a:pPr>
            <a:r>
              <a:rPr lang="es-AR" sz="3000" dirty="0" smtClean="0"/>
              <a:t>El deudor tiene la libre disponibilidad de su patrimonio y su administración. El acreedor solo puede oponerse a los actos que puedan aminorar el patrimonio (Acción simulatoria, fraude, subrogatoria,  etc.)</a:t>
            </a:r>
          </a:p>
          <a:p>
            <a:pPr marL="0" indent="0">
              <a:buNone/>
            </a:pPr>
            <a:r>
              <a:rPr lang="es-AR" sz="3000" b="1" u="sng" dirty="0" smtClean="0">
                <a:solidFill>
                  <a:srgbClr val="002060"/>
                </a:solidFill>
              </a:rPr>
              <a:t>2.- El que se genera a partir del incumplimiento (dinámico).</a:t>
            </a:r>
          </a:p>
          <a:p>
            <a:pPr marL="0" indent="0">
              <a:buNone/>
            </a:pPr>
            <a:r>
              <a:rPr lang="es-AR" sz="3000" dirty="0" smtClean="0"/>
              <a:t>El acreedor tiene un derecho de agresión patrimonial que se materializa sobre los bienes del deudor y se orienta a satisfacer por equivalente económico el daño sufrido por el incumplimiento.</a:t>
            </a:r>
          </a:p>
          <a:p>
            <a:pPr marL="0" indent="0">
              <a:buNone/>
            </a:pPr>
            <a:r>
              <a:rPr lang="es-AR" dirty="0" smtClean="0"/>
              <a:t> </a:t>
            </a:r>
          </a:p>
          <a:p>
            <a:pPr marL="0" indent="0">
              <a:buNone/>
            </a:pPr>
            <a:endParaRPr lang="es-AR" b="1" dirty="0"/>
          </a:p>
        </p:txBody>
      </p:sp>
    </p:spTree>
    <p:extLst>
      <p:ext uri="{BB962C8B-B14F-4D97-AF65-F5344CB8AC3E}">
        <p14:creationId xmlns:p14="http://schemas.microsoft.com/office/powerpoint/2010/main" val="3173351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b="1" dirty="0" smtClean="0">
                <a:solidFill>
                  <a:srgbClr val="0070C0"/>
                </a:solidFill>
                <a:effectLst>
                  <a:outerShdw blurRad="38100" dist="38100" dir="2700000" algn="tl">
                    <a:srgbClr val="000000">
                      <a:alpha val="43137"/>
                    </a:srgbClr>
                  </a:outerShdw>
                </a:effectLst>
              </a:rPr>
              <a:t>NATURALEZA JURIDICA</a:t>
            </a:r>
            <a:endParaRPr lang="es-AR" sz="6000" b="1"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492624"/>
            <a:ext cx="11022106" cy="5365376"/>
          </a:xfrm>
        </p:spPr>
        <p:txBody>
          <a:bodyPr>
            <a:normAutofit/>
          </a:bodyPr>
          <a:lstStyle/>
          <a:p>
            <a:r>
              <a:rPr lang="es-AR" b="1" dirty="0"/>
              <a:t>D</a:t>
            </a:r>
            <a:r>
              <a:rPr lang="es-AR" b="1" dirty="0" smtClean="0"/>
              <a:t>) POSTURA DE PIZARRO</a:t>
            </a:r>
          </a:p>
          <a:p>
            <a:pPr marL="0" indent="0">
              <a:buNone/>
            </a:pPr>
            <a:r>
              <a:rPr lang="es-AR" dirty="0" smtClean="0"/>
              <a:t>El acreedor no tiene un derecho </a:t>
            </a:r>
            <a:r>
              <a:rPr lang="es-AR" b="1" i="1" dirty="0" smtClean="0">
                <a:effectLst>
                  <a:outerShdw blurRad="38100" dist="38100" dir="2700000" algn="tl">
                    <a:srgbClr val="000000">
                      <a:alpha val="43137"/>
                    </a:srgbClr>
                  </a:outerShdw>
                </a:effectLst>
              </a:rPr>
              <a:t>“sobre” </a:t>
            </a:r>
            <a:r>
              <a:rPr lang="es-AR" dirty="0" smtClean="0"/>
              <a:t>la persona ni los bienes del deudor.</a:t>
            </a:r>
          </a:p>
          <a:p>
            <a:pPr marL="0" indent="0">
              <a:buNone/>
            </a:pPr>
            <a:r>
              <a:rPr lang="es-AR" dirty="0" smtClean="0"/>
              <a:t>Tiene un derecho </a:t>
            </a:r>
            <a:r>
              <a:rPr lang="es-AR" b="1" i="1" dirty="0" smtClean="0">
                <a:effectLst>
                  <a:outerShdw blurRad="38100" dist="38100" dir="2700000" algn="tl">
                    <a:srgbClr val="000000">
                      <a:alpha val="43137"/>
                    </a:srgbClr>
                  </a:outerShdw>
                </a:effectLst>
              </a:rPr>
              <a:t>“contra” </a:t>
            </a:r>
            <a:r>
              <a:rPr lang="es-AR" dirty="0" smtClean="0"/>
              <a:t>una persona determinada, que tiene un deber de cumplimiento exigible.</a:t>
            </a:r>
          </a:p>
          <a:p>
            <a:pPr marL="0" indent="0">
              <a:buNone/>
            </a:pPr>
            <a:r>
              <a:rPr lang="es-AR" dirty="0" smtClean="0"/>
              <a:t>La voluntad del acreedor y el ordenamiento jurídico actúan indirectamente sobre la conducta del deudor como amenaza de la sanción ante el incumplimiento </a:t>
            </a:r>
            <a:r>
              <a:rPr lang="es-AR" dirty="0" smtClean="0"/>
              <a:t>(</a:t>
            </a:r>
            <a:r>
              <a:rPr lang="es-AR" dirty="0" smtClean="0"/>
              <a:t>elemento compulsivo</a:t>
            </a:r>
            <a:r>
              <a:rPr lang="es-AR" dirty="0" smtClean="0"/>
              <a:t>) </a:t>
            </a:r>
            <a:r>
              <a:rPr lang="es-AR" dirty="0" smtClean="0"/>
              <a:t>pero sin afectar su libertad. </a:t>
            </a:r>
          </a:p>
          <a:p>
            <a:pPr marL="0" indent="0" algn="ctr">
              <a:buNone/>
            </a:pPr>
            <a:r>
              <a:rPr lang="es-AR" b="1" dirty="0" smtClean="0">
                <a:solidFill>
                  <a:srgbClr val="0070C0"/>
                </a:solidFill>
                <a:effectLst>
                  <a:outerShdw blurRad="38100" dist="38100" dir="2700000" algn="tl">
                    <a:srgbClr val="000000">
                      <a:alpha val="43137"/>
                    </a:srgbClr>
                  </a:outerShdw>
                </a:effectLst>
              </a:rPr>
              <a:t>El acreedor tiene derecho a exigir al deudor un determinado comportamiento, y ante su incumplimiento, puede agredirlo patrimonialmente para obtener la satisfacción de su interés. (Art. 724 y 725)</a:t>
            </a:r>
            <a:endParaRPr lang="es-AR"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26665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3335</TotalTime>
  <Words>2267</Words>
  <Application>Microsoft Office PowerPoint</Application>
  <PresentationFormat>Panorámica</PresentationFormat>
  <Paragraphs>156</Paragraphs>
  <Slides>35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35</vt:i4>
      </vt:variant>
    </vt:vector>
  </HeadingPairs>
  <TitlesOfParts>
    <vt:vector size="39" baseType="lpstr">
      <vt:lpstr>Arial</vt:lpstr>
      <vt:lpstr>Calibri</vt:lpstr>
      <vt:lpstr>Calibri Light</vt:lpstr>
      <vt:lpstr>Tema de Office</vt:lpstr>
      <vt:lpstr>VINCULO JURIDICO</vt:lpstr>
      <vt:lpstr>Que es la OBLIGACION???</vt:lpstr>
      <vt:lpstr>VINCULO JURIDICO. CONCEPTO</vt:lpstr>
      <vt:lpstr>CONCEPTO</vt:lpstr>
      <vt:lpstr>ATENUACIONES</vt:lpstr>
      <vt:lpstr>ATENUACIONES</vt:lpstr>
      <vt:lpstr>NATURALEZA JURIDICA</vt:lpstr>
      <vt:lpstr>NATURALEZA JURIDICA</vt:lpstr>
      <vt:lpstr>NATURALEZA JURIDICA</vt:lpstr>
      <vt:lpstr>Presentación de PowerPoint</vt:lpstr>
      <vt:lpstr>Presentación de PowerPoint</vt:lpstr>
      <vt:lpstr>Presentación de PowerPoint</vt:lpstr>
      <vt:lpstr>DERECHOS, DEBERES Y CLAUSULAS ACCESORIAS</vt:lpstr>
      <vt:lpstr>ACCESORIEDAD. EFECTOS</vt:lpstr>
      <vt:lpstr>Presentación de PowerPoint</vt:lpstr>
      <vt:lpstr>OBLIGACIONES RECIPROCAS</vt:lpstr>
      <vt:lpstr>OBLIGACIONES RECIPROCAS</vt:lpstr>
      <vt:lpstr>EFECTOS</vt:lpstr>
      <vt:lpstr>EFECTOS</vt:lpstr>
      <vt:lpstr>EFECTOS</vt:lpstr>
      <vt:lpstr>EFECTOS</vt:lpstr>
      <vt:lpstr>EFECTOS</vt:lpstr>
      <vt:lpstr>EFECTOS</vt:lpstr>
      <vt:lpstr>EFECTOS</vt:lpstr>
      <vt:lpstr>EFECTOS</vt:lpstr>
      <vt:lpstr>EFECTOS</vt:lpstr>
      <vt:lpstr>EFECTOS</vt:lpstr>
      <vt:lpstr>Presentación de PowerPoint</vt:lpstr>
      <vt:lpstr>OBLIGACIONES CONEXAS</vt:lpstr>
      <vt:lpstr>OBLIGACIONES CONEXAS</vt:lpstr>
      <vt:lpstr>OBLIGACIONES CONEXAS en el CCyCN</vt:lpstr>
      <vt:lpstr>OBLIGACIONES CONEXAS</vt:lpstr>
      <vt:lpstr>OBLIGACIONES CONEXAS</vt:lpstr>
      <vt:lpstr>OBLIGACIONES CONEXAS</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VINCULO JURIDICO</dc:title>
  <dc:creator>Veronica Sarfati</dc:creator>
  <cp:lastModifiedBy>Veronica Sarfati</cp:lastModifiedBy>
  <cp:revision>40</cp:revision>
  <dcterms:created xsi:type="dcterms:W3CDTF">2018-03-27T15:00:24Z</dcterms:created>
  <dcterms:modified xsi:type="dcterms:W3CDTF">2018-04-03T23:56:47Z</dcterms:modified>
</cp:coreProperties>
</file>